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896AF-15DD-472B-BB11-21CB519CA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1DEF48-828E-42AB-884D-78A0C49EC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291983-79B9-4C1A-B693-B3245FEA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F5E4AE-25A1-4C98-B1CA-2BFF5B04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C446F-31FC-44EE-8B0C-1EDC2F8D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5A6AB-94B1-40A2-AAC1-030B4F44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53DA0B-CC93-4459-A3E1-B6CCD49EA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16B5D-BE54-40FA-A152-7E5C2F86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6871C-86F3-4E66-A349-3C137006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9C1EE9-CADA-4866-9427-90E17B86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81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CF4098-5341-4183-84BD-25BC82F39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26FC4C-A1D7-4322-9FAA-8A684A17C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A0E92C-78B7-42DA-A517-F01987A4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B397F-BE36-41C1-85D7-59C37E15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145F9F-4289-4614-A931-7905A94EE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8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D5AD7-0C45-4D3B-A931-E7129347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D8EA6C-ED89-484B-AE8A-257A3C0A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EE31CE-4432-421A-80E4-6AA3D10E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6C6107-B5AE-4704-BB48-59F6F085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01F00-E2A7-4FE1-B00D-E8A26D3D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B7D47-060D-45E8-A290-D7AEB0DA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9C82CA-C943-4F20-A9A4-1070A66A3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C59F7-45DE-4109-BF18-CA45541F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E957A-3A3B-4DCC-94F8-3293D8D2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6AA546-C137-4892-9C6E-C04B0AB4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35569-6BEE-49D3-8DA0-7E78D944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850AFE-EAC2-4646-B6AE-6D8A3778C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AF37BA-F605-44B7-AA61-23A644F16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5F5564-BE9E-49C7-9EC0-8FD338FA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09C988-3175-42BC-8C3C-C59A5A61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78F123-E446-4D2F-B649-62932957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3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6D052-6F08-4351-8B2B-E3E01B2E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D30D14-C81F-4122-8656-8F00549EA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D8C532-8E5C-4ED7-8A96-33ADDAAEC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7E9336-485E-4FE9-AE30-A72AB911D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D02E23-FCC7-4E8E-A473-14C560F52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9EAB1F-41E4-4E30-859B-BFF27CBB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7519D6-1A7E-4D71-A26D-8F49A4C7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53A320-6F24-4A68-8478-96115A54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1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36D29-733B-438D-AB60-7A8B78ED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0B2BA-18A5-47FC-8C2A-68884BCC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ED4132-5CC2-451B-90F3-DF6CDBE4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98A2FF-FF3E-48E8-B6DA-05212653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364749-52DE-4DC0-8927-8540CE73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13D9A7-293C-4829-A96B-E8513644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7DC245-3FFC-496E-BC42-67A3AD8ED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B219E-E54B-497E-8341-48AC4EB7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B26176-E548-49CF-A329-3973F85A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54B452-665A-4399-8822-8C2A3F419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2EC689-E6C3-4117-B7D0-DEB4F6B7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3597F6-A270-410A-BF4A-A212610EF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17D1B9-8526-4D01-9C01-DE6C59B6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D145D-F44C-46DF-BC5B-7B5404A7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2D39E9-925D-4D2C-8B78-72BF2F373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F098EC-6C0E-41E3-B9DB-91B3A4842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DB85BA-D80C-4C32-9C12-8BB2E3EA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1D7537-0BB7-4F2F-ABFA-62EEC00D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A0604E-B0DA-4E43-9077-88EEE750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7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5C829-9B63-4EF5-8984-4C25A047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C9C4D-EC1D-4617-BC65-BDC418ED8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526E62-87A4-4BE4-A707-0B0F8A7F1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D4B7-0272-4DE2-84AE-47D62F69DD79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0D36FE-6C11-4C45-B213-8C9BBC5AD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F9BAF5-A122-4EB2-946C-C61221053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ED9D5-68A1-4BD0-934B-D8C0B31ED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7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4FE1B4-A1BF-42A9-A0DF-D5F42BA3DD4B}"/>
              </a:ext>
            </a:extLst>
          </p:cNvPr>
          <p:cNvSpPr/>
          <p:nvPr/>
        </p:nvSpPr>
        <p:spPr>
          <a:xfrm>
            <a:off x="954155" y="908720"/>
            <a:ext cx="103772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Технико – экономическое обоснование применения армогрунтовых систем на примере Объекта:</a:t>
            </a:r>
          </a:p>
          <a:p>
            <a:pPr algn="ctr"/>
            <a:endParaRPr lang="ru-RU" sz="32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Строящаяся скоростная автомобильная дорога М-12 «Москва – Нижний-Новгород – Казань»</a:t>
            </a:r>
          </a:p>
        </p:txBody>
      </p:sp>
      <p:pic>
        <p:nvPicPr>
          <p:cNvPr id="5" name="Picture 2" descr="ИГС">
            <a:extLst>
              <a:ext uri="{FF2B5EF4-FFF2-40B4-BE49-F238E27FC236}">
                <a16:creationId xmlns:a16="http://schemas.microsoft.com/office/drawing/2014/main" id="{FBAE82EB-9952-40AC-A909-1EAE31EA9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2" y="3578138"/>
            <a:ext cx="2697833" cy="15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7EB96C1-BD22-4BC8-A00B-1C2F5996365C}"/>
              </a:ext>
            </a:extLst>
          </p:cNvPr>
          <p:cNvSpPr/>
          <p:nvPr/>
        </p:nvSpPr>
        <p:spPr>
          <a:xfrm>
            <a:off x="4064562" y="4476787"/>
            <a:ext cx="7173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 поддержке:</a:t>
            </a:r>
          </a:p>
          <a:p>
            <a:r>
              <a:rPr lang="ru-RU" sz="18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Международной Геосинтетической Ассоциации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EBC0661-52EB-4610-809C-61164FEBA5B9}"/>
              </a:ext>
            </a:extLst>
          </p:cNvPr>
          <p:cNvSpPr/>
          <p:nvPr/>
        </p:nvSpPr>
        <p:spPr>
          <a:xfrm>
            <a:off x="4064562" y="5689001"/>
            <a:ext cx="7517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Докладчик:</a:t>
            </a:r>
          </a:p>
          <a:p>
            <a:r>
              <a:rPr lang="ru-RU" sz="18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Астахов Михаил – Директор по развитию региона ЦФО компании Тенсар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44B62FA-56AA-415B-A9C0-F30720281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2" y="5617162"/>
            <a:ext cx="3089366" cy="71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58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1E4757-7BF5-41E9-8BF5-366708972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18" y="986501"/>
            <a:ext cx="7590458" cy="4060292"/>
          </a:xfrm>
          <a:prstGeom prst="rect">
            <a:avLst/>
          </a:prstGeom>
        </p:spPr>
      </p:pic>
      <p:sp>
        <p:nvSpPr>
          <p:cNvPr id="10" name="Знак умножения 9">
            <a:extLst>
              <a:ext uri="{FF2B5EF4-FFF2-40B4-BE49-F238E27FC236}">
                <a16:creationId xmlns:a16="http://schemas.microsoft.com/office/drawing/2014/main" id="{FB373077-B9E9-4D71-AD16-A6D259790C37}"/>
              </a:ext>
            </a:extLst>
          </p:cNvPr>
          <p:cNvSpPr/>
          <p:nvPr/>
        </p:nvSpPr>
        <p:spPr bwMode="auto">
          <a:xfrm>
            <a:off x="3044314" y="926619"/>
            <a:ext cx="742000" cy="629145"/>
          </a:xfrm>
          <a:prstGeom prst="mathMultiply">
            <a:avLst/>
          </a:prstGeom>
          <a:gradFill flip="none" rotWithShape="1">
            <a:gsLst>
              <a:gs pos="0">
                <a:schemeClr val="accent1">
                  <a:lumMod val="55000"/>
                  <a:lumOff val="45000"/>
                </a:schemeClr>
              </a:gs>
              <a:gs pos="100000">
                <a:schemeClr val="accent1">
                  <a:lumMod val="56000"/>
                </a:schemeClr>
              </a:gs>
              <a:gs pos="14000">
                <a:schemeClr val="accent1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88900" algn="ctr" rotWithShape="0">
              <a:prstClr val="black">
                <a:alpha val="75000"/>
              </a:prstClr>
            </a:outerShdw>
          </a:effectLst>
          <a:sp3d prstMaterial="matte">
            <a:bevelB w="0" h="342900"/>
            <a:contourClr>
              <a:schemeClr val="accent1">
                <a:lumMod val="50000"/>
              </a:schemeClr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нак умножения 10">
            <a:extLst>
              <a:ext uri="{FF2B5EF4-FFF2-40B4-BE49-F238E27FC236}">
                <a16:creationId xmlns:a16="http://schemas.microsoft.com/office/drawing/2014/main" id="{9A98BC94-7E04-4C00-986A-13FED0F620A2}"/>
              </a:ext>
            </a:extLst>
          </p:cNvPr>
          <p:cNvSpPr/>
          <p:nvPr/>
        </p:nvSpPr>
        <p:spPr bwMode="auto">
          <a:xfrm>
            <a:off x="8034686" y="908155"/>
            <a:ext cx="742000" cy="629145"/>
          </a:xfrm>
          <a:prstGeom prst="mathMultiply">
            <a:avLst/>
          </a:prstGeom>
          <a:gradFill flip="none" rotWithShape="1">
            <a:gsLst>
              <a:gs pos="0">
                <a:schemeClr val="accent1">
                  <a:lumMod val="55000"/>
                  <a:lumOff val="45000"/>
                </a:schemeClr>
              </a:gs>
              <a:gs pos="100000">
                <a:schemeClr val="accent1">
                  <a:lumMod val="56000"/>
                </a:schemeClr>
              </a:gs>
              <a:gs pos="14000">
                <a:schemeClr val="accent1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88900" algn="ctr" rotWithShape="0">
              <a:prstClr val="black">
                <a:alpha val="75000"/>
              </a:prstClr>
            </a:outerShdw>
          </a:effectLst>
          <a:sp3d prstMaterial="matte">
            <a:bevelB w="0" h="342900"/>
            <a:contourClr>
              <a:schemeClr val="accent1">
                <a:lumMod val="50000"/>
              </a:schemeClr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нак умножения 11">
            <a:extLst>
              <a:ext uri="{FF2B5EF4-FFF2-40B4-BE49-F238E27FC236}">
                <a16:creationId xmlns:a16="http://schemas.microsoft.com/office/drawing/2014/main" id="{860DD675-9A07-41E9-A84A-888C95ADEADD}"/>
              </a:ext>
            </a:extLst>
          </p:cNvPr>
          <p:cNvSpPr/>
          <p:nvPr/>
        </p:nvSpPr>
        <p:spPr bwMode="auto">
          <a:xfrm>
            <a:off x="8034686" y="1477418"/>
            <a:ext cx="742000" cy="629145"/>
          </a:xfrm>
          <a:prstGeom prst="mathMultiply">
            <a:avLst/>
          </a:prstGeom>
          <a:gradFill flip="none" rotWithShape="1">
            <a:gsLst>
              <a:gs pos="0">
                <a:schemeClr val="accent1">
                  <a:lumMod val="55000"/>
                  <a:lumOff val="45000"/>
                </a:schemeClr>
              </a:gs>
              <a:gs pos="100000">
                <a:schemeClr val="accent1">
                  <a:lumMod val="56000"/>
                </a:schemeClr>
              </a:gs>
              <a:gs pos="14000">
                <a:schemeClr val="accent1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88900" algn="ctr" rotWithShape="0">
              <a:prstClr val="black">
                <a:alpha val="75000"/>
              </a:prstClr>
            </a:outerShdw>
          </a:effectLst>
          <a:sp3d prstMaterial="matte">
            <a:bevelB w="0" h="342900"/>
            <a:contourClr>
              <a:schemeClr val="accent1">
                <a:lumMod val="50000"/>
              </a:schemeClr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Знак умножения 12">
            <a:extLst>
              <a:ext uri="{FF2B5EF4-FFF2-40B4-BE49-F238E27FC236}">
                <a16:creationId xmlns:a16="http://schemas.microsoft.com/office/drawing/2014/main" id="{08FA451D-7387-46C3-B312-77E7B470D216}"/>
              </a:ext>
            </a:extLst>
          </p:cNvPr>
          <p:cNvSpPr/>
          <p:nvPr/>
        </p:nvSpPr>
        <p:spPr bwMode="auto">
          <a:xfrm>
            <a:off x="3044314" y="1537301"/>
            <a:ext cx="742000" cy="629145"/>
          </a:xfrm>
          <a:prstGeom prst="mathMultiply">
            <a:avLst/>
          </a:prstGeom>
          <a:gradFill flip="none" rotWithShape="1">
            <a:gsLst>
              <a:gs pos="0">
                <a:schemeClr val="accent1">
                  <a:lumMod val="55000"/>
                  <a:lumOff val="45000"/>
                </a:schemeClr>
              </a:gs>
              <a:gs pos="100000">
                <a:schemeClr val="accent1">
                  <a:lumMod val="56000"/>
                </a:schemeClr>
              </a:gs>
              <a:gs pos="14000">
                <a:schemeClr val="accent1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88900" algn="ctr" rotWithShape="0">
              <a:prstClr val="black">
                <a:alpha val="75000"/>
              </a:prstClr>
            </a:outerShdw>
          </a:effectLst>
          <a:sp3d prstMaterial="matte">
            <a:bevelB w="0" h="342900"/>
            <a:contourClr>
              <a:schemeClr val="accent1">
                <a:lumMod val="50000"/>
              </a:schemeClr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Знак умножения 13">
            <a:extLst>
              <a:ext uri="{FF2B5EF4-FFF2-40B4-BE49-F238E27FC236}">
                <a16:creationId xmlns:a16="http://schemas.microsoft.com/office/drawing/2014/main" id="{2C887900-748B-46FA-BB32-0C0B8223ACF0}"/>
              </a:ext>
            </a:extLst>
          </p:cNvPr>
          <p:cNvSpPr/>
          <p:nvPr/>
        </p:nvSpPr>
        <p:spPr bwMode="auto">
          <a:xfrm>
            <a:off x="2525124" y="1537300"/>
            <a:ext cx="742000" cy="629145"/>
          </a:xfrm>
          <a:prstGeom prst="mathMultiply">
            <a:avLst/>
          </a:prstGeom>
          <a:gradFill flip="none" rotWithShape="1">
            <a:gsLst>
              <a:gs pos="0">
                <a:schemeClr val="accent1">
                  <a:lumMod val="55000"/>
                  <a:lumOff val="45000"/>
                </a:schemeClr>
              </a:gs>
              <a:gs pos="100000">
                <a:schemeClr val="accent1">
                  <a:lumMod val="56000"/>
                </a:schemeClr>
              </a:gs>
              <a:gs pos="14000">
                <a:schemeClr val="accent1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88900" algn="ctr" rotWithShape="0">
              <a:prstClr val="black">
                <a:alpha val="75000"/>
              </a:prstClr>
            </a:outerShdw>
          </a:effectLst>
          <a:sp3d prstMaterial="matte">
            <a:bevelB w="0" h="342900"/>
            <a:contourClr>
              <a:schemeClr val="accent1">
                <a:lumMod val="50000"/>
              </a:schemeClr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Знак умножения 14">
            <a:extLst>
              <a:ext uri="{FF2B5EF4-FFF2-40B4-BE49-F238E27FC236}">
                <a16:creationId xmlns:a16="http://schemas.microsoft.com/office/drawing/2014/main" id="{05D4C9E8-53D2-496A-8B02-3F6B73B36401}"/>
              </a:ext>
            </a:extLst>
          </p:cNvPr>
          <p:cNvSpPr/>
          <p:nvPr/>
        </p:nvSpPr>
        <p:spPr bwMode="auto">
          <a:xfrm>
            <a:off x="8553876" y="1477418"/>
            <a:ext cx="742000" cy="629145"/>
          </a:xfrm>
          <a:prstGeom prst="mathMultiply">
            <a:avLst/>
          </a:prstGeom>
          <a:gradFill flip="none" rotWithShape="1">
            <a:gsLst>
              <a:gs pos="0">
                <a:schemeClr val="accent1">
                  <a:lumMod val="55000"/>
                  <a:lumOff val="45000"/>
                </a:schemeClr>
              </a:gs>
              <a:gs pos="100000">
                <a:schemeClr val="accent1">
                  <a:lumMod val="56000"/>
                </a:schemeClr>
              </a:gs>
              <a:gs pos="14000">
                <a:schemeClr val="accent1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88900" algn="ctr" rotWithShape="0">
              <a:prstClr val="black">
                <a:alpha val="75000"/>
              </a:prstClr>
            </a:outerShdw>
          </a:effectLst>
          <a:sp3d prstMaterial="matte">
            <a:bevelB w="0" h="342900"/>
            <a:contourClr>
              <a:schemeClr val="accent1">
                <a:lumMod val="50000"/>
              </a:schemeClr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BCCE5A-327C-4E0D-8B87-0B7300DDA4D2}"/>
              </a:ext>
            </a:extLst>
          </p:cNvPr>
          <p:cNvSpPr txBox="1"/>
          <p:nvPr/>
        </p:nvSpPr>
        <p:spPr>
          <a:xfrm>
            <a:off x="60960" y="100744"/>
            <a:ext cx="120352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На конференции 2020 года, на момент объявления о строительстве Объекта М-12 в рамках предлагаемых оптимизационных решений, отражающих лучшие мировые практики, было предложено реализовать Армогрунтовые Подпорные Стены (АГН) на всех этапах М-12</a:t>
            </a:r>
            <a:endParaRPr lang="ru-RU" sz="18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A7C62A-1DAB-4355-80FC-D216687C8527}"/>
              </a:ext>
            </a:extLst>
          </p:cNvPr>
          <p:cNvSpPr txBox="1"/>
          <p:nvPr/>
        </p:nvSpPr>
        <p:spPr>
          <a:xfrm>
            <a:off x="324395" y="5054218"/>
            <a:ext cx="1154321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 докладе прошлого года был представлен тезис, что конструкция с АГН на 23% дешевле конструкций вчерашнего дня за счет следующих аспектов:</a:t>
            </a:r>
          </a:p>
          <a:p>
            <a:pPr marL="171450" indent="-171450">
              <a:buFontTx/>
              <a:buChar char="-"/>
            </a:pPr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Сокращение крайних пролетов;</a:t>
            </a:r>
          </a:p>
          <a:p>
            <a:pPr marL="171450" indent="-171450">
              <a:buFontTx/>
              <a:buChar char="-"/>
            </a:pPr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Исключение боковых скрытых опор на сваях;</a:t>
            </a:r>
          </a:p>
          <a:p>
            <a:pPr marL="171450" indent="-171450">
              <a:buFontTx/>
              <a:buChar char="-"/>
            </a:pPr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Отсутствие обсыпных конусов;</a:t>
            </a:r>
          </a:p>
          <a:p>
            <a:pPr marL="171450" indent="-171450">
              <a:buFontTx/>
              <a:buChar char="-"/>
            </a:pPr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Существенное уменьшение монолитных работ;</a:t>
            </a:r>
          </a:p>
          <a:p>
            <a:pPr marL="171450" indent="-171450">
              <a:buFontTx/>
              <a:buChar char="-"/>
            </a:pPr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Ускорение срока строительства на 20%.</a:t>
            </a:r>
          </a:p>
        </p:txBody>
      </p:sp>
    </p:spTree>
    <p:extLst>
      <p:ext uri="{BB962C8B-B14F-4D97-AF65-F5344CB8AC3E}">
        <p14:creationId xmlns:p14="http://schemas.microsoft.com/office/powerpoint/2010/main" val="345363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3BCCE5A-327C-4E0D-8B87-0B7300DDA4D2}"/>
              </a:ext>
            </a:extLst>
          </p:cNvPr>
          <p:cNvSpPr txBox="1"/>
          <p:nvPr/>
        </p:nvSpPr>
        <p:spPr>
          <a:xfrm>
            <a:off x="60960" y="100744"/>
            <a:ext cx="12035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Итоги проделанной работы и каков экономический эффект для Заказчика и Подрядчиков</a:t>
            </a:r>
            <a:endParaRPr lang="ru-RU" sz="18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A7C62A-1DAB-4355-80FC-D216687C8527}"/>
              </a:ext>
            </a:extLst>
          </p:cNvPr>
          <p:cNvSpPr txBox="1"/>
          <p:nvPr/>
        </p:nvSpPr>
        <p:spPr>
          <a:xfrm>
            <a:off x="359230" y="5427074"/>
            <a:ext cx="113804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Экономия денежных средств на одном из сооружении составила 25,96 млн. руб. или 23%, что подтверждает ранее заявленный тезис о целесообразности АГН при реализации стратегических инфраструктурных проектов.</a:t>
            </a:r>
          </a:p>
          <a:p>
            <a:endParaRPr lang="ru-RU" sz="1600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Если рассмотреть все этапы строительства М-12 (90% из них содержат АГН), то суммарный экономический эффект при вариантном проектировании составил – 3,3 млрд. рублей. (размер д/с эффективно использованных на иных разделах Проекта).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102BD15-D92C-45B2-8297-365E3F47D2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963" r="220"/>
          <a:stretch/>
        </p:blipFill>
        <p:spPr>
          <a:xfrm>
            <a:off x="324395" y="953600"/>
            <a:ext cx="9671079" cy="2196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341087A-57B5-4F8F-A974-069EFC7897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4" b="50302"/>
          <a:stretch/>
        </p:blipFill>
        <p:spPr>
          <a:xfrm>
            <a:off x="359230" y="3149600"/>
            <a:ext cx="9648000" cy="227747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7167824-21A6-4C4E-A090-F84762B4E7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61" b="93077"/>
          <a:stretch/>
        </p:blipFill>
        <p:spPr>
          <a:xfrm>
            <a:off x="324394" y="593600"/>
            <a:ext cx="9684000" cy="36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1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3BCCE5A-327C-4E0D-8B87-0B7300DDA4D2}"/>
              </a:ext>
            </a:extLst>
          </p:cNvPr>
          <p:cNvSpPr txBox="1"/>
          <p:nvPr/>
        </p:nvSpPr>
        <p:spPr>
          <a:xfrm>
            <a:off x="60960" y="100744"/>
            <a:ext cx="120352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Какие же еще возможности при реализации М-12 можно использовать в области армирования грунтов и какой от этого получить экономический и технический эффект для всех участников строительного рынка.</a:t>
            </a:r>
            <a:endParaRPr lang="ru-RU" sz="18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4167620-9FEB-4D35-8ED7-38AE42DAE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96" y="1243463"/>
            <a:ext cx="10668000" cy="2016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89667CF-5973-4462-BD6B-57E4A1A8F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501" y="3943326"/>
            <a:ext cx="6351862" cy="2412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26D41C3-6192-4E44-8247-3FAF4F26DC1A}"/>
              </a:ext>
            </a:extLst>
          </p:cNvPr>
          <p:cNvSpPr txBox="1"/>
          <p:nvPr/>
        </p:nvSpPr>
        <p:spPr>
          <a:xfrm>
            <a:off x="174172" y="8741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Устаревшее решение</a:t>
            </a:r>
            <a:endParaRPr lang="ru-RU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22EA7A-77EE-438B-A21D-CA05CA155F59}"/>
              </a:ext>
            </a:extLst>
          </p:cNvPr>
          <p:cNvSpPr txBox="1"/>
          <p:nvPr/>
        </p:nvSpPr>
        <p:spPr>
          <a:xfrm>
            <a:off x="174172" y="35711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Эффективное решение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51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3BCCE5A-327C-4E0D-8B87-0B7300DDA4D2}"/>
              </a:ext>
            </a:extLst>
          </p:cNvPr>
          <p:cNvSpPr txBox="1"/>
          <p:nvPr/>
        </p:nvSpPr>
        <p:spPr>
          <a:xfrm>
            <a:off x="60960" y="100744"/>
            <a:ext cx="12035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Экономическая целесообразность устройства армогрунтовых массивов при высоких насыпях</a:t>
            </a:r>
            <a:endParaRPr lang="ru-RU" sz="18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53B0A9E-C804-4320-BBD9-4C55CD846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52" y="1077166"/>
            <a:ext cx="11167661" cy="162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B5D2CC-6BDB-4080-BA1A-145EBBE25820}"/>
              </a:ext>
            </a:extLst>
          </p:cNvPr>
          <p:cNvSpPr txBox="1"/>
          <p:nvPr/>
        </p:nvSpPr>
        <p:spPr>
          <a:xfrm>
            <a:off x="419647" y="2798410"/>
            <a:ext cx="112427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 устройстве высоких насыпей и реализации пологих откосов:</a:t>
            </a:r>
          </a:p>
          <a:p>
            <a:r>
              <a:rPr lang="ru-RU" sz="1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1. В 1 п.м. конструкции общая площадь насыпного грунта составляет 1 317,8 м³;</a:t>
            </a:r>
          </a:p>
          <a:p>
            <a:r>
              <a:rPr lang="ru-RU" sz="1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2. Стоимость работы с одним м³ откоса составляет – 700 руб./м³;</a:t>
            </a:r>
          </a:p>
          <a:p>
            <a:r>
              <a:rPr lang="ru-RU" sz="1500" u="sng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3. Общая стоимость для возведения 1 п.м. конструкции составляет – 922 460 руб./п.м. (1 317,8 * 700)</a:t>
            </a:r>
          </a:p>
          <a:p>
            <a:endParaRPr lang="ru-RU" sz="1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Использование АГН со сквозным армированием на всю высоту насыпи (сохраняются верхних проектные отметки):</a:t>
            </a:r>
          </a:p>
          <a:p>
            <a:r>
              <a:rPr lang="ru-RU" sz="1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1. При шаге армирования 1 м, потребуется применение 520 м² одноосной георешетки, средняя стоимость георешетки по сметам в текущем периоде проектирования составляет – 601 руб./м²;</a:t>
            </a:r>
          </a:p>
          <a:p>
            <a:r>
              <a:rPr lang="ru-RU" sz="1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2. Для реализации АГН потребуется 584,6 м³ грунта, стоимость работы с которым составляет 700 руб./ м³;</a:t>
            </a:r>
          </a:p>
          <a:p>
            <a:r>
              <a:rPr lang="ru-RU" sz="1500" u="sng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3. Общая стоимость для возведения 1 п.м. конструкции составляет: 721 740 руб./п.м. (520 * 601 + 584,6 * 700).</a:t>
            </a:r>
          </a:p>
          <a:p>
            <a:endParaRPr lang="ru-RU" sz="1500" u="sng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Экономический эффект от перехода к армогрунтовой конструкции на 1 п.м. представленного сравнения, составляет 0,2 млн. руб. (22% экономии).</a:t>
            </a:r>
          </a:p>
          <a:p>
            <a:endParaRPr lang="ru-RU" sz="1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Если на всей длине Объекта 729 км (от 0 до конца 8 этапа) на 5% насыпях, удовлетворяющих представленной оптимизации, – около 36,5 км применить АГН, то это позволит всем сторонам достигнуть совокупного экономического эффекта в размере – 7,3 млрд. руб.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1C9E8E-944E-46AB-B37B-14A2211BEB31}"/>
              </a:ext>
            </a:extLst>
          </p:cNvPr>
          <p:cNvSpPr txBox="1"/>
          <p:nvPr/>
        </p:nvSpPr>
        <p:spPr>
          <a:xfrm>
            <a:off x="4319451" y="1724297"/>
            <a:ext cx="258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армирования георешетками</a:t>
            </a:r>
          </a:p>
        </p:txBody>
      </p:sp>
    </p:spTree>
    <p:extLst>
      <p:ext uri="{BB962C8B-B14F-4D97-AF65-F5344CB8AC3E}">
        <p14:creationId xmlns:p14="http://schemas.microsoft.com/office/powerpoint/2010/main" val="323863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3BCCE5A-327C-4E0D-8B87-0B7300DDA4D2}"/>
              </a:ext>
            </a:extLst>
          </p:cNvPr>
          <p:cNvSpPr txBox="1"/>
          <p:nvPr/>
        </p:nvSpPr>
        <p:spPr>
          <a:xfrm>
            <a:off x="60960" y="100744"/>
            <a:ext cx="12035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Техническая целесообразность устройства армогрунтовых массивов при высоких насыпях</a:t>
            </a:r>
            <a:endParaRPr lang="ru-RU" sz="18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B5D2CC-6BDB-4080-BA1A-145EBBE25820}"/>
              </a:ext>
            </a:extLst>
          </p:cNvPr>
          <p:cNvSpPr txBox="1"/>
          <p:nvPr/>
        </p:nvSpPr>
        <p:spPr>
          <a:xfrm>
            <a:off x="494752" y="3059668"/>
            <a:ext cx="1116766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Применение армогрунтов позволит получить дополнительный синергетический эффект по следующим причинам:</a:t>
            </a:r>
          </a:p>
          <a:p>
            <a:endParaRPr lang="ru-RU" sz="16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Сократить на 1 п.м. объем привозного грунта в размере 733,2 м³;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На общей длине участков с высокими насыпями и пологами откосами 36,5 км., объем сокращенного грунта составит – 27 млн. м³;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Это позволит существенно снизить нагрузку на временные дороги и на местную сеть дорог и как следствие сократит расходы Подрядчиков на восстановление местной сети дорог;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Объем выброса </a:t>
            </a:r>
            <a:r>
              <a:rPr lang="en-US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CO₂</a:t>
            </a:r>
            <a:r>
              <a:rPr lang="ru-RU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сократится на 35%;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Скорость производства работ возрастет, а временные расходы сократят на 40% при реализации работ на приведенных участках.</a:t>
            </a:r>
            <a:endParaRPr lang="en-US" sz="16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F9D5C5F-3C10-4785-BA99-6D9321B64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52" y="1077166"/>
            <a:ext cx="11167661" cy="162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34C289-DA4E-4F03-BDB4-6EC557F8353C}"/>
              </a:ext>
            </a:extLst>
          </p:cNvPr>
          <p:cNvSpPr txBox="1"/>
          <p:nvPr/>
        </p:nvSpPr>
        <p:spPr>
          <a:xfrm>
            <a:off x="4319451" y="1724297"/>
            <a:ext cx="258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армирования георешетками</a:t>
            </a:r>
          </a:p>
        </p:txBody>
      </p:sp>
    </p:spTree>
    <p:extLst>
      <p:ext uri="{BB962C8B-B14F-4D97-AF65-F5344CB8AC3E}">
        <p14:creationId xmlns:p14="http://schemas.microsoft.com/office/powerpoint/2010/main" val="338619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3BCCE5A-327C-4E0D-8B87-0B7300DDA4D2}"/>
              </a:ext>
            </a:extLst>
          </p:cNvPr>
          <p:cNvSpPr txBox="1"/>
          <p:nvPr/>
        </p:nvSpPr>
        <p:spPr>
          <a:xfrm>
            <a:off x="60960" y="100744"/>
            <a:ext cx="120352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Поднимаемая проблематика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B5D2CC-6BDB-4080-BA1A-145EBBE25820}"/>
              </a:ext>
            </a:extLst>
          </p:cNvPr>
          <p:cNvSpPr txBox="1"/>
          <p:nvPr/>
        </p:nvSpPr>
        <p:spPr>
          <a:xfrm>
            <a:off x="748937" y="1536174"/>
            <a:ext cx="1065929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Целесообразно в состав рабочих групп по реализации знаковых инфраструктурных проектов включать представителей инжиниринговых производственных групп (организаций производителей);</a:t>
            </a:r>
          </a:p>
          <a:p>
            <a:endParaRPr lang="ru-RU" sz="20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Конструктивное применение геосинтетики, встречающееся по многим этапам проекта М-12 «Москва – Казань», дискредитирует отрасль;</a:t>
            </a:r>
          </a:p>
          <a:p>
            <a:endParaRPr lang="ru-RU" sz="20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Необходим полностью исключить конструктивное заложение геосинтетических материалов не подтвержденных расчетными моделями – это завышает стоимость строительства автодорог, во вред всем участникам Дорожной отрасли;</a:t>
            </a:r>
          </a:p>
          <a:p>
            <a:endParaRPr lang="ru-RU" sz="20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70FB0D-796B-4299-BEBB-FC807D037F48}"/>
              </a:ext>
            </a:extLst>
          </p:cNvPr>
          <p:cNvSpPr txBox="1"/>
          <p:nvPr/>
        </p:nvSpPr>
        <p:spPr>
          <a:xfrm>
            <a:off x="922866" y="125930"/>
            <a:ext cx="1071033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Выводы:</a:t>
            </a:r>
          </a:p>
          <a:p>
            <a:endParaRPr lang="ru-RU" sz="20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Заявляемые в 2020 и 2021 году инновационные решения в области армирования грунтов, не просто хорошо зарекомендовали себя при реализации ключевых инфраструктурных проектов, а являются наилучшими мировыми практиками, позволяющими экономить денежные средства Заказчика, увеличивать скорость производства Подрядчикам и получать мультипликативный эффект Государству и Пользователям автомобильных дорог.</a:t>
            </a:r>
          </a:p>
          <a:p>
            <a:endParaRPr lang="ru-RU" sz="2000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Предлагаемые в презентации инновационные технические решения позволят уложиться в отведенные бюджеты и сроки строительства автодороги Москва – Казань.</a:t>
            </a:r>
          </a:p>
          <a:p>
            <a:endParaRPr lang="ru-RU" sz="2000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Суммарный экономический эффект от предложенных инноваций более 10 млрд. рублей, что составляет (3% от суммы выделенной Государством на реализацию Объекта в целом).</a:t>
            </a:r>
          </a:p>
        </p:txBody>
      </p:sp>
      <p:pic>
        <p:nvPicPr>
          <p:cNvPr id="5" name="Picture 2" descr="ИГС">
            <a:extLst>
              <a:ext uri="{FF2B5EF4-FFF2-40B4-BE49-F238E27FC236}">
                <a16:creationId xmlns:a16="http://schemas.microsoft.com/office/drawing/2014/main" id="{0EBB0A4A-1979-4E85-80DF-1D091C144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677" y="4632839"/>
            <a:ext cx="3597111" cy="205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D6C163F-AAD5-4487-8D8E-70BAEB78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169" y="5184045"/>
            <a:ext cx="4119155" cy="95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657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767</Words>
  <Application>Microsoft Office PowerPoint</Application>
  <PresentationFormat>Широкоэкранный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Astakhov</dc:creator>
  <cp:lastModifiedBy>Mikhail Astakhov</cp:lastModifiedBy>
  <cp:revision>1</cp:revision>
  <dcterms:created xsi:type="dcterms:W3CDTF">2021-08-17T11:40:02Z</dcterms:created>
  <dcterms:modified xsi:type="dcterms:W3CDTF">2021-08-17T14:46:13Z</dcterms:modified>
</cp:coreProperties>
</file>