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3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9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9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2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3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21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7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25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0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5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5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4457" y="1390650"/>
            <a:ext cx="7010400" cy="1409700"/>
          </a:xfrm>
        </p:spPr>
        <p:txBody>
          <a:bodyPr>
            <a:noAutofit/>
          </a:bodyPr>
          <a:lstStyle/>
          <a:p>
            <a:pPr algn="l"/>
            <a:r>
              <a:rPr lang="ru-RU" sz="4800" b="1" dirty="0"/>
              <a:t>ИНТЕЛЛЕКТУАЛЬНЫЕ      ТРАНСПОРТНЫЕ СИСТЕМЫ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4457" y="2954338"/>
            <a:ext cx="7120618" cy="684212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accent1"/>
                </a:solidFill>
              </a:rPr>
              <a:t>ПОДСИСТЕМА ВЫЯВЛЕНИЯ ИНЦИДЕНТОВ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26" y="60996"/>
            <a:ext cx="1368268" cy="637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7794" y="0"/>
            <a:ext cx="976862" cy="698096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004457" y="4093698"/>
            <a:ext cx="7120618" cy="1528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err="1">
                <a:solidFill>
                  <a:schemeClr val="tx2"/>
                </a:solidFill>
              </a:rPr>
              <a:t>Виденёв</a:t>
            </a:r>
            <a:r>
              <a:rPr lang="ru-RU" dirty="0">
                <a:solidFill>
                  <a:schemeClr val="tx2"/>
                </a:solidFill>
              </a:rPr>
              <a:t> Александр Сергеевич</a:t>
            </a:r>
          </a:p>
          <a:p>
            <a:pPr algn="l"/>
            <a:r>
              <a:rPr lang="en-GB" dirty="0">
                <a:solidFill>
                  <a:schemeClr val="tx2"/>
                </a:solidFill>
              </a:rPr>
              <a:t>SORB INNOVA</a:t>
            </a:r>
          </a:p>
          <a:p>
            <a:pPr algn="l"/>
            <a:r>
              <a:rPr lang="ru-RU" dirty="0">
                <a:solidFill>
                  <a:schemeClr val="tx2"/>
                </a:solidFill>
              </a:rPr>
              <a:t>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4021855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925" y="0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ru-RU" sz="4000" b="1" dirty="0"/>
              <a:t>Выводы: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97743" y="1325563"/>
            <a:ext cx="8219899" cy="4351338"/>
          </a:xfrm>
        </p:spPr>
        <p:txBody>
          <a:bodyPr/>
          <a:lstStyle/>
          <a:p>
            <a:r>
              <a:rPr lang="ru-RU" dirty="0"/>
              <a:t>Необходимо разработать качественные стандарты для интеллектуальных транспортных систем с описанием применения  различных технологий детектирования  транспортных средств и выявления инцидентов</a:t>
            </a:r>
          </a:p>
          <a:p>
            <a:r>
              <a:rPr lang="ru-RU" dirty="0"/>
              <a:t>Возможность использования установленного оборудования на некоторых участках трассы М11 и Тамани в рамках проекта «КАРАВАН».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26" y="60996"/>
            <a:ext cx="1368268" cy="637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7794" y="0"/>
            <a:ext cx="976862" cy="69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8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6975" y="247650"/>
            <a:ext cx="7010400" cy="771525"/>
          </a:xfrm>
        </p:spPr>
        <p:txBody>
          <a:bodyPr>
            <a:noAutofit/>
          </a:bodyPr>
          <a:lstStyle/>
          <a:p>
            <a:pPr algn="l"/>
            <a:r>
              <a:rPr lang="ru-RU" sz="4000" b="1" dirty="0"/>
              <a:t>Стандарты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9850" y="885824"/>
            <a:ext cx="9090932" cy="5065712"/>
          </a:xfrm>
        </p:spPr>
        <p:txBody>
          <a:bodyPr>
            <a:normAutofit/>
          </a:bodyPr>
          <a:lstStyle/>
          <a:p>
            <a:pPr lvl="0" algn="just"/>
            <a:endParaRPr lang="ru-RU" sz="1800" b="1" dirty="0"/>
          </a:p>
          <a:p>
            <a:pPr lvl="0" algn="just"/>
            <a:r>
              <a:rPr lang="ru-RU" sz="1800" b="1" dirty="0">
                <a:solidFill>
                  <a:schemeClr val="accent1"/>
                </a:solidFill>
              </a:rPr>
              <a:t>ГОСТ Р ИСО 14813-1-2011 </a:t>
            </a:r>
            <a:r>
              <a:rPr lang="ru-RU" sz="1800" dirty="0"/>
              <a:t>ИНТЕЛЛЕКТУАЛЬНЫЕ ТРАНСПОРТНЫЕ СИСТЕМЫ. СХЕМА ПОСТРОЕНИЯ АРХИТЕКТУРЫ ИНТЕЛЛЕКТУАЛЬНЫХ ТРАНСПОРТНЫХ СИСТЕМ. ЧАСТЬ 1. СЕРВИСНЫЕ ДОМЕНЫ В ОБЛАСТИ ИНТЕЛЛЕКТУАЛЬНЫХ ТРАНСПОРТНЫХ СИСТЕМ, СЕРВИСНЫЕ ГРУППЫ И СЕРВИСЫ</a:t>
            </a:r>
          </a:p>
          <a:p>
            <a:pPr lvl="0" algn="just"/>
            <a:r>
              <a:rPr lang="ru-RU" sz="1800" b="1" dirty="0">
                <a:solidFill>
                  <a:schemeClr val="accent1"/>
                </a:solidFill>
              </a:rPr>
              <a:t>Домен</a:t>
            </a:r>
            <a:r>
              <a:rPr lang="ru-RU" sz="1800" dirty="0"/>
              <a:t>: «Управление дорожным движением и действия по отношению к его участникам» </a:t>
            </a:r>
          </a:p>
          <a:p>
            <a:pPr lvl="1" algn="just"/>
            <a:r>
              <a:rPr lang="ru-RU" sz="1800" b="1" dirty="0">
                <a:solidFill>
                  <a:schemeClr val="accent1"/>
                </a:solidFill>
              </a:rPr>
              <a:t>Сервисная группа</a:t>
            </a:r>
            <a:r>
              <a:rPr lang="ru-RU" sz="1800" dirty="0">
                <a:solidFill>
                  <a:schemeClr val="accent1"/>
                </a:solidFill>
              </a:rPr>
              <a:t>: </a:t>
            </a:r>
            <a:r>
              <a:rPr lang="ru-RU" sz="1800" dirty="0"/>
              <a:t>«Управление инцидентами, связанными с транспортом» (п 6.2.2.)</a:t>
            </a:r>
          </a:p>
          <a:p>
            <a:pPr algn="just"/>
            <a:endParaRPr lang="ru-RU" sz="1800" b="1" dirty="0"/>
          </a:p>
          <a:p>
            <a:pPr algn="just"/>
            <a:r>
              <a:rPr lang="ru-RU" sz="1800" b="1" dirty="0">
                <a:solidFill>
                  <a:schemeClr val="accent1"/>
                </a:solidFill>
              </a:rPr>
              <a:t>ГОСТ Р 56294-2014</a:t>
            </a:r>
            <a:r>
              <a:rPr lang="ru-RU" sz="1800" b="1" dirty="0"/>
              <a:t> </a:t>
            </a:r>
            <a:r>
              <a:rPr lang="ru-RU" sz="1800" cap="all" dirty="0"/>
              <a:t>Интеллектуальные транспортные системы. Требования к функциональной и физической архитектурам интеллектуальных транспортных систем</a:t>
            </a:r>
          </a:p>
          <a:p>
            <a:pPr lvl="0" algn="just"/>
            <a:r>
              <a:rPr lang="ru-RU" sz="1800" dirty="0"/>
              <a:t>Интеграционная платформа ИТС включает в себя комплексные подсистемы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26" y="60996"/>
            <a:ext cx="1368268" cy="6371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7794" y="0"/>
            <a:ext cx="976862" cy="69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8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15293" y="1285875"/>
            <a:ext cx="9090932" cy="5065712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sz="1800" b="1" dirty="0">
                <a:solidFill>
                  <a:schemeClr val="accent1"/>
                </a:solidFill>
              </a:rPr>
              <a:t>ОДМ 218.10.001-2020</a:t>
            </a:r>
            <a:r>
              <a:rPr lang="ru-RU" sz="1800" b="1" dirty="0"/>
              <a:t> </a:t>
            </a:r>
            <a:r>
              <a:rPr lang="ru-RU" sz="1800" dirty="0"/>
              <a:t>МЕТОДИЧЕСКИЕ РЕКОМЕНДАЦИИ ПО РАЗРАБОТКЕ ТИПОВОЙ АРХИТЕКТУРЫ ВЕДОМСТВЕННОЙ ИНТЕЛЛЕКТУАЛЬНОЙ ТРАНСПОРТНОЙ СИСТЕМЫ В СФЕРЕ АВТОМОБИЛЬНОГО ТРАНСПОРТА И ДОРОЖНОГО ХОЗЯЙСТВА</a:t>
            </a:r>
          </a:p>
          <a:p>
            <a:pPr algn="just"/>
            <a:r>
              <a:rPr lang="ru-RU" sz="1800" b="1" dirty="0">
                <a:solidFill>
                  <a:schemeClr val="accent1"/>
                </a:solidFill>
              </a:rPr>
              <a:t>П.7</a:t>
            </a:r>
            <a:r>
              <a:rPr lang="ru-RU" sz="1800" dirty="0"/>
              <a:t> Рекомендуемый минимальный структурно-функциональный состав типовой ведомственной архитектуры ИТС</a:t>
            </a:r>
          </a:p>
          <a:p>
            <a:pPr algn="just"/>
            <a:r>
              <a:rPr lang="ru-RU" sz="1800" b="1" dirty="0">
                <a:solidFill>
                  <a:schemeClr val="accent1"/>
                </a:solidFill>
              </a:rPr>
              <a:t>ПП7.3</a:t>
            </a:r>
            <a:r>
              <a:rPr lang="ru-RU" sz="1800" dirty="0"/>
              <a:t> Для реализации сервисов (приложение Б) рекомендуется в состав типовой ведомственной ИТС включать в соответствии с Обобщенной схемой физической архитектуры ЛП ИТС (ГОСТ Р 56294-2014, рисунок Б.1) следующие подсистемы:</a:t>
            </a:r>
          </a:p>
          <a:p>
            <a:pPr marL="285750" indent="-285750" algn="just">
              <a:buFontTx/>
              <a:buChar char="-"/>
            </a:pPr>
            <a:r>
              <a:rPr lang="ru-RU" sz="1800" dirty="0"/>
              <a:t>подсистема мониторинга параметров транспортного потока,</a:t>
            </a:r>
          </a:p>
          <a:p>
            <a:pPr marL="285750" indent="-285750" algn="just">
              <a:buFontTx/>
              <a:buChar char="-"/>
            </a:pPr>
            <a:r>
              <a:rPr lang="ru-RU" sz="1800" dirty="0"/>
              <a:t>подсистема видеонаблюдения, детектирования ДТП и ЧС.</a:t>
            </a:r>
          </a:p>
          <a:p>
            <a:pPr algn="just"/>
            <a:r>
              <a:rPr lang="ru-RU" sz="1800" b="1" dirty="0">
                <a:solidFill>
                  <a:schemeClr val="accent1"/>
                </a:solidFill>
              </a:rPr>
              <a:t>ГОСТ Р 55691—2013/ISO/TS 15624:2001 </a:t>
            </a:r>
            <a:r>
              <a:rPr lang="ru-RU" sz="1800" dirty="0"/>
              <a:t>СИСТЕМЫ ОПОВЕЩЕНИЯ О ДОРОЖНЫХ ПРОИСШЕСТВИЯХ (TIWS)</a:t>
            </a:r>
          </a:p>
          <a:p>
            <a:pPr algn="just"/>
            <a:r>
              <a:rPr lang="ru-RU" sz="1800" dirty="0"/>
              <a:t>Описаны требования к системе оповещения, где в качестве ключевой технологии выявления ДТП и ЧС используются системы видеонаблюдения, служащие датчиками, выявляющими заторы на дорогах, и использующие функцию обработки визуальной информации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26" y="60996"/>
            <a:ext cx="1368268" cy="637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7794" y="0"/>
            <a:ext cx="976862" cy="698096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466975" y="247650"/>
            <a:ext cx="7010400" cy="771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/>
              <a:t>Стандарты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3058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9" y="2061369"/>
            <a:ext cx="5821362" cy="271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560639" y="5062538"/>
            <a:ext cx="6210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 Nova Light" pitchFamily="34" charset="0"/>
                <a:cs typeface="Calibri" panose="020F0502020204030204" pitchFamily="34" charset="0"/>
              </a:rPr>
              <a:t>Среднее расстояние между опорами 1500 метров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 Nova Light" pitchFamily="34" charset="0"/>
                <a:cs typeface="Calibri" panose="020F0502020204030204" pitchFamily="34" charset="0"/>
              </a:rPr>
              <a:t>«Зона  видимости» камеры от 150 до 200 метров – 30%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 Nova Light" pitchFamily="34" charset="0"/>
                <a:cs typeface="Calibri" panose="020F0502020204030204" pitchFamily="34" charset="0"/>
              </a:rPr>
              <a:t>«Зона  видимости» детектора 700 метров – 90%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668588" y="1262285"/>
            <a:ext cx="56054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Сравнение «зон видимости» камеры и детектора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143875" y="1282700"/>
            <a:ext cx="4216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Виды инцидентов, определяемых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детектором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658225" y="2503444"/>
            <a:ext cx="2971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chemeClr val="tx2"/>
                </a:solidFill>
                <a:latin typeface="Arial Nova Light" pitchFamily="34" charset="0"/>
                <a:cs typeface="Calibri" panose="020F0502020204030204" pitchFamily="34" charset="0"/>
              </a:rPr>
              <a:t>Медленное движение ТС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chemeClr val="tx2"/>
                </a:solidFill>
                <a:latin typeface="Arial Nova Light" pitchFamily="34" charset="0"/>
                <a:cs typeface="Calibri" panose="020F0502020204030204" pitchFamily="34" charset="0"/>
              </a:rPr>
              <a:t>Движение ТС в обратном направлении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chemeClr val="tx2"/>
                </a:solidFill>
                <a:latin typeface="Arial Nova Light" pitchFamily="34" charset="0"/>
                <a:cs typeface="Calibri" panose="020F0502020204030204" pitchFamily="34" charset="0"/>
              </a:rPr>
              <a:t>Превышение скорости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chemeClr val="tx2"/>
                </a:solidFill>
                <a:latin typeface="Arial Nova Light" pitchFamily="34" charset="0"/>
                <a:cs typeface="Calibri" panose="020F0502020204030204" pitchFamily="34" charset="0"/>
              </a:rPr>
              <a:t>ДТП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chemeClr val="tx2"/>
                </a:solidFill>
                <a:latin typeface="Arial Nova Light" pitchFamily="34" charset="0"/>
                <a:cs typeface="Calibri" panose="020F0502020204030204" pitchFamily="34" charset="0"/>
              </a:rPr>
              <a:t>Затор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chemeClr val="tx2"/>
                </a:solidFill>
                <a:latin typeface="Arial Nova Light" pitchFamily="34" charset="0"/>
                <a:cs typeface="Calibri" panose="020F0502020204030204" pitchFamily="34" charset="0"/>
              </a:rPr>
              <a:t>Пешеход / животное на проезжей части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9526" y="60996"/>
            <a:ext cx="1368268" cy="6371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794" y="0"/>
            <a:ext cx="976862" cy="698096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466975" y="247650"/>
            <a:ext cx="7010400" cy="771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/>
              <a:t>Стандарты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7102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7450" y="238125"/>
            <a:ext cx="8458200" cy="771525"/>
          </a:xfrm>
        </p:spPr>
        <p:txBody>
          <a:bodyPr>
            <a:noAutofit/>
          </a:bodyPr>
          <a:lstStyle/>
          <a:p>
            <a:pPr algn="l"/>
            <a:r>
              <a:rPr lang="ru-RU" sz="4000" b="1" dirty="0"/>
              <a:t>Статистика по инцидентам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457450" y="981075"/>
            <a:ext cx="9652795" cy="482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dirty="0">
                <a:solidFill>
                  <a:schemeClr val="accent1"/>
                </a:solidFill>
              </a:rPr>
              <a:t>Статистика ДТП на участке платной дороги, 2020 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179839"/>
              </p:ext>
            </p:extLst>
          </p:nvPr>
        </p:nvGraphicFramePr>
        <p:xfrm>
          <a:off x="3219847" y="1781175"/>
          <a:ext cx="8128000" cy="4988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65">
                <a:tc>
                  <a:txBody>
                    <a:bodyPr/>
                    <a:lstStyle/>
                    <a:p>
                      <a:r>
                        <a:rPr lang="ru-RU" sz="1800" dirty="0"/>
                        <a:t>Всего ДТП, ед.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478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Направление</a:t>
                      </a:r>
                      <a:r>
                        <a:rPr lang="ru-RU" sz="1800" baseline="0" dirty="0"/>
                        <a:t> движения</a:t>
                      </a:r>
                      <a:endParaRPr lang="ru-RU" sz="18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ru-RU" sz="1800" dirty="0"/>
                        <a:t>Москва - Санкт-Петербург, ед.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273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ru-RU" sz="1800" dirty="0"/>
                        <a:t>Санкт-Петербург - Москва, ед.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205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Вид ДТП</a:t>
                      </a:r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ru-RU" sz="1800" dirty="0"/>
                        <a:t>Наезд на препятствие (наезд на шлагбаум), ед.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241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ru-RU" sz="1800" dirty="0"/>
                        <a:t>Столкновение, ед.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176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23">
                <a:tc>
                  <a:txBody>
                    <a:bodyPr/>
                    <a:lstStyle/>
                    <a:p>
                      <a:r>
                        <a:rPr lang="ru-RU" sz="1800" dirty="0"/>
                        <a:t>Наезд на стоящее Транспортное средство, ед.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ru-RU" sz="1800" dirty="0"/>
                        <a:t>Наезд на пешехода, ед.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ru-RU" sz="1800" dirty="0"/>
                        <a:t>Наезд на животное, ед.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ru-RU" sz="1800" dirty="0"/>
                        <a:t>Опрокидывание, ед.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r>
                        <a:rPr lang="ru-RU" sz="1800" dirty="0"/>
                        <a:t>Иной вид, ед.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49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26" y="60996"/>
            <a:ext cx="1368268" cy="637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7794" y="0"/>
            <a:ext cx="976862" cy="69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1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26" y="60996"/>
            <a:ext cx="1368268" cy="6371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7794" y="0"/>
            <a:ext cx="976862" cy="698096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2457450" y="238125"/>
            <a:ext cx="9582150" cy="771525"/>
          </a:xfrm>
        </p:spPr>
        <p:txBody>
          <a:bodyPr>
            <a:noAutofit/>
          </a:bodyPr>
          <a:lstStyle/>
          <a:p>
            <a:pPr algn="l"/>
            <a:r>
              <a:rPr lang="ru-RU" sz="3500" b="1" dirty="0"/>
              <a:t>Подсистема выявления инцидентов</a:t>
            </a:r>
          </a:p>
        </p:txBody>
      </p:sp>
      <p:pic>
        <p:nvPicPr>
          <p:cNvPr id="2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9"/>
          <a:stretch>
            <a:fillRect/>
          </a:stretch>
        </p:blipFill>
        <p:spPr bwMode="auto">
          <a:xfrm>
            <a:off x="2457450" y="1335087"/>
            <a:ext cx="6240463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706688" y="1681162"/>
            <a:ext cx="1727200" cy="1168400"/>
          </a:xfrm>
          <a:prstGeom prst="rect">
            <a:avLst/>
          </a:prstGeom>
          <a:solidFill>
            <a:schemeClr val="bg1"/>
          </a:solidFill>
          <a:ln>
            <a:solidFill>
              <a:srgbClr val="0071A1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Расположение датчиков на местности</a:t>
            </a:r>
          </a:p>
          <a:p>
            <a:pPr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Параметры установки датчиков</a:t>
            </a:r>
          </a:p>
          <a:p>
            <a:pPr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Соединительная линия уступом 24"/>
          <p:cNvCxnSpPr>
            <a:cxnSpLocks/>
          </p:cNvCxnSpPr>
          <p:nvPr/>
        </p:nvCxnSpPr>
        <p:spPr>
          <a:xfrm>
            <a:off x="3328988" y="2957512"/>
            <a:ext cx="1830387" cy="506413"/>
          </a:xfrm>
          <a:prstGeom prst="bentConnector3">
            <a:avLst>
              <a:gd name="adj1" fmla="val 7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16"/>
          <p:cNvSpPr>
            <a:spLocks noChangeArrowheads="1"/>
          </p:cNvSpPr>
          <p:nvPr/>
        </p:nvSpPr>
        <p:spPr bwMode="auto">
          <a:xfrm>
            <a:off x="4927600" y="5481637"/>
            <a:ext cx="1566863" cy="523875"/>
          </a:xfrm>
          <a:prstGeom prst="rect">
            <a:avLst/>
          </a:prstGeom>
          <a:noFill/>
          <a:ln w="9525">
            <a:solidFill>
              <a:srgbClr val="0071A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Характеристика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      событий</a:t>
            </a:r>
          </a:p>
        </p:txBody>
      </p:sp>
      <p:cxnSp>
        <p:nvCxnSpPr>
          <p:cNvPr id="27" name="Соединительная линия уступом 26"/>
          <p:cNvCxnSpPr>
            <a:cxnSpLocks/>
          </p:cNvCxnSpPr>
          <p:nvPr/>
        </p:nvCxnSpPr>
        <p:spPr>
          <a:xfrm rot="5400000" flipH="1" flipV="1">
            <a:off x="3725862" y="4962525"/>
            <a:ext cx="1363663" cy="414338"/>
          </a:xfrm>
          <a:prstGeom prst="bentConnector3">
            <a:avLst>
              <a:gd name="adj1" fmla="val -277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cxnSpLocks/>
          </p:cNvCxnSpPr>
          <p:nvPr/>
        </p:nvCxnSpPr>
        <p:spPr>
          <a:xfrm rot="5400000" flipH="1" flipV="1">
            <a:off x="4969669" y="4679156"/>
            <a:ext cx="1541462" cy="12700"/>
          </a:xfrm>
          <a:prstGeom prst="bentConnector3">
            <a:avLst>
              <a:gd name="adj1" fmla="val -994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2587625" y="1009650"/>
            <a:ext cx="690563" cy="6731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atin typeface="Arial Nova Light" panose="020B0304020202020204" pitchFamily="34" charset="0"/>
              </a:rPr>
              <a:t>1</a:t>
            </a:r>
          </a:p>
        </p:txBody>
      </p:sp>
      <p:sp>
        <p:nvSpPr>
          <p:cNvPr id="30" name="Прямоугольник 15"/>
          <p:cNvSpPr>
            <a:spLocks noChangeArrowheads="1"/>
          </p:cNvSpPr>
          <p:nvPr/>
        </p:nvSpPr>
        <p:spPr bwMode="auto">
          <a:xfrm>
            <a:off x="2457450" y="5591174"/>
            <a:ext cx="1743075" cy="400050"/>
          </a:xfrm>
          <a:prstGeom prst="rect">
            <a:avLst/>
          </a:prstGeom>
          <a:noFill/>
          <a:ln w="9525">
            <a:solidFill>
              <a:srgbClr val="0071A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latin typeface="Arial" panose="020B0604020202020204" pitchFamily="34" charset="0"/>
                <a:cs typeface="Arial" panose="020B0604020202020204" pitchFamily="34" charset="0"/>
              </a:rPr>
              <a:t>Места возникновения событий</a:t>
            </a: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8697913" y="1079500"/>
            <a:ext cx="3160712" cy="1535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Arial Nova Light" pitchFamily="34" charset="0"/>
              </a:rPr>
              <a:t>Подсистема имеет функцию отправки данных об инциденте в АСУДД. Оператор, на основании полученных данных, оценивает ситуацию и принимает решение о реагировании. </a:t>
            </a:r>
          </a:p>
        </p:txBody>
      </p:sp>
      <p:pic>
        <p:nvPicPr>
          <p:cNvPr id="32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23734" r="38274" b="38902"/>
          <a:stretch>
            <a:fillRect/>
          </a:stretch>
        </p:blipFill>
        <p:spPr bwMode="auto">
          <a:xfrm>
            <a:off x="6608763" y="3976688"/>
            <a:ext cx="524986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6" y="2735262"/>
            <a:ext cx="25511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17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26" y="60996"/>
            <a:ext cx="1368268" cy="6371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7794" y="0"/>
            <a:ext cx="976862" cy="698096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2457450" y="238125"/>
            <a:ext cx="9582150" cy="771525"/>
          </a:xfrm>
        </p:spPr>
        <p:txBody>
          <a:bodyPr>
            <a:noAutofit/>
          </a:bodyPr>
          <a:lstStyle/>
          <a:p>
            <a:pPr algn="l"/>
            <a:r>
              <a:rPr lang="ru-RU" sz="3500" b="1" dirty="0"/>
              <a:t>Подсистема выявления инцидентов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5"/>
          <a:stretch>
            <a:fillRect/>
          </a:stretch>
        </p:blipFill>
        <p:spPr>
          <a:xfrm>
            <a:off x="8386324" y="1487488"/>
            <a:ext cx="3694113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897" y="1154113"/>
            <a:ext cx="4124193" cy="241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3337897" y="3565989"/>
            <a:ext cx="31951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Arial Nova Light" pitchFamily="34" charset="0"/>
                <a:cs typeface="Calibri" panose="020F0502020204030204" pitchFamily="34" charset="0"/>
              </a:rPr>
              <a:t>Система информирования водителей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Arial Nova Light" pitchFamily="34" charset="0"/>
                <a:cs typeface="Calibri" panose="020F0502020204030204" pitchFamily="34" charset="0"/>
              </a:rPr>
              <a:t>о вышедших на дорогу пешеходах</a:t>
            </a:r>
          </a:p>
        </p:txBody>
      </p:sp>
      <p:pic>
        <p:nvPicPr>
          <p:cNvPr id="19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9"/>
          <a:stretch>
            <a:fillRect/>
          </a:stretch>
        </p:blipFill>
        <p:spPr bwMode="auto">
          <a:xfrm>
            <a:off x="9180075" y="1487488"/>
            <a:ext cx="3008749" cy="531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3337897" y="4702176"/>
            <a:ext cx="5735412" cy="232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Arial Nova Light" pitchFamily="34" charset="0"/>
                <a:cs typeface="Calibri" panose="020F0502020204030204" pitchFamily="34" charset="0"/>
              </a:rPr>
              <a:t>Мониторинг велодорожек для получения параметров интенсивности движения велосипедов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Arial Nova Light" pitchFamily="34" charset="0"/>
                <a:cs typeface="Calibri" panose="020F0502020204030204" pitchFamily="34" charset="0"/>
              </a:rPr>
              <a:t>В связи с развитием инфраструктуры для передвижения на велосипедах, появилась необходимость сбора статистики велосипедного трафика и использования велодорожек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 Nova Light" pitchFamily="34" charset="0"/>
              <a:cs typeface="Tahoma" panose="020B0604030504040204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884228" y="1150938"/>
            <a:ext cx="690563" cy="6731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atin typeface="Arial Nova Light" panose="020B0304020202020204" pitchFamily="34" charset="0"/>
              </a:rPr>
              <a:t>2</a:t>
            </a:r>
          </a:p>
        </p:txBody>
      </p:sp>
      <p:sp>
        <p:nvSpPr>
          <p:cNvPr id="35" name="Овал 34"/>
          <p:cNvSpPr/>
          <p:nvPr/>
        </p:nvSpPr>
        <p:spPr>
          <a:xfrm>
            <a:off x="7587374" y="1150938"/>
            <a:ext cx="690563" cy="6731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atin typeface="Arial Nova Light" panose="020B03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49237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26" y="60996"/>
            <a:ext cx="1368268" cy="637100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2457450" y="238125"/>
            <a:ext cx="9582150" cy="771525"/>
          </a:xfrm>
        </p:spPr>
        <p:txBody>
          <a:bodyPr>
            <a:noAutofit/>
          </a:bodyPr>
          <a:lstStyle/>
          <a:p>
            <a:pPr algn="l"/>
            <a:r>
              <a:rPr lang="ru-RU" sz="3500" b="1" dirty="0"/>
              <a:t>Подсистема выявления инцидентов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450" y="1482863"/>
            <a:ext cx="8996126" cy="5198924"/>
          </a:xfrm>
          <a:prstGeom prst="rect">
            <a:avLst/>
          </a:prstGeom>
        </p:spPr>
      </p:pic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2457450" y="809625"/>
            <a:ext cx="9652795" cy="673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dirty="0">
                <a:solidFill>
                  <a:schemeClr val="accent1"/>
                </a:solidFill>
              </a:rPr>
              <a:t>Передача данных участникам движения 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794" y="0"/>
            <a:ext cx="976862" cy="69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28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26" y="60996"/>
            <a:ext cx="1368268" cy="637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7794" y="0"/>
            <a:ext cx="976862" cy="698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900" y="1704386"/>
            <a:ext cx="9324975" cy="4402867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457450" y="238125"/>
            <a:ext cx="9582150" cy="771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500" b="1"/>
              <a:t>Подсистема выявления инцидентов</a:t>
            </a:r>
            <a:endParaRPr lang="ru-RU" sz="3500" b="1" dirty="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457450" y="809625"/>
            <a:ext cx="9652795" cy="673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78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2">
      <a:dk1>
        <a:srgbClr val="2F5496"/>
      </a:dk1>
      <a:lt1>
        <a:sysClr val="window" lastClr="FFFFFF"/>
      </a:lt1>
      <a:dk2>
        <a:srgbClr val="034A90"/>
      </a:dk2>
      <a:lt2>
        <a:srgbClr val="E7E6E6"/>
      </a:lt2>
      <a:accent1>
        <a:srgbClr val="FF6600"/>
      </a:accent1>
      <a:accent2>
        <a:srgbClr val="FF66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17831</TotalTime>
  <Words>507</Words>
  <Application>Microsoft Office PowerPoint</Application>
  <PresentationFormat>Широкоэкранный</PresentationFormat>
  <Paragraphs>80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Arial Nova Light</vt:lpstr>
      <vt:lpstr>Century Gothic</vt:lpstr>
      <vt:lpstr>Office Theme</vt:lpstr>
      <vt:lpstr>ИНТЕЛЛЕКТУАЛЬНЫЕ      ТРАНСПОРТНЫЕ СИСТЕМЫ</vt:lpstr>
      <vt:lpstr>Стандарты</vt:lpstr>
      <vt:lpstr>Презентация PowerPoint</vt:lpstr>
      <vt:lpstr>Презентация PowerPoint</vt:lpstr>
      <vt:lpstr>Статистика по инцидентам</vt:lpstr>
      <vt:lpstr>Подсистема выявления инцидентов</vt:lpstr>
      <vt:lpstr>Подсистема выявления инцидентов</vt:lpstr>
      <vt:lpstr>Подсистема выявления инцидентов</vt:lpstr>
      <vt:lpstr>Презентация PowerPoint</vt:lpstr>
      <vt:lpstr>Выводы: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Work</dc:creator>
  <cp:lastModifiedBy>MSI_1</cp:lastModifiedBy>
  <cp:revision>40</cp:revision>
  <dcterms:created xsi:type="dcterms:W3CDTF">2021-08-17T12:22:19Z</dcterms:created>
  <dcterms:modified xsi:type="dcterms:W3CDTF">2021-09-13T18:47:23Z</dcterms:modified>
</cp:coreProperties>
</file>