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412" r:id="rId4"/>
    <p:sldId id="258" r:id="rId5"/>
    <p:sldId id="265" r:id="rId6"/>
    <p:sldId id="264" r:id="rId7"/>
    <p:sldId id="266" r:id="rId8"/>
    <p:sldId id="267" r:id="rId9"/>
    <p:sldId id="407" r:id="rId10"/>
    <p:sldId id="268" r:id="rId11"/>
    <p:sldId id="408" r:id="rId12"/>
    <p:sldId id="409" r:id="rId13"/>
    <p:sldId id="263" r:id="rId14"/>
    <p:sldId id="410" r:id="rId15"/>
    <p:sldId id="411" r:id="rId16"/>
    <p:sldId id="413" r:id="rId17"/>
    <p:sldId id="262" r:id="rId18"/>
    <p:sldId id="414" r:id="rId19"/>
    <p:sldId id="415" r:id="rId20"/>
    <p:sldId id="416" r:id="rId21"/>
    <p:sldId id="417" r:id="rId22"/>
    <p:sldId id="418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3" autoAdjust="0"/>
    <p:restoredTop sz="82212"/>
  </p:normalViewPr>
  <p:slideViewPr>
    <p:cSldViewPr snapToGrid="0">
      <p:cViewPr varScale="1">
        <p:scale>
          <a:sx n="103" d="100"/>
          <a:sy n="103" d="100"/>
        </p:scale>
        <p:origin x="8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262136-8356-8D42-9CCA-E25F6946E7A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10A5A-763E-A749-A79C-8966B884C8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65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224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773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4012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440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8225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239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z="1200" dirty="0">
                <a:cs typeface="Arial" panose="020B0604020202020204" pitchFamily="34" charset="0"/>
              </a:rPr>
              <a:t>Более </a:t>
            </a:r>
            <a:r>
              <a:rPr lang="en-US" altLang="ru-RU" sz="1200" dirty="0">
                <a:cs typeface="Arial" panose="020B0604020202020204" pitchFamily="34" charset="0"/>
              </a:rPr>
              <a:t>3</a:t>
            </a:r>
            <a:r>
              <a:rPr lang="ru-RU" altLang="ru-RU" sz="1200" dirty="0">
                <a:cs typeface="Arial" panose="020B0604020202020204" pitchFamily="34" charset="0"/>
              </a:rPr>
              <a:t>5</a:t>
            </a:r>
            <a:r>
              <a:rPr lang="en-US" altLang="ru-RU" sz="1200" dirty="0">
                <a:cs typeface="Arial" panose="020B0604020202020204" pitchFamily="34" charset="0"/>
              </a:rPr>
              <a:t>0 </a:t>
            </a:r>
            <a:r>
              <a:rPr lang="ru-RU" altLang="ru-RU" sz="1200" dirty="0">
                <a:cs typeface="Arial" panose="020B0604020202020204" pitchFamily="34" charset="0"/>
              </a:rPr>
              <a:t>искусственных сооружений</a:t>
            </a:r>
          </a:p>
          <a:p>
            <a:pPr eaLnBrk="1" hangingPunct="1">
              <a:spcBef>
                <a:spcPct val="0"/>
              </a:spcBef>
            </a:pPr>
            <a:endParaRPr lang="ru-RU" altLang="ru-RU" sz="1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200" dirty="0">
                <a:cs typeface="Arial" panose="020B0604020202020204" pitchFamily="34" charset="0"/>
              </a:rPr>
              <a:t>Результаты положительные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057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Большинство применяемых в настоящее время конструкций однопрофильных и многопрофильных деформационных швов имеют высоту окаймления 70мм. Это приводит к необходимости устройства бетонного прилива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омоноличивания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уменьшению толщины асфальтобетона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пришовной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зоне, что негативно сказывается на прочностных характеристиках покрытия.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ОДМ 218.2.002-2009 «Методические рекомендации по применению современных материалов в сопряжении дорожной одежды с деформационными швами мостовых сооружений» при применении конструкций деформационных швов, окаймления которых имеют горизонтальный элемент, обращенный в сторону пролета, покрытие проезжей части может быть заведено на этот элемент (на горизонтальную площадку) только при условии, что над ним толщина покрытия не уменьшается по сравнению с его толщиной в пролете.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Учитывая требование СП 35.13330.2011 по минимальным толщинам асфальтобетонного покрытия, необходимая высота окаймления деформационного шва (с учетом толщины гидроизоляции) для наиболее широко используемых в настоящее время типов дорожной одежды составляет 96-116 мм. 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«ДШР» уже более 5 лет назад разработало и внедрило конструкцию деформационного шва с увеличенной высотой окаймления. Данная конструкция исключает необходимость устройства прилива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омоноличивания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выше отметки плиты пролетного строения и позволяет выполнить требования вышеупомянутых нормативных документов.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Совместное использование вышеперечисленных технических решений (переходная зона, увеличенная высота профиля окаймления, гребенчатые элементы перекрытия) позволяет значительно улучшить эксплуатационные характеристики конструкций ДШ, гарантировать их надежную работу в течение всего срока эксплуатации и обеспечить комфортные, безопасные  условия движения на мостовом сооружении. 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eaLnBrk="1" hangingPunct="1">
              <a:spcBef>
                <a:spcPct val="0"/>
              </a:spcBef>
            </a:pPr>
            <a:endParaRPr lang="en-US" altLang="ru-RU" dirty="0"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70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473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Надежная </a:t>
            </a:r>
            <a:r>
              <a:rPr kumimoji="0" lang="ru-RU" altLang="ru-RU" sz="1200" dirty="0" err="1">
                <a:cs typeface="Arial" panose="020B0604020202020204" pitchFamily="34" charset="0"/>
              </a:rPr>
              <a:t>анкеровка</a:t>
            </a:r>
            <a:r>
              <a:rPr kumimoji="0" lang="ru-RU" altLang="ru-RU" sz="1200" dirty="0">
                <a:cs typeface="Arial" panose="020B0604020202020204" pitchFamily="34" charset="0"/>
              </a:rPr>
              <a:t> конструкции деформационного шва является одним из главных критериев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Его долговечности. Конструкция воспринимает значительные динамические воздействия как в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Вертикальном так и горизонтальном направлении.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для </a:t>
            </a:r>
            <a:r>
              <a:rPr kumimoji="0" lang="ru-RU" altLang="ru-RU" sz="1200" dirty="0" err="1">
                <a:cs typeface="Arial" panose="020B0604020202020204" pitchFamily="34" charset="0"/>
              </a:rPr>
              <a:t>грузонапряженных</a:t>
            </a:r>
            <a:r>
              <a:rPr kumimoji="0" lang="ru-RU" altLang="ru-RU" sz="1200" dirty="0">
                <a:cs typeface="Arial" panose="020B0604020202020204" pitchFamily="34" charset="0"/>
              </a:rPr>
              <a:t> участков с интенсивным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Движением очень важно чтобы КДШ была объединена с арматурным каркасом пролетного строения.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В соответствии с ОДМ каждый второй анкер ДШ должен быть объединен сваркой с арматурными выпусками пролетного строения  </a:t>
            </a:r>
          </a:p>
          <a:p>
            <a:pPr eaLnBrk="1" hangingPunct="1">
              <a:spcBef>
                <a:spcPct val="0"/>
              </a:spcBef>
            </a:pPr>
            <a:r>
              <a:rPr kumimoji="0" lang="ru-RU" altLang="ru-RU" sz="1200" dirty="0">
                <a:cs typeface="Arial" panose="020B0604020202020204" pitchFamily="34" charset="0"/>
              </a:rPr>
              <a:t>Для продольных стержней  не менее 30% пересечений.</a:t>
            </a:r>
            <a:endParaRPr kumimoji="0" lang="ru-RU" altLang="ru-RU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3225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90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ООО «ДШР» специализируется на производстве деформационных швов и опорных частей с 1994 года. За 27 лет деятельности нами накоплен огромный опыт в области проектирования, изготовления, монтажа и эксплуатации всего спектра конструкций  обеспечивающих перемещения пролетных строений.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368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105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dirty="0">
                <a:cs typeface="Arial" panose="020B0604020202020204" pitchFamily="34" charset="0"/>
              </a:rPr>
              <a:t>В соответствии с ОДМ 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>
                <a:cs typeface="Arial" panose="020B0604020202020204" pitchFamily="34" charset="0"/>
              </a:rPr>
              <a:t>В швах заполненного и перекрытого типов положение поверхности проезда конструкции деформационного шва должно полностью соответствовать проектным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>
                <a:cs typeface="Arial" panose="020B0604020202020204" pitchFamily="34" charset="0"/>
              </a:rPr>
              <a:t> уклонам верха покрытия проезжей части и располагаться на 4-5 мм ниже отметки верха покрытия.</a:t>
            </a:r>
          </a:p>
          <a:p>
            <a:pPr eaLnBrk="1" hangingPunct="1">
              <a:spcBef>
                <a:spcPct val="0"/>
              </a:spcBef>
            </a:pPr>
            <a:r>
              <a:rPr lang="ru-RU" altLang="ru-RU" dirty="0">
                <a:cs typeface="Arial" panose="020B0604020202020204" pitchFamily="34" charset="0"/>
              </a:rPr>
              <a:t>Это позволяет сформировать  «</a:t>
            </a:r>
            <a:r>
              <a:rPr lang="ru-RU" altLang="ru-RU" dirty="0" err="1">
                <a:cs typeface="Arial" panose="020B0604020202020204" pitchFamily="34" charset="0"/>
              </a:rPr>
              <a:t>прикаточный</a:t>
            </a:r>
            <a:r>
              <a:rPr lang="ru-RU" altLang="ru-RU" dirty="0">
                <a:cs typeface="Arial" panose="020B0604020202020204" pitchFamily="34" charset="0"/>
              </a:rPr>
              <a:t> слой» и обеспечить плавный, безударный проезд через ДШ.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520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36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последние 15 лет  в дорожном строительстве, произошли существенные качественные изменения в области применения конструкций деформационных швов и опорных частей от простейших конструкций, изготавливаемых непосредственно на строительной площадке, до  высокотехнологичных изделий, изготавливаемых в заводских условиях и поставляемых на объект в 100% готовности. Так же на сегодняшний день разработаны основные документы регламентирующие проектирование, производство и монтаж конструкций переходных зон и ДШ. В том числе ОДМ по конструкциям переходных зон, разработанный ФАУ РОСДОРНИИ.</a:t>
            </a:r>
            <a:endParaRPr lang="en-US" altLang="ru-RU" dirty="0"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28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Современные условия применения и эксплуатации конструкций  мостовых деформационных швов предъявляют высокие требования к их потребительским свойствам: надежность, долговечность, высокая прочность и выносливость, водонепроницаемость, удобство содержания и ремонтопригодность. Решение этих задач возможно за счет внедрения новых конструктивных решений, применения новых материалов.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последние годы, в том числе, в связи с вводом в эксплуатацию ряда высокоскоростных автомагистралей  особое внимание уделяется обеспечению плавности проезда через конструкцию деформационного шва.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нашем производстве мы разработали и внедрили ряд технических решений,  позволяющих, сохраняя высокие эксплуатационные характеристики конструкций, достигнуть максимально комфортных и безопасных условий проезда.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544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соответствии с рекомендациями Федерального дорожного агентства ОДМ 218.2.025-2012 «Деформационные швы мостовых сооружений на автомобильных дорогах» для снижения динамического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воздействия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КДШ, и шумового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воздействия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повышения плавности проезда на мостовых сооружениях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населённых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пунктах и находящихся на расстоянии менее 2 километров от них, а также на автодорогах с разрешённой̆ скоростью движения автотранспорта более 90 км/ч рекомендуется в конструкциях деформационных швов применять дополнительные элементы перекрытия, предотвращающие попадание колеса в зазор и исключающие удар о нижерасположенные конструкции.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14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конструкциях ОП ДШ ПГ и МП ДШ ПГ отсутствуют зазоры перпендикулярные направлению движения автотранспорта. Это позволяет избежать скачков и ударов даже при максимальном раскрытии зазора ДШ в зимний период, а так же  существенно снизить шумовую эмиссию при пересечении ДШ автотранспортом, что особенно актуально при строительстве искусственных сооружений в черте  и вблизи населенных пунктов.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228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Одним из ключевых факторов, влияющих на плавность проезда,  является состояние примыкающего к деформационному шву асфальтобетонного покрытия.   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Образование колеи, отрыв и разрушение асфальтобетона от кромки примыкания к ДШ приводят к активному воздействию ударных нагрузок от колес автотранспорта на деформационный шов, вследствие возвышения металлических профилей окаймления относительно покрытия проезжей части.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0234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Эффективным решением данной проблемы является устройство переходных зон ДШ из материалов, имеющих более высокие прочностные и адгезионные характеристики, чем асфальтобетон. </a:t>
            </a:r>
            <a:endParaRPr lang="en-US" altLang="ru-RU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ru-RU" altLang="ru-RU" dirty="0">
                <a:cs typeface="Arial" panose="020B0604020202020204" pitchFamily="34" charset="0"/>
              </a:rPr>
              <a:t>Переходная зона устраивается с двух сторон от деформационного шва на всю толщину асфальтобетонного покрытия </a:t>
            </a:r>
            <a:r>
              <a:rPr lang="ru-RU" altLang="ru-RU" dirty="0" err="1">
                <a:cs typeface="Arial" panose="020B0604020202020204" pitchFamily="34" charset="0"/>
              </a:rPr>
              <a:t>ширинои</a:t>
            </a:r>
            <a:r>
              <a:rPr lang="ru-RU" altLang="ru-RU" dirty="0">
                <a:cs typeface="Arial" panose="020B0604020202020204" pitchFamily="34" charset="0"/>
              </a:rPr>
              <a:t>̆ </a:t>
            </a:r>
            <a:r>
              <a:rPr lang="en-US" altLang="ru-RU" dirty="0">
                <a:cs typeface="Arial" panose="020B0604020202020204" pitchFamily="34" charset="0"/>
              </a:rPr>
              <a:t> </a:t>
            </a:r>
            <a:r>
              <a:rPr lang="ru-RU" altLang="ru-RU" dirty="0">
                <a:cs typeface="Arial" panose="020B0604020202020204" pitchFamily="34" charset="0"/>
              </a:rPr>
              <a:t>от 300мм в виде заполнения материалом  С прочностными и адгезионными свойствами превышающими таковые у асфальтобетона. </a:t>
            </a:r>
            <a:endParaRPr lang="en-US" altLang="ru-RU" dirty="0"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555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ООО «ДШР» разработало и широко применяет переходные зоны и прочно-упругого полимербетона ДШР-</a:t>
            </a:r>
            <a:r>
              <a:rPr lang="ru-RU" dirty="0" err="1"/>
              <a:t>критфлекс</a:t>
            </a:r>
            <a:r>
              <a:rPr lang="ru-RU" dirty="0"/>
              <a:t> и ПУГМК. Оба материала прошли комплекс испытаний, прошли экспертизу ФАУ ФЦС и выданы технические свидетельства </a:t>
            </a:r>
            <a:r>
              <a:rPr lang="ru-RU" dirty="0" err="1"/>
              <a:t>минстроя</a:t>
            </a:r>
            <a:r>
              <a:rPr lang="ru-RU" dirty="0"/>
              <a:t> РФ.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10A5A-763E-A749-A79C-8966B884C80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431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297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990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5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31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87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21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927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252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40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956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CC4B6-CFD4-4D24-ACA2-1223EE0B5DE5}" type="datetimeFigureOut">
              <a:rPr lang="ru-RU" smtClean="0"/>
              <a:t>10.09.2021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ABED2-B07F-4895-8944-5ED55C751D7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252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04457" y="1390649"/>
            <a:ext cx="7010400" cy="2487667"/>
          </a:xfrm>
        </p:spPr>
        <p:txBody>
          <a:bodyPr>
            <a:noAutofit/>
          </a:bodyPr>
          <a:lstStyle/>
          <a:p>
            <a:pPr algn="l"/>
            <a:r>
              <a:rPr lang="ru-RU" altLang="ru-RU" sz="3600" dirty="0">
                <a:cs typeface="Arial" panose="020B0604020202020204" pitchFamily="34" charset="0"/>
              </a:rPr>
              <a:t>«Конструкции деформационных швов, как элемент обеспечения долговечности мостового сооружения»</a:t>
            </a:r>
            <a:endParaRPr lang="ru-RU" sz="36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04457" y="4490819"/>
            <a:ext cx="5695950" cy="684212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dirty="0">
                <a:cs typeface="Arial" panose="020B0604020202020204" pitchFamily="34" charset="0"/>
              </a:rPr>
              <a:t>Генеральный директор </a:t>
            </a:r>
          </a:p>
          <a:p>
            <a:pPr algn="l"/>
            <a:r>
              <a:rPr lang="ru-RU" dirty="0">
                <a:cs typeface="Arial" panose="020B0604020202020204" pitchFamily="34" charset="0"/>
              </a:rPr>
              <a:t>ООО «ДШР»</a:t>
            </a:r>
          </a:p>
          <a:p>
            <a:pPr algn="l"/>
            <a:r>
              <a:rPr lang="ru-RU" dirty="0">
                <a:cs typeface="Arial" panose="020B0604020202020204" pitchFamily="34" charset="0"/>
              </a:rPr>
              <a:t>Старченко В.С.</a:t>
            </a:r>
            <a:endParaRPr lang="ru-RU" dirty="0"/>
          </a:p>
        </p:txBody>
      </p:sp>
      <p:pic>
        <p:nvPicPr>
          <p:cNvPr id="4" name="Изображение 5">
            <a:extLst>
              <a:ext uri="{FF2B5EF4-FFF2-40B4-BE49-F238E27FC236}">
                <a16:creationId xmlns:a16="http://schemas.microsoft.com/office/drawing/2014/main" id="{9FEBC147-0B75-5746-8EDC-004F12E9A7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1507" y="165319"/>
            <a:ext cx="15049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855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734622" y="553326"/>
            <a:ext cx="8339959" cy="539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2875"/>
              </a:spcBef>
            </a:pPr>
            <a:r>
              <a:rPr lang="ru-RU" sz="2400" b="1" dirty="0"/>
              <a:t>Конструкция переходной  зоны </a:t>
            </a:r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771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3C4FF-0440-734D-B343-A9D90FCAC824}"/>
              </a:ext>
            </a:extLst>
          </p:cNvPr>
          <p:cNvSpPr/>
          <p:nvPr/>
        </p:nvSpPr>
        <p:spPr>
          <a:xfrm>
            <a:off x="734622" y="1786997"/>
            <a:ext cx="1072275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Имеют повышенные прочностные характеристики по сравнению с примыкающей дорожной одеждой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Имеют повышенную адгезию к металлическим элементам окаймления деформационных швов и к слоям дорожной̆ одежды; 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Устойчивы к </a:t>
            </a:r>
            <a:r>
              <a:rPr lang="ru-RU" alt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колееобразованию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и износу</a:t>
            </a:r>
            <a:r>
              <a:rPr lang="en-US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alt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Водонепроницаемы –  обеспечивает надежное, водонепроницаемое сопряжение слоя гидроизоляции с конструкцией̆ деформационного шва; </a:t>
            </a:r>
          </a:p>
          <a:p>
            <a:pPr marL="285750" indent="-28575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Воспринимают  </a:t>
            </a:r>
            <a:r>
              <a:rPr lang="ru-RU" alt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динамические </a:t>
            </a:r>
            <a:r>
              <a:rPr lang="ru-RU" alt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нагрузки и обеспечивает защиту конструкции ДШ от негативных ударных воздействий̆; </a:t>
            </a:r>
          </a:p>
        </p:txBody>
      </p:sp>
    </p:spTree>
    <p:extLst>
      <p:ext uri="{BB962C8B-B14F-4D97-AF65-F5344CB8AC3E}">
        <p14:creationId xmlns:p14="http://schemas.microsoft.com/office/powerpoint/2010/main" val="8125131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734622" y="553326"/>
            <a:ext cx="8339959" cy="539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2875"/>
              </a:spcBef>
            </a:pPr>
            <a:r>
              <a:rPr lang="ru-RU" sz="2400" b="1" dirty="0"/>
              <a:t>Конструкция переходной  зоны ПУГМК (</a:t>
            </a:r>
            <a:r>
              <a:rPr lang="en-US" sz="2400" b="1" dirty="0"/>
              <a:t>BJ BAUM</a:t>
            </a:r>
            <a:r>
              <a:rPr lang="ru-RU" sz="2400" b="1" dirty="0"/>
              <a:t>) </a:t>
            </a:r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771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">
            <a:extLst>
              <a:ext uri="{FF2B5EF4-FFF2-40B4-BE49-F238E27FC236}">
                <a16:creationId xmlns:a16="http://schemas.microsoft.com/office/drawing/2014/main" id="{1C6AA996-612E-8F47-9E93-D75E31414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438" y="1347788"/>
            <a:ext cx="3879850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D8FDA3A9-5595-9449-8B05-0047BC88D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7488" y="1335088"/>
            <a:ext cx="387985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85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734622" y="553326"/>
            <a:ext cx="8339959" cy="945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spcBef>
                <a:spcPts val="2875"/>
              </a:spcBef>
            </a:pPr>
            <a:r>
              <a:rPr lang="ru-RU" sz="2000" b="1" dirty="0"/>
              <a:t>Состояние переходной  зоны ПУГМК (</a:t>
            </a:r>
            <a:r>
              <a:rPr lang="en-US" sz="2000" b="1" dirty="0"/>
              <a:t>BJ BAUM</a:t>
            </a:r>
            <a:r>
              <a:rPr lang="ru-RU" sz="2000" b="1" dirty="0"/>
              <a:t>)</a:t>
            </a:r>
          </a:p>
          <a:p>
            <a:pPr algn="l">
              <a:lnSpc>
                <a:spcPct val="80000"/>
              </a:lnSpc>
              <a:spcBef>
                <a:spcPts val="2875"/>
              </a:spcBef>
            </a:pPr>
            <a:r>
              <a:rPr lang="ru-RU" sz="2000" b="1" dirty="0"/>
              <a:t>Через 5 лет эксплуатации</a:t>
            </a:r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771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1">
            <a:extLst>
              <a:ext uri="{FF2B5EF4-FFF2-40B4-BE49-F238E27FC236}">
                <a16:creationId xmlns:a16="http://schemas.microsoft.com/office/drawing/2014/main" id="{8B7DBA1D-FB4E-FF4F-B429-6C2CFD1E2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1786997"/>
            <a:ext cx="4687887" cy="45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2">
            <a:extLst>
              <a:ext uri="{FF2B5EF4-FFF2-40B4-BE49-F238E27FC236}">
                <a16:creationId xmlns:a16="http://schemas.microsoft.com/office/drawing/2014/main" id="{7347307C-3583-5A45-A30A-98198820F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1740" y="1779074"/>
            <a:ext cx="5095733" cy="451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58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0EC049E8-5C3D-8D41-A3A6-E07EFFBAD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6407" y="1395943"/>
            <a:ext cx="9144160" cy="44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7023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D2DE8673-02BA-6B41-9BDD-8444EBA2152F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/>
              <a:t>Конструкция переходной  зоны ДШРКРИТФЛЕКС </a:t>
            </a:r>
            <a:r>
              <a:rPr lang="ru-RU" altLang="ru-RU" sz="2400" b="1" dirty="0">
                <a:cs typeface="Arial" panose="020B0604020202020204" pitchFamily="34" charset="0"/>
              </a:rPr>
              <a:t>на </a:t>
            </a:r>
            <a:br>
              <a:rPr lang="ru-RU" altLang="ru-RU" sz="2400" b="1" dirty="0">
                <a:cs typeface="Arial" panose="020B0604020202020204" pitchFamily="34" charset="0"/>
              </a:rPr>
            </a:br>
            <a:r>
              <a:rPr lang="ru-RU" altLang="ru-RU" sz="2400" b="1" dirty="0">
                <a:cs typeface="Arial" panose="020B0604020202020204" pitchFamily="34" charset="0"/>
              </a:rPr>
              <a:t>Транспортном переходе через Керченский пролив</a:t>
            </a:r>
            <a:r>
              <a:rPr lang="ru-RU" sz="2400" b="1" dirty="0"/>
              <a:t>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9698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963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/>
              <a:t>Конструкция переходной  зоны ДШРКРИТФЛЕКС </a:t>
            </a:r>
            <a:r>
              <a:rPr lang="ru-RU" altLang="ru-RU" sz="2400" b="1" dirty="0">
                <a:cs typeface="Arial" panose="020B0604020202020204" pitchFamily="34" charset="0"/>
              </a:rPr>
              <a:t>на </a:t>
            </a:r>
            <a:br>
              <a:rPr lang="ru-RU" altLang="ru-RU" sz="2400" b="1" dirty="0">
                <a:cs typeface="Arial" panose="020B0604020202020204" pitchFamily="34" charset="0"/>
              </a:rPr>
            </a:br>
            <a:r>
              <a:rPr lang="ru-RU" altLang="ru-RU" sz="2400" b="1" dirty="0">
                <a:cs typeface="Arial" panose="020B0604020202020204" pitchFamily="34" charset="0"/>
              </a:rPr>
              <a:t>Транспортном переходе через Керченский пролив</a:t>
            </a:r>
            <a:r>
              <a:rPr lang="ru-RU" sz="2400" b="1" dirty="0"/>
              <a:t> </a:t>
            </a:r>
          </a:p>
          <a:p>
            <a:pPr algn="l"/>
            <a:r>
              <a:rPr lang="ru-RU" sz="2400" b="1" dirty="0"/>
              <a:t>через 3,5 года эксплуатации</a:t>
            </a:r>
            <a:endParaRPr lang="ru-RU" sz="2400" dirty="0"/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7023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E599ED9D-B7FE-5F4F-9E30-59F3CCA8E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204" y="1574800"/>
            <a:ext cx="7332662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7">
            <a:extLst>
              <a:ext uri="{FF2B5EF4-FFF2-40B4-BE49-F238E27FC236}">
                <a16:creationId xmlns:a16="http://schemas.microsoft.com/office/drawing/2014/main" id="{9C4689E1-9081-F244-A1DD-061DA2173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4900" y="1574800"/>
            <a:ext cx="26924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221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963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/>
              <a:t>Конструкция переходной  зоны ДШРКРИТФЛЕКС</a:t>
            </a:r>
          </a:p>
          <a:p>
            <a:pPr algn="l"/>
            <a:r>
              <a:rPr lang="ru-RU" sz="2400" b="1" dirty="0"/>
              <a:t>через 7 лет эксплуатации</a:t>
            </a:r>
            <a:endParaRPr lang="ru-RU" sz="2400" dirty="0"/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7023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>
            <a:extLst>
              <a:ext uri="{FF2B5EF4-FFF2-40B4-BE49-F238E27FC236}">
                <a16:creationId xmlns:a16="http://schemas.microsoft.com/office/drawing/2014/main" id="{DE0905CE-779D-A042-939D-212689131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315" y="1395943"/>
            <a:ext cx="3884227" cy="478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464F28D5-40AE-7A43-8D3A-3B725020A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4849" y="1395943"/>
            <a:ext cx="3885718" cy="478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8786938F-60DA-B940-A994-2B99D0A0F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2850" y="6255809"/>
            <a:ext cx="722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200" b="1" dirty="0"/>
              <a:t>Транспортная развязка на пересечении с Фестивальной улицей в г. Москве (Выход на М11)</a:t>
            </a:r>
            <a:endParaRPr lang="ru-RU" altLang="ru-RU" sz="1200" dirty="0"/>
          </a:p>
          <a:p>
            <a:pPr eaLnBrk="1" hangingPunct="1"/>
            <a:endParaRPr kumimoji="0" lang="ru-RU" altLang="ru-RU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48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963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Деформационные швы ОП ДШ  и МП ДШ  с увеличенной высотой профиля окаймления</a:t>
            </a:r>
            <a:endParaRPr lang="ru-RU" sz="2400" dirty="0"/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7023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3A209B-4DC9-514C-A4D1-068447B1A55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031" y="1363134"/>
            <a:ext cx="8048941" cy="452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34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9DA3B86-58FA-614D-A9D5-37BACD799FC9}"/>
              </a:ext>
            </a:extLst>
          </p:cNvPr>
          <p:cNvSpPr txBox="1">
            <a:spLocks/>
          </p:cNvSpPr>
          <p:nvPr/>
        </p:nvSpPr>
        <p:spPr>
          <a:xfrm>
            <a:off x="490538" y="322097"/>
            <a:ext cx="10515600" cy="691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cs typeface="Arial" panose="020B0604020202020204" pitchFamily="34" charset="0"/>
              </a:rPr>
              <a:t>Основные ошибки при монтаже конструкций ДШ </a:t>
            </a:r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5D44EB1-72D3-4C43-937C-B5407D46445A}"/>
              </a:ext>
            </a:extLst>
          </p:cNvPr>
          <p:cNvSpPr/>
          <p:nvPr/>
        </p:nvSpPr>
        <p:spPr>
          <a:xfrm>
            <a:off x="923365" y="2416318"/>
            <a:ext cx="10345269" cy="2223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2875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Corbel" panose="020B0503020204020204" pitchFamily="34" charset="0"/>
                <a:cs typeface="Arial" panose="020B0604020202020204" pitchFamily="34" charset="0"/>
              </a:rPr>
              <a:t>Недостаточное/отсутствующее  армирование конструкций ДШ </a:t>
            </a:r>
            <a:endParaRPr lang="en-US" altLang="ru-RU" sz="2800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ts val="2875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Corbel" panose="020B0503020204020204" pitchFamily="34" charset="0"/>
                <a:cs typeface="Arial" panose="020B0604020202020204" pitchFamily="34" charset="0"/>
              </a:rPr>
              <a:t>Дефекты </a:t>
            </a:r>
            <a:r>
              <a:rPr lang="ru-RU" altLang="ru-RU" sz="2800" dirty="0" err="1">
                <a:latin typeface="Corbel" panose="020B0503020204020204" pitchFamily="34" charset="0"/>
                <a:cs typeface="Arial" panose="020B0604020202020204" pitchFamily="34" charset="0"/>
              </a:rPr>
              <a:t>омоноличивания</a:t>
            </a:r>
            <a:r>
              <a:rPr lang="ru-RU" altLang="ru-RU" sz="2800" dirty="0">
                <a:latin typeface="Corbel" panose="020B0503020204020204" pitchFamily="34" charset="0"/>
                <a:cs typeface="Arial" panose="020B0604020202020204" pitchFamily="34" charset="0"/>
              </a:rPr>
              <a:t> конструкций ДШ</a:t>
            </a:r>
          </a:p>
          <a:p>
            <a:pPr marL="285750" indent="-285750">
              <a:lnSpc>
                <a:spcPct val="80000"/>
              </a:lnSpc>
              <a:spcBef>
                <a:spcPts val="2875"/>
              </a:spcBef>
              <a:buFont typeface="Arial" panose="020B0604020202020204" pitchFamily="34" charset="0"/>
              <a:buChar char="•"/>
            </a:pPr>
            <a:r>
              <a:rPr lang="ru-RU" altLang="ru-RU" sz="2800" dirty="0">
                <a:latin typeface="Corbel" panose="020B0503020204020204" pitchFamily="34" charset="0"/>
                <a:cs typeface="Arial" panose="020B0604020202020204" pitchFamily="34" charset="0"/>
              </a:rPr>
              <a:t>Несоблюдение требований по  высотным отметкам  при монтаже конструкций ДШ</a:t>
            </a:r>
          </a:p>
        </p:txBody>
      </p:sp>
    </p:spTree>
    <p:extLst>
      <p:ext uri="{BB962C8B-B14F-4D97-AF65-F5344CB8AC3E}">
        <p14:creationId xmlns:p14="http://schemas.microsoft.com/office/powerpoint/2010/main" val="4247367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9DA3B86-58FA-614D-A9D5-37BACD799FC9}"/>
              </a:ext>
            </a:extLst>
          </p:cNvPr>
          <p:cNvSpPr txBox="1">
            <a:spLocks/>
          </p:cNvSpPr>
          <p:nvPr/>
        </p:nvSpPr>
        <p:spPr>
          <a:xfrm>
            <a:off x="490538" y="322097"/>
            <a:ext cx="10515600" cy="691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200" dirty="0">
                <a:cs typeface="Arial" panose="020B0604020202020204" pitchFamily="34" charset="0"/>
              </a:rPr>
              <a:t>Армирование конструкций ДШ </a:t>
            </a:r>
            <a:endParaRPr lang="ru-RU" sz="3200" dirty="0"/>
          </a:p>
        </p:txBody>
      </p:sp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8EA587B4-B1A2-E848-8760-CFF45389B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9462" y="1161263"/>
            <a:ext cx="3048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99235B-D6DB-4043-AED6-D1CC270831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249" y="1161263"/>
            <a:ext cx="3834571" cy="51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49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3055A-7249-DB46-9969-F049FEC0C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18" y="1331291"/>
            <a:ext cx="3623228" cy="48309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4B8583-4EF0-7048-BF4F-F787FADCF8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14" y="1331291"/>
            <a:ext cx="3280742" cy="48309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0C20DE9-3365-F24B-94E1-BF72A8D11E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724" y="1331291"/>
            <a:ext cx="3501390" cy="483097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9A15D952-C982-664D-AE73-8F61038AE108}"/>
              </a:ext>
            </a:extLst>
          </p:cNvPr>
          <p:cNvSpPr txBox="1">
            <a:spLocks/>
          </p:cNvSpPr>
          <p:nvPr/>
        </p:nvSpPr>
        <p:spPr>
          <a:xfrm>
            <a:off x="593118" y="349892"/>
            <a:ext cx="10515600" cy="691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altLang="ru-RU" sz="3200" dirty="0">
                <a:cs typeface="Arial" panose="020B0604020202020204" pitchFamily="34" charset="0"/>
              </a:rPr>
              <a:t>Дефекты армирования конструкций ДШ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06655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400947-9BCE-264C-8067-746B3C9B4AE4}"/>
              </a:ext>
            </a:extLst>
          </p:cNvPr>
          <p:cNvSpPr txBox="1">
            <a:spLocks/>
          </p:cNvSpPr>
          <p:nvPr/>
        </p:nvSpPr>
        <p:spPr>
          <a:xfrm>
            <a:off x="283778" y="403883"/>
            <a:ext cx="8579215" cy="6726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altLang="ru-RU" sz="3200" b="1" dirty="0">
                <a:latin typeface="Century Gothic" panose="020B0502020202020204" pitchFamily="34" charset="0"/>
                <a:cs typeface="Arial" panose="020B0604020202020204" pitchFamily="34" charset="0"/>
              </a:rPr>
              <a:t>ООО «Деформационные швы и опорные части»</a:t>
            </a:r>
          </a:p>
        </p:txBody>
      </p:sp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61A8596C-7C4B-234A-8484-EFD71FCE3DFF}"/>
              </a:ext>
            </a:extLst>
          </p:cNvPr>
          <p:cNvSpPr txBox="1">
            <a:spLocks/>
          </p:cNvSpPr>
          <p:nvPr/>
        </p:nvSpPr>
        <p:spPr>
          <a:xfrm>
            <a:off x="514276" y="1462618"/>
            <a:ext cx="10574867" cy="4741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Font typeface="Wingdings" pitchFamily="2" charset="2"/>
              <a:buChar char="v"/>
            </a:pPr>
            <a:r>
              <a:rPr lang="ru-RU" altLang="ru-RU" sz="1600" dirty="0">
                <a:cs typeface="Arial" panose="020B0604020202020204" pitchFamily="34" charset="0"/>
              </a:rPr>
              <a:t>ООО «Деформационные швы и опорные части» имеет многолетний опыт работы на отечественном рынке дорожного строительства, выполняя изготовление и установку мостовых деформационных швов и опорных частей с использованием передовых открытых мировых технологий и проектов в этой области.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v"/>
            </a:pPr>
            <a:endParaRPr lang="ru-RU" altLang="ru-RU" sz="1600" dirty="0"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v"/>
            </a:pPr>
            <a:r>
              <a:rPr lang="ru-RU" altLang="ru-RU" sz="1600" dirty="0">
                <a:cs typeface="Arial" panose="020B0604020202020204" pitchFamily="34" charset="0"/>
              </a:rPr>
              <a:t>Является разработчиком российских нормативных документов</a:t>
            </a:r>
            <a:r>
              <a:rPr lang="en-US" altLang="ru-RU" sz="1600" dirty="0">
                <a:cs typeface="Arial" panose="020B0604020202020204" pitchFamily="34" charset="0"/>
              </a:rPr>
              <a:t>, </a:t>
            </a:r>
            <a:r>
              <a:rPr lang="ru-RU" altLang="ru-RU" sz="1600" dirty="0">
                <a:cs typeface="Arial" panose="020B0604020202020204" pitchFamily="34" charset="0"/>
              </a:rPr>
              <a:t>утвержденных и рекомендованных к применению Федеральным Дорожным Агентством</a:t>
            </a:r>
          </a:p>
          <a:p>
            <a:pPr marL="558786" lvl="1" indent="-285744" algn="l">
              <a:lnSpc>
                <a:spcPct val="120000"/>
              </a:lnSpc>
              <a:buFont typeface="Wingdings" pitchFamily="2" charset="2"/>
              <a:buChar char="v"/>
            </a:pPr>
            <a:r>
              <a:rPr lang="ru-RU" altLang="ru-RU" sz="1600" i="1" dirty="0"/>
              <a:t>«Рекомендации по проектированию и установке полимерных опорных частей мостов» </a:t>
            </a:r>
          </a:p>
          <a:p>
            <a:pPr marL="273042" lvl="1" algn="l">
              <a:lnSpc>
                <a:spcPct val="120000"/>
              </a:lnSpc>
            </a:pPr>
            <a:r>
              <a:rPr lang="ru-RU" altLang="ru-RU" sz="1600" i="1" dirty="0"/>
              <a:t>	(ОДМ 218.2.002-2008).</a:t>
            </a:r>
          </a:p>
          <a:p>
            <a:pPr marL="558786" lvl="1" indent="-285744" algn="l">
              <a:lnSpc>
                <a:spcPct val="120000"/>
              </a:lnSpc>
              <a:buFont typeface="Wingdings" pitchFamily="2" charset="2"/>
              <a:buChar char="v"/>
            </a:pPr>
            <a:r>
              <a:rPr lang="ru-RU" altLang="ru-RU" sz="1600" i="1" dirty="0"/>
              <a:t>«Деформационные швы мостовых сооружений на автомобильных дорогах»	           </a:t>
            </a:r>
          </a:p>
          <a:p>
            <a:pPr marL="273042" lvl="1" algn="l">
              <a:lnSpc>
                <a:spcPct val="120000"/>
              </a:lnSpc>
            </a:pPr>
            <a:r>
              <a:rPr lang="ru-RU" altLang="ru-RU" sz="1600" i="1" dirty="0"/>
              <a:t>	(ОДМ 218.2.025-2012). </a:t>
            </a:r>
          </a:p>
          <a:p>
            <a:pPr algn="l">
              <a:lnSpc>
                <a:spcPct val="120000"/>
              </a:lnSpc>
              <a:buFont typeface="Wingdings" pitchFamily="2" charset="2"/>
              <a:buChar char="v"/>
            </a:pPr>
            <a:endParaRPr lang="ru-RU" altLang="ru-RU" sz="1600" dirty="0">
              <a:cs typeface="Arial" panose="020B0604020202020204" pitchFamily="34" charset="0"/>
            </a:endParaRPr>
          </a:p>
          <a:p>
            <a:pPr algn="l">
              <a:lnSpc>
                <a:spcPct val="120000"/>
              </a:lnSpc>
              <a:buFont typeface="Wingdings" pitchFamily="2" charset="2"/>
              <a:buChar char="v"/>
            </a:pPr>
            <a:r>
              <a:rPr lang="ru-RU" altLang="ru-RU" sz="1600" dirty="0">
                <a:cs typeface="Arial" panose="020B0604020202020204" pitchFamily="34" charset="0"/>
              </a:rPr>
              <a:t>Предприятием изготавливается более 5000 метров конструкций деформационных швов различных типов и более 20000 единиц опорных частей  в год.</a:t>
            </a:r>
          </a:p>
        </p:txBody>
      </p:sp>
      <p:sp>
        <p:nvSpPr>
          <p:cNvPr id="8" name="Изображение 3">
            <a:extLst>
              <a:ext uri="{FF2B5EF4-FFF2-40B4-BE49-F238E27FC236}">
                <a16:creationId xmlns:a16="http://schemas.microsoft.com/office/drawing/2014/main" id="{B1EBD815-6C47-254C-B265-85E5899E508A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pic>
        <p:nvPicPr>
          <p:cNvPr id="10" name="Изображение 5">
            <a:extLst>
              <a:ext uri="{FF2B5EF4-FFF2-40B4-BE49-F238E27FC236}">
                <a16:creationId xmlns:a16="http://schemas.microsoft.com/office/drawing/2014/main" id="{B97AAB91-A24A-9B4E-85C9-E7BAE965B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2831" y="177145"/>
            <a:ext cx="150495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4728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9DA3B86-58FA-614D-A9D5-37BACD799FC9}"/>
              </a:ext>
            </a:extLst>
          </p:cNvPr>
          <p:cNvSpPr txBox="1">
            <a:spLocks/>
          </p:cNvSpPr>
          <p:nvPr/>
        </p:nvSpPr>
        <p:spPr>
          <a:xfrm>
            <a:off x="541339" y="573557"/>
            <a:ext cx="10515600" cy="6916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2875"/>
              </a:spcBef>
            </a:pPr>
            <a:r>
              <a:rPr lang="ru-RU" altLang="ru-RU" sz="3200" dirty="0">
                <a:latin typeface="Corbel" panose="020B0503020204020204" pitchFamily="34" charset="0"/>
                <a:cs typeface="Arial" panose="020B0604020202020204" pitchFamily="34" charset="0"/>
              </a:rPr>
              <a:t>Дефекты </a:t>
            </a:r>
            <a:r>
              <a:rPr lang="ru-RU" altLang="ru-RU" sz="3200" dirty="0" err="1">
                <a:latin typeface="Corbel" panose="020B0503020204020204" pitchFamily="34" charset="0"/>
                <a:cs typeface="Arial" panose="020B0604020202020204" pitchFamily="34" charset="0"/>
              </a:rPr>
              <a:t>омоноличивания</a:t>
            </a:r>
            <a:r>
              <a:rPr lang="ru-RU" altLang="ru-RU" sz="3200" dirty="0">
                <a:latin typeface="Corbel" panose="020B0503020204020204" pitchFamily="34" charset="0"/>
                <a:cs typeface="Arial" panose="020B0604020202020204" pitchFamily="34" charset="0"/>
              </a:rPr>
              <a:t> конструкций ДШ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6413850-63F4-F049-B11F-1762888AA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1339" y="2127885"/>
            <a:ext cx="4411662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Изображение 1">
            <a:extLst>
              <a:ext uri="{FF2B5EF4-FFF2-40B4-BE49-F238E27FC236}">
                <a16:creationId xmlns:a16="http://schemas.microsoft.com/office/drawing/2014/main" id="{9DFAB86D-B54E-9D4D-84F6-EF91243E21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866013" y="2445061"/>
            <a:ext cx="372521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Изображение 2">
            <a:extLst>
              <a:ext uri="{FF2B5EF4-FFF2-40B4-BE49-F238E27FC236}">
                <a16:creationId xmlns:a16="http://schemas.microsoft.com/office/drawing/2014/main" id="{07556E27-CA83-914F-876C-78AED56591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1402" y="1981323"/>
            <a:ext cx="2792412" cy="372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369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9DA3B86-58FA-614D-A9D5-37BACD799FC9}"/>
              </a:ext>
            </a:extLst>
          </p:cNvPr>
          <p:cNvSpPr txBox="1">
            <a:spLocks/>
          </p:cNvSpPr>
          <p:nvPr/>
        </p:nvSpPr>
        <p:spPr>
          <a:xfrm>
            <a:off x="490538" y="634185"/>
            <a:ext cx="10515600" cy="6916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dirty="0">
                <a:latin typeface="Calibri" panose="020F0502020204030204" pitchFamily="34" charset="0"/>
                <a:cs typeface="Arial" panose="020B0604020202020204" pitchFamily="34" charset="0"/>
              </a:rPr>
              <a:t>Расположение конструкции ДШ относительно верхней отметки покрытия</a:t>
            </a:r>
            <a:endParaRPr lang="ru-RU" sz="3200" dirty="0"/>
          </a:p>
        </p:txBody>
      </p:sp>
      <p:pic>
        <p:nvPicPr>
          <p:cNvPr id="8" name="Рисунок 6">
            <a:extLst>
              <a:ext uri="{FF2B5EF4-FFF2-40B4-BE49-F238E27FC236}">
                <a16:creationId xmlns:a16="http://schemas.microsoft.com/office/drawing/2014/main" id="{19672D3D-13D1-A04A-AC81-E88ED34B5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903" y="1783080"/>
            <a:ext cx="4997339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B4BB9947-53DF-5145-B379-A823DB431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037" y="1783081"/>
            <a:ext cx="5000101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732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241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9630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>
                <a:cs typeface="Arial" panose="020B0604020202020204" pitchFamily="34" charset="0"/>
              </a:rPr>
              <a:t>Конструкции ДШ  и переходной зоны </a:t>
            </a:r>
            <a:r>
              <a:rPr lang="en-US" altLang="ru-RU" sz="2400" b="1" dirty="0">
                <a:cs typeface="Arial" panose="020B0604020202020204" pitchFamily="34" charset="0"/>
              </a:rPr>
              <a:t>– </a:t>
            </a:r>
            <a:br>
              <a:rPr lang="ru-RU" altLang="ru-RU" sz="2400" b="1" dirty="0">
                <a:cs typeface="Arial" panose="020B0604020202020204" pitchFamily="34" charset="0"/>
              </a:rPr>
            </a:br>
            <a:r>
              <a:rPr lang="ru-RU" altLang="ru-RU" sz="2400" b="1" dirty="0">
                <a:cs typeface="Arial" panose="020B0604020202020204" pitchFamily="34" charset="0"/>
              </a:rPr>
              <a:t>нормативная документация</a:t>
            </a:r>
            <a:endParaRPr lang="ru-RU" sz="2400" b="1" dirty="0"/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7023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2">
            <a:extLst>
              <a:ext uri="{FF2B5EF4-FFF2-40B4-BE49-F238E27FC236}">
                <a16:creationId xmlns:a16="http://schemas.microsoft.com/office/drawing/2014/main" id="{EC5885ED-93B0-E94B-932E-3333BADB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62" t="3534" r="562" b="5148"/>
          <a:stretch>
            <a:fillRect/>
          </a:stretch>
        </p:blipFill>
        <p:spPr bwMode="auto">
          <a:xfrm>
            <a:off x="4094218" y="1430173"/>
            <a:ext cx="35179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5">
            <a:extLst>
              <a:ext uri="{FF2B5EF4-FFF2-40B4-BE49-F238E27FC236}">
                <a16:creationId xmlns:a16="http://schemas.microsoft.com/office/drawing/2014/main" id="{283763C8-CAA4-CB48-983D-9CF05032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62" b="9906"/>
          <a:stretch>
            <a:fillRect/>
          </a:stretch>
        </p:blipFill>
        <p:spPr bwMode="auto">
          <a:xfrm>
            <a:off x="665204" y="1546061"/>
            <a:ext cx="38100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37AD07-920F-EF47-88DE-74E321DC03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9995" y="1521882"/>
            <a:ext cx="33147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152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3E493C6-0830-6D4F-B388-2650D6526906}"/>
              </a:ext>
            </a:extLst>
          </p:cNvPr>
          <p:cNvSpPr txBox="1">
            <a:spLocks/>
          </p:cNvSpPr>
          <p:nvPr/>
        </p:nvSpPr>
        <p:spPr>
          <a:xfrm>
            <a:off x="457199" y="400050"/>
            <a:ext cx="8339959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ru-RU" altLang="ru-RU" sz="2400" b="1" dirty="0">
                <a:cs typeface="Arial" panose="020B0604020202020204" pitchFamily="34" charset="0"/>
              </a:rPr>
              <a:t>Основные функциональные требования к конструкциям ДШ</a:t>
            </a:r>
          </a:p>
        </p:txBody>
      </p:sp>
      <p:sp>
        <p:nvSpPr>
          <p:cNvPr id="11" name="Содержимое 2">
            <a:extLst>
              <a:ext uri="{FF2B5EF4-FFF2-40B4-BE49-F238E27FC236}">
                <a16:creationId xmlns:a16="http://schemas.microsoft.com/office/drawing/2014/main" id="{7C90D222-D1F1-124E-BC4F-E102090CCFC8}"/>
              </a:ext>
            </a:extLst>
          </p:cNvPr>
          <p:cNvSpPr txBox="1">
            <a:spLocks noChangeArrowheads="1"/>
          </p:cNvSpPr>
          <p:nvPr/>
        </p:nvSpPr>
        <p:spPr>
          <a:xfrm>
            <a:off x="455613" y="1285875"/>
            <a:ext cx="9686870" cy="3133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1325"/>
              </a:spcBef>
              <a:buFont typeface="Arial" panose="020B0604020202020204" pitchFamily="34" charset="0"/>
              <a:buChar char="•"/>
            </a:pPr>
            <a:endParaRPr lang="ru-RU" altLang="ru-RU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325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Создание непрерывности поверхности для проезда транспорта в местах  перемещений конструкций пролетных строений</a:t>
            </a:r>
          </a:p>
          <a:p>
            <a:pPr marL="342900" indent="-342900" algn="l">
              <a:spcBef>
                <a:spcPts val="1325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Восприятие динамической нагрузки от проезда автотранспорта</a:t>
            </a:r>
          </a:p>
          <a:p>
            <a:pPr marL="342900" indent="-342900" algn="l">
              <a:spcBef>
                <a:spcPts val="1325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Обеспечение водонепроницаемости</a:t>
            </a:r>
            <a:endParaRPr lang="en-US" altLang="ru-RU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spcBef>
                <a:spcPts val="1325"/>
              </a:spcBef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entury Gothic" panose="020B0502020202020204" pitchFamily="34" charset="0"/>
                <a:cs typeface="Arial" panose="020B0604020202020204" pitchFamily="34" charset="0"/>
              </a:rPr>
              <a:t>Обеспечение плавности проезда</a:t>
            </a:r>
          </a:p>
          <a:p>
            <a:pPr marL="342900" indent="-342900" algn="l">
              <a:spcBef>
                <a:spcPts val="1325"/>
              </a:spcBef>
              <a:buFont typeface="Arial" panose="020B0604020202020204" pitchFamily="34" charset="0"/>
              <a:buChar char="•"/>
            </a:pPr>
            <a:endParaRPr lang="ru-RU" altLang="ru-RU" sz="2000" dirty="0"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endParaRPr lang="ru-RU" altLang="ru-RU" dirty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4">
            <a:extLst>
              <a:ext uri="{FF2B5EF4-FFF2-40B4-BE49-F238E27FC236}">
                <a16:creationId xmlns:a16="http://schemas.microsoft.com/office/drawing/2014/main" id="{F06E236F-CC55-9547-9B94-3EB26526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511" y="2982953"/>
            <a:ext cx="5333294" cy="287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Изображение 5">
            <a:extLst>
              <a:ext uri="{FF2B5EF4-FFF2-40B4-BE49-F238E27FC236}">
                <a16:creationId xmlns:a16="http://schemas.microsoft.com/office/drawing/2014/main" id="{1CF6E922-DF7C-A840-A491-190578E00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4775" y="167728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632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3E493C6-0830-6D4F-B388-2650D6526906}"/>
              </a:ext>
            </a:extLst>
          </p:cNvPr>
          <p:cNvSpPr txBox="1">
            <a:spLocks/>
          </p:cNvSpPr>
          <p:nvPr/>
        </p:nvSpPr>
        <p:spPr>
          <a:xfrm>
            <a:off x="457199" y="400050"/>
            <a:ext cx="8339959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Деформационные швы ОП ДШ ПГ и МП ДШ ПГ с гребенчатыми элементами перекрытия</a:t>
            </a:r>
            <a:endParaRPr lang="ru-RU" sz="2400" dirty="0"/>
          </a:p>
        </p:txBody>
      </p:sp>
      <p:pic>
        <p:nvPicPr>
          <p:cNvPr id="14" name="Изображение 5">
            <a:extLst>
              <a:ext uri="{FF2B5EF4-FFF2-40B4-BE49-F238E27FC236}">
                <a16:creationId xmlns:a16="http://schemas.microsoft.com/office/drawing/2014/main" id="{1CF6E922-DF7C-A840-A491-190578E0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4775" y="167728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244EA0-E6C3-5744-95EA-0C74506F8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6956" y="1213312"/>
            <a:ext cx="3933479" cy="5244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60807D-C3FA-BC40-B356-2B7A2AE29E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272" y="1213312"/>
            <a:ext cx="3735772" cy="524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03E493C6-0830-6D4F-B388-2650D6526906}"/>
              </a:ext>
            </a:extLst>
          </p:cNvPr>
          <p:cNvSpPr txBox="1">
            <a:spLocks/>
          </p:cNvSpPr>
          <p:nvPr/>
        </p:nvSpPr>
        <p:spPr>
          <a:xfrm>
            <a:off x="457199" y="400050"/>
            <a:ext cx="8339959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Деформационные швы ОП ДШ ПГ и МП ДШ ПГ с гребенчатыми элементами перекрытия</a:t>
            </a:r>
            <a:endParaRPr lang="ru-RU" sz="2400" dirty="0"/>
          </a:p>
        </p:txBody>
      </p:sp>
      <p:pic>
        <p:nvPicPr>
          <p:cNvPr id="14" name="Изображение 5">
            <a:extLst>
              <a:ext uri="{FF2B5EF4-FFF2-40B4-BE49-F238E27FC236}">
                <a16:creationId xmlns:a16="http://schemas.microsoft.com/office/drawing/2014/main" id="{1CF6E922-DF7C-A840-A491-190578E007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64775" y="167728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D1A68D-B2C7-F14D-9D9E-E6A8B378459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11" y="1261564"/>
            <a:ext cx="4143753" cy="51963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386A35-D98E-DD48-B0D7-5E07F257D3B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363" y="1261564"/>
            <a:ext cx="3916448" cy="519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86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/>
              <a:t>Дефекты покрытия в зоне примыкания к конструкциям ДШ</a:t>
            </a:r>
            <a:endParaRPr lang="ru-RU" sz="2400" dirty="0"/>
          </a:p>
        </p:txBody>
      </p:sp>
      <p:pic>
        <p:nvPicPr>
          <p:cNvPr id="7" name="Изображение 2">
            <a:extLst>
              <a:ext uri="{FF2B5EF4-FFF2-40B4-BE49-F238E27FC236}">
                <a16:creationId xmlns:a16="http://schemas.microsoft.com/office/drawing/2014/main" id="{6BD0648E-4D0F-EE4D-9DB6-9E9EC7752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707" y="1807977"/>
            <a:ext cx="5460098" cy="357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Изображение 2">
            <a:extLst>
              <a:ext uri="{FF2B5EF4-FFF2-40B4-BE49-F238E27FC236}">
                <a16:creationId xmlns:a16="http://schemas.microsoft.com/office/drawing/2014/main" id="{EF7B7446-9DC4-AA4D-8F87-8EA47AFB59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61032" y="1807977"/>
            <a:ext cx="5288261" cy="357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5218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665204" y="400050"/>
            <a:ext cx="8339959" cy="7429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/>
              <a:t>Конструкция переходной  зоны ДШ </a:t>
            </a:r>
            <a:endParaRPr lang="ru-RU" sz="2400" dirty="0"/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771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B01D8FB3-D113-9B48-8692-BECB5BF4D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83788" y="1363134"/>
            <a:ext cx="5888038" cy="500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05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Изображение 5">
            <a:extLst>
              <a:ext uri="{FF2B5EF4-FFF2-40B4-BE49-F238E27FC236}">
                <a16:creationId xmlns:a16="http://schemas.microsoft.com/office/drawing/2014/main" id="{22EC3324-5D76-0E40-8189-35A10312F550}"/>
              </a:ext>
            </a:extLst>
          </p:cNvPr>
          <p:cNvSpPr>
            <a:spLocks noChangeAspect="1"/>
          </p:cNvSpPr>
          <p:nvPr/>
        </p:nvSpPr>
        <p:spPr bwMode="auto">
          <a:xfrm>
            <a:off x="9048751" y="548218"/>
            <a:ext cx="1411816" cy="81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9pPr>
          </a:lstStyle>
          <a:p>
            <a:endParaRPr lang="ru-RU" altLang="ru-RU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C98C8BD-148F-3748-A1C9-7A3E5CA23172}"/>
              </a:ext>
            </a:extLst>
          </p:cNvPr>
          <p:cNvSpPr txBox="1">
            <a:spLocks/>
          </p:cNvSpPr>
          <p:nvPr/>
        </p:nvSpPr>
        <p:spPr>
          <a:xfrm>
            <a:off x="708792" y="548217"/>
            <a:ext cx="8339959" cy="539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  <a:spcBef>
                <a:spcPts val="2875"/>
              </a:spcBef>
            </a:pPr>
            <a:r>
              <a:rPr lang="ru-RU" sz="2400" b="1" dirty="0"/>
              <a:t>Конструкции переходной  зоны </a:t>
            </a:r>
          </a:p>
        </p:txBody>
      </p:sp>
      <p:pic>
        <p:nvPicPr>
          <p:cNvPr id="9" name="Изображение 5">
            <a:extLst>
              <a:ext uri="{FF2B5EF4-FFF2-40B4-BE49-F238E27FC236}">
                <a16:creationId xmlns:a16="http://schemas.microsoft.com/office/drawing/2014/main" id="{393AAF65-8B98-E347-BDDE-D1B6BDB90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56771" y="124355"/>
            <a:ext cx="14700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23C4FF-0440-734D-B343-A9D90FCAC824}"/>
              </a:ext>
            </a:extLst>
          </p:cNvPr>
          <p:cNvSpPr/>
          <p:nvPr/>
        </p:nvSpPr>
        <p:spPr>
          <a:xfrm>
            <a:off x="1105325" y="1363134"/>
            <a:ext cx="10345269" cy="91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2875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Corbel" panose="020B0503020204020204" pitchFamily="34" charset="0"/>
                <a:cs typeface="Arial" panose="020B0604020202020204" pitchFamily="34" charset="0"/>
              </a:rPr>
              <a:t>Прочно-упругий полимербетон ДШРКРИТФЛЕКС</a:t>
            </a:r>
            <a:endParaRPr lang="en-US" altLang="ru-RU" dirty="0"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80000"/>
              </a:lnSpc>
              <a:spcBef>
                <a:spcPts val="2875"/>
              </a:spcBef>
              <a:buFont typeface="Arial" panose="020B0604020202020204" pitchFamily="34" charset="0"/>
              <a:buChar char="•"/>
            </a:pPr>
            <a:r>
              <a:rPr lang="ru-RU" altLang="ru-RU" dirty="0">
                <a:latin typeface="Corbel" panose="020B0503020204020204" pitchFamily="34" charset="0"/>
                <a:cs typeface="Arial" panose="020B0604020202020204" pitchFamily="34" charset="0"/>
              </a:rPr>
              <a:t>ПУГМК (</a:t>
            </a:r>
            <a:r>
              <a:rPr lang="en-US" altLang="ru-RU" dirty="0">
                <a:latin typeface="Corbel" panose="020B0503020204020204" pitchFamily="34" charset="0"/>
                <a:cs typeface="Arial" panose="020B0604020202020204" pitchFamily="34" charset="0"/>
              </a:rPr>
              <a:t>BJ BAUM</a:t>
            </a:r>
            <a:r>
              <a:rPr lang="ru-RU" altLang="ru-RU" dirty="0">
                <a:latin typeface="Corbel" panose="020B0503020204020204" pitchFamily="34" charset="0"/>
                <a:cs typeface="Arial" panose="020B0604020202020204" pitchFamily="34" charset="0"/>
              </a:rPr>
              <a:t>)</a:t>
            </a:r>
            <a:r>
              <a:rPr lang="en-US" altLang="ru-RU" dirty="0">
                <a:latin typeface="Corbel" panose="020B0503020204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>
                <a:latin typeface="Corbel" panose="020B0503020204020204" pitchFamily="34" charset="0"/>
                <a:cs typeface="Arial" panose="020B0604020202020204" pitchFamily="34" charset="0"/>
              </a:rPr>
              <a:t>Прочно-упругая гранитно-мастичная композиция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6EBD12-A54E-084B-96C2-F77451CDF7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13941" y="3144746"/>
            <a:ext cx="3772892" cy="2557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6DB244-4461-514F-9752-E9A92AE90B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1948" y="2532443"/>
            <a:ext cx="2647840" cy="37686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14CE78-37B3-3047-AD56-E5E5E90300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2758" y="2532443"/>
            <a:ext cx="2557183" cy="377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Другая 2">
      <a:dk1>
        <a:srgbClr val="2F5496"/>
      </a:dk1>
      <a:lt1>
        <a:sysClr val="window" lastClr="FFFFFF"/>
      </a:lt1>
      <a:dk2>
        <a:srgbClr val="034A90"/>
      </a:dk2>
      <a:lt2>
        <a:srgbClr val="E7E6E6"/>
      </a:lt2>
      <a:accent1>
        <a:srgbClr val="FF6600"/>
      </a:accent1>
      <a:accent2>
        <a:srgbClr val="FF66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1839</TotalTime>
  <Words>1040</Words>
  <Application>Microsoft Macintosh PowerPoint</Application>
  <PresentationFormat>Широкоэкранный</PresentationFormat>
  <Paragraphs>113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Century Gothic</vt:lpstr>
      <vt:lpstr>Corbel</vt:lpstr>
      <vt:lpstr>Tw Cen MT</vt:lpstr>
      <vt:lpstr>Wingdings</vt:lpstr>
      <vt:lpstr>Office Theme</vt:lpstr>
      <vt:lpstr>«Конструкции деформационных швов, как элемент обеспечения долговечности мостового сооружения»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</dc:title>
  <dc:creator>Work</dc:creator>
  <cp:lastModifiedBy>Vic Vic</cp:lastModifiedBy>
  <cp:revision>43</cp:revision>
  <cp:lastPrinted>2021-09-10T07:50:15Z</cp:lastPrinted>
  <dcterms:created xsi:type="dcterms:W3CDTF">2021-08-17T12:22:19Z</dcterms:created>
  <dcterms:modified xsi:type="dcterms:W3CDTF">2021-09-10T09:03:56Z</dcterms:modified>
</cp:coreProperties>
</file>