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56-43E1-87DF-AF35B2E56905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56-43E1-87DF-AF35B2E569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256-43E1-87DF-AF35B2E569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56-43E1-87DF-AF35B2E56905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256-43E1-87DF-AF35B2E569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256-43E1-87DF-AF35B2E56905}"/>
              </c:ext>
            </c:extLst>
          </c:dPt>
          <c:dLbls>
            <c:dLbl>
              <c:idx val="0"/>
              <c:layout>
                <c:manualLayout>
                  <c:x val="-4.9787798658253888E-3"/>
                  <c:y val="-3.40930028625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6-43E1-87DF-AF35B2E56905}"/>
                </c:ext>
              </c:extLst>
            </c:dLbl>
            <c:dLbl>
              <c:idx val="1"/>
              <c:layout>
                <c:manualLayout>
                  <c:x val="3.0785881175748174E-2"/>
                  <c:y val="-5.7200386060315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56-43E1-87DF-AF35B2E56905}"/>
                </c:ext>
              </c:extLst>
            </c:dLbl>
            <c:dLbl>
              <c:idx val="2"/>
              <c:layout>
                <c:manualLayout>
                  <c:x val="-9.0086929595618766E-3"/>
                  <c:y val="3.449396792188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56-43E1-87DF-AF35B2E56905}"/>
                </c:ext>
              </c:extLst>
            </c:dLbl>
            <c:dLbl>
              <c:idx val="3"/>
              <c:layout>
                <c:manualLayout>
                  <c:x val="-1.4340495928922442E-2"/>
                  <c:y val="-4.552485046106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56-43E1-87DF-AF35B2E56905}"/>
                </c:ext>
              </c:extLst>
            </c:dLbl>
            <c:dLbl>
              <c:idx val="4"/>
              <c:layout>
                <c:manualLayout>
                  <c:x val="-4.6488388818887944E-3"/>
                  <c:y val="-0.1155675484392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56-43E1-87DF-AF35B2E56905}"/>
                </c:ext>
              </c:extLst>
            </c:dLbl>
            <c:dLbl>
              <c:idx val="5"/>
              <c:layout>
                <c:manualLayout>
                  <c:x val="7.2787839239453329E-5"/>
                  <c:y val="-4.8435847647907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56-43E1-87DF-AF35B2E56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Пешеход, ранее бывший водителем или пассажиром ТС первичного ДТП</c:v>
                </c:pt>
                <c:pt idx="1">
                  <c:v>Водитель или пассажир ТС вторичного ДТП</c:v>
                </c:pt>
                <c:pt idx="2">
                  <c:v>Инспектор ДПС</c:v>
                </c:pt>
                <c:pt idx="3">
                  <c:v>Пешеход</c:v>
                </c:pt>
                <c:pt idx="4">
                  <c:v>Водитель ТС первичного ДТП</c:v>
                </c:pt>
                <c:pt idx="5">
                  <c:v>Пассажир ТС первичного ДТП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0.37</c:v>
                </c:pt>
                <c:pt idx="1">
                  <c:v>0.23</c:v>
                </c:pt>
                <c:pt idx="2">
                  <c:v>0.03</c:v>
                </c:pt>
                <c:pt idx="3">
                  <c:v>0.03</c:v>
                </c:pt>
                <c:pt idx="4">
                  <c:v>0.17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6-43E1-87DF-AF35B2E56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902435713588727"/>
          <c:y val="4.2928864592224933E-2"/>
          <c:w val="0.56039286600846239"/>
          <c:h val="0.91414156492881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9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7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5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4456" y="1608811"/>
            <a:ext cx="8982951" cy="3664646"/>
          </a:xfrm>
        </p:spPr>
        <p:txBody>
          <a:bodyPr>
            <a:normAutofit fontScale="90000"/>
          </a:bodyPr>
          <a:lstStyle/>
          <a:p>
            <a:pPr algn="l"/>
            <a:r>
              <a:rPr lang="ru-RU" sz="7200" b="1" dirty="0"/>
              <a:t>Проблема вторичных аварий на скоростных трассах</a:t>
            </a:r>
          </a:p>
        </p:txBody>
      </p:sp>
    </p:spTree>
    <p:extLst>
      <p:ext uri="{BB962C8B-B14F-4D97-AF65-F5344CB8AC3E}">
        <p14:creationId xmlns:p14="http://schemas.microsoft.com/office/powerpoint/2010/main" val="402185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8431054_234902374853830_218179877827357930_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1-09-10 at 09.54.3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9886"/>
          </a:xfrm>
        </p:spPr>
        <p:txBody>
          <a:bodyPr>
            <a:normAutofit/>
          </a:bodyPr>
          <a:lstStyle/>
          <a:p>
            <a:r>
              <a:rPr lang="ru-RU" sz="3200" dirty="0"/>
              <a:t>Опрос сайта </a:t>
            </a:r>
            <a:r>
              <a:rPr lang="en-US" sz="3200" dirty="0"/>
              <a:t>auto.mail.ru</a:t>
            </a:r>
            <a:r>
              <a:rPr lang="ru-RU" sz="3200" dirty="0"/>
              <a:t> </a:t>
            </a:r>
            <a:r>
              <a:rPr lang="en-US" sz="3200" dirty="0"/>
              <a:t>(</a:t>
            </a:r>
            <a:r>
              <a:rPr lang="ru-RU" sz="3200" dirty="0"/>
              <a:t>март 2021)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9886"/>
            <a:ext cx="4385153" cy="479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Как вы поступает в случае ДТП: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38200" y="2520045"/>
            <a:ext cx="8894523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/>
              <a:t>Если оставались стоять, то по какой причине: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4776171"/>
            <a:ext cx="11261942" cy="579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Даст ли эффект, если четко прописать в Правилах дорожного движения обязанность водителей освобождать проезжую часть в случае ДТП без пострадавших?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92800" y="5492371"/>
            <a:ext cx="2920941" cy="32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92800" y="6061823"/>
            <a:ext cx="4381412" cy="32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92800" y="1438590"/>
            <a:ext cx="4965600" cy="3212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92800" y="1991675"/>
            <a:ext cx="2336753" cy="321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92800" y="3019316"/>
            <a:ext cx="2628847" cy="32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92800" y="3587988"/>
            <a:ext cx="1679541" cy="32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92801" y="4152285"/>
            <a:ext cx="3525274" cy="320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838200" y="1367336"/>
            <a:ext cx="3433175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Оставляю машину на дороге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до приезда экипажа ДПС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838200" y="2006233"/>
            <a:ext cx="3433175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Уберу сам с проезжей части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838200" y="2922055"/>
            <a:ext cx="3232759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Опасаюсь, что меня лишат прав за оставление места ДТП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838200" y="3509490"/>
            <a:ext cx="3232759" cy="479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Опасаюсь, что страховая компания неправильно определит виновника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838200" y="4084786"/>
            <a:ext cx="4172211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Опасаюсь, что страховая компания найдет формальное основание отказать в выплате</a:t>
            </a: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838200" y="5425071"/>
            <a:ext cx="4172211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Не даст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838200" y="5988742"/>
            <a:ext cx="4172211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Даст</a:t>
            </a: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10253002" y="1367336"/>
            <a:ext cx="1253646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68 %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7624155" y="1931683"/>
            <a:ext cx="1253646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32 %</a:t>
            </a: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7887200" y="2946292"/>
            <a:ext cx="1457215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36,12 %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6947748" y="3522489"/>
            <a:ext cx="1457215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22,57 %</a:t>
            </a: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8776549" y="4086160"/>
            <a:ext cx="1253646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41,31%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8201395" y="5413919"/>
            <a:ext cx="1531328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39,62 %</a:t>
            </a:r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9626178" y="6015168"/>
            <a:ext cx="1559563" cy="47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60,38 %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964504" y="2460951"/>
            <a:ext cx="10697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64504" y="4690584"/>
            <a:ext cx="10697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бъект 2"/>
          <p:cNvSpPr txBox="1">
            <a:spLocks/>
          </p:cNvSpPr>
          <p:nvPr/>
        </p:nvSpPr>
        <p:spPr>
          <a:xfrm>
            <a:off x="838200" y="6461717"/>
            <a:ext cx="3433175" cy="31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Приняло участие 6,6 тыс. чел.</a:t>
            </a:r>
          </a:p>
        </p:txBody>
      </p:sp>
    </p:spTree>
    <p:extLst>
      <p:ext uri="{BB962C8B-B14F-4D97-AF65-F5344CB8AC3E}">
        <p14:creationId xmlns:p14="http://schemas.microsoft.com/office/powerpoint/2010/main" val="425462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38200" y="949782"/>
            <a:ext cx="4385153" cy="479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Всего: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1300511"/>
            <a:ext cx="2961362" cy="479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C00000"/>
                </a:solidFill>
              </a:rPr>
              <a:t>0,5 %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от всех ДТП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44654" y="1300511"/>
            <a:ext cx="3908121" cy="479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C00000"/>
                </a:solidFill>
              </a:rPr>
              <a:t>0,5 %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от всех погибших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852775" y="1300511"/>
            <a:ext cx="3646117" cy="479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C00000"/>
                </a:solidFill>
              </a:rPr>
              <a:t>0,3 %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от всех раненых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49458" y="1250407"/>
            <a:ext cx="0" cy="479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770313" y="1250407"/>
            <a:ext cx="0" cy="479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>
          <a:xfrm>
            <a:off x="838199" y="1779675"/>
            <a:ext cx="9721241" cy="479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C00000"/>
                </a:solidFill>
              </a:rPr>
              <a:t>70 %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от всех таких ДТП — наезд на стоящее ТС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38200" y="4945584"/>
            <a:ext cx="9232726" cy="479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/>
              <a:t>Распределение погибших и их доля: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38199" y="5312014"/>
            <a:ext cx="8969679" cy="479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C00000"/>
                </a:solidFill>
              </a:rPr>
              <a:t>60,9 %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вне населенных пунктов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38199" y="5762951"/>
            <a:ext cx="9470722" cy="479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C00000"/>
                </a:solidFill>
              </a:rPr>
              <a:t>66 %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«вторичных» ДТП с погибшими совершено на участках, где разрешенная скорость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&gt;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90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км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ч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26926" y="4763544"/>
            <a:ext cx="10697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26926" y="2245813"/>
            <a:ext cx="10697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38200" y="1"/>
            <a:ext cx="10515600" cy="9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«Вторичные» аварии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882331156"/>
              </p:ext>
            </p:extLst>
          </p:nvPr>
        </p:nvGraphicFramePr>
        <p:xfrm>
          <a:off x="-101602" y="2434336"/>
          <a:ext cx="12000631" cy="2187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Объект 2"/>
          <p:cNvSpPr txBox="1">
            <a:spLocks/>
          </p:cNvSpPr>
          <p:nvPr/>
        </p:nvSpPr>
        <p:spPr>
          <a:xfrm>
            <a:off x="838200" y="2567291"/>
            <a:ext cx="2055312" cy="2054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/>
              <a:t>Распределение погибших</a:t>
            </a:r>
            <a:br>
              <a:rPr lang="ru-RU" sz="1800" b="1" dirty="0"/>
            </a:br>
            <a:r>
              <a:rPr lang="ru-RU" sz="1800" b="1" dirty="0"/>
              <a:t>и их доля</a:t>
            </a:r>
            <a:br>
              <a:rPr lang="ru-RU" sz="1800" b="1" dirty="0"/>
            </a:br>
            <a:r>
              <a:rPr lang="ru-RU" sz="1800" b="1" dirty="0"/>
              <a:t>по категории участника вторичного ДТП: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8091290" y="6321963"/>
            <a:ext cx="3433175" cy="31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По данным НИИЦБД МВД РФ</a:t>
            </a:r>
          </a:p>
        </p:txBody>
      </p:sp>
    </p:spTree>
    <p:extLst>
      <p:ext uri="{BB962C8B-B14F-4D97-AF65-F5344CB8AC3E}">
        <p14:creationId xmlns:p14="http://schemas.microsoft.com/office/powerpoint/2010/main" val="254420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2F5496"/>
      </a:dk1>
      <a:lt1>
        <a:sysClr val="window" lastClr="FFFFFF"/>
      </a:lt1>
      <a:dk2>
        <a:srgbClr val="034A90"/>
      </a:dk2>
      <a:lt2>
        <a:srgbClr val="E7E6E6"/>
      </a:lt2>
      <a:accent1>
        <a:srgbClr val="FF6600"/>
      </a:accent1>
      <a:accent2>
        <a:srgbClr val="FF66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209</Words>
  <Application>Microsoft Office PowerPoint</Application>
  <PresentationFormat>Широкоэкранный</PresentationFormat>
  <Paragraphs>37</Paragraphs>
  <Slides>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Office Theme</vt:lpstr>
      <vt:lpstr>Проблема вторичных аварий на скоростных трассах</vt:lpstr>
      <vt:lpstr>Презентация PowerPoint</vt:lpstr>
      <vt:lpstr>Презентация PowerPoint</vt:lpstr>
      <vt:lpstr>Опрос сайта auto.mail.ru (март 2021)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Work</dc:creator>
  <cp:lastModifiedBy>MSI_1</cp:lastModifiedBy>
  <cp:revision>24</cp:revision>
  <dcterms:created xsi:type="dcterms:W3CDTF">2021-08-17T12:22:19Z</dcterms:created>
  <dcterms:modified xsi:type="dcterms:W3CDTF">2021-09-13T19:59:29Z</dcterms:modified>
</cp:coreProperties>
</file>