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567"/>
    <a:srgbClr val="002060"/>
    <a:srgbClr val="CA590D"/>
    <a:srgbClr val="E0561F"/>
    <a:srgbClr val="F8E0C0"/>
    <a:srgbClr val="CD7A42"/>
    <a:srgbClr val="CC773E"/>
    <a:srgbClr val="0F2D69"/>
    <a:srgbClr val="3646DE"/>
    <a:srgbClr val="253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28385515886356E-2"/>
          <c:y val="8.9098802718153375E-2"/>
          <c:w val="0.89874759542189497"/>
          <c:h val="0.804821077238563"/>
        </c:manualLayout>
      </c:layout>
      <c:scatterChart>
        <c:scatterStyle val="lineMarker"/>
        <c:varyColors val="0"/>
        <c:ser>
          <c:idx val="3"/>
          <c:order val="1"/>
          <c:tx>
            <c:strRef>
              <c:f>Лист1!$H$6</c:f>
              <c:strCache>
                <c:ptCount val="1"/>
                <c:pt idx="0">
                  <c:v>Прирост протяженности дорожной сети  (км)</c:v>
                </c:pt>
              </c:strCache>
            </c:strRef>
          </c:tx>
          <c:spPr>
            <a:ln w="44450" cap="rnd">
              <a:solidFill>
                <a:srgbClr val="09856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98567"/>
              </a:solidFill>
              <a:ln w="31750">
                <a:solidFill>
                  <a:srgbClr val="098567"/>
                </a:solidFill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9D4-48E2-8C1D-39802D869ADD}"/>
              </c:ext>
            </c:extLst>
          </c:dPt>
          <c:dPt>
            <c:idx val="1"/>
            <c:bubble3D val="0"/>
            <c:spPr>
              <a:ln w="44450" cap="rnd">
                <a:solidFill>
                  <a:srgbClr val="098567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9D4-48E2-8C1D-39802D869AD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D4-48E2-8C1D-39802D869AD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3721,7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D4-48E2-8C1D-39802D869ADD}"/>
                </c:ext>
              </c:extLst>
            </c:dLbl>
            <c:dLbl>
              <c:idx val="2"/>
              <c:layout>
                <c:manualLayout>
                  <c:x val="-7.117310811259904E-2"/>
                  <c:y val="-4.5718810673005407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rgbClr val="098567"/>
                        </a:solidFill>
                      </a:rPr>
                      <a:t>3411,5</a:t>
                    </a:r>
                    <a:endParaRPr lang="en-US" b="0" dirty="0">
                      <a:solidFill>
                        <a:srgbClr val="098567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D4-48E2-8C1D-39802D869ADD}"/>
                </c:ext>
              </c:extLst>
            </c:dLbl>
            <c:dLbl>
              <c:idx val="3"/>
              <c:layout>
                <c:manualLayout>
                  <c:x val="-6.7092018037568688E-2"/>
                  <c:y val="-5.083774110431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D4-48E2-8C1D-39802D869ADD}"/>
                </c:ext>
              </c:extLst>
            </c:dLbl>
            <c:dLbl>
              <c:idx val="4"/>
              <c:layout>
                <c:manualLayout>
                  <c:x val="-5.6884598515964536E-2"/>
                  <c:y val="-4.9254005552430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D4-48E2-8C1D-39802D869ADD}"/>
                </c:ext>
              </c:extLst>
            </c:dLbl>
            <c:dLbl>
              <c:idx val="5"/>
              <c:layout>
                <c:manualLayout>
                  <c:x val="-4.5069928438975969E-2"/>
                  <c:y val="-4.7290071401353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9D4-48E2-8C1D-39802D869ADD}"/>
                </c:ext>
              </c:extLst>
            </c:dLbl>
            <c:dLbl>
              <c:idx val="6"/>
              <c:layout>
                <c:manualLayout>
                  <c:x val="-3.5976904519905498E-2"/>
                  <c:y val="-4.0616360931560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9D4-48E2-8C1D-39802D869ADD}"/>
                </c:ext>
              </c:extLst>
            </c:dLbl>
            <c:dLbl>
              <c:idx val="7"/>
              <c:layout>
                <c:manualLayout>
                  <c:x val="-5.5544403407520204E-2"/>
                  <c:y val="-3.09236699569958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9D4-48E2-8C1D-39802D869ADD}"/>
                </c:ext>
              </c:extLst>
            </c:dLbl>
            <c:dLbl>
              <c:idx val="9"/>
              <c:layout>
                <c:manualLayout>
                  <c:x val="-4.7973709345018219E-2"/>
                  <c:y val="-5.015757970278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9D4-48E2-8C1D-39802D869ADD}"/>
                </c:ext>
              </c:extLst>
            </c:dLbl>
            <c:dLbl>
              <c:idx val="10"/>
              <c:layout>
                <c:manualLayout>
                  <c:x val="-1.5527759817711895E-2"/>
                  <c:y val="4.4374574436221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9D4-48E2-8C1D-39802D869A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98567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Лист1!$F$8:$F$18</c:f>
              <c:numCache>
                <c:formatCode>General</c:formatCode>
                <c:ptCount val="11"/>
                <c:pt idx="0" formatCode="#,##0.00">
                  <c:v>2021</c:v>
                </c:pt>
                <c:pt idx="1">
                  <c:v>2020</c:v>
                </c:pt>
                <c:pt idx="2" formatCode="@">
                  <c:v>2019</c:v>
                </c:pt>
                <c:pt idx="3" formatCode="@">
                  <c:v>2018</c:v>
                </c:pt>
                <c:pt idx="4" formatCode="@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</c:numCache>
            </c:numRef>
          </c:xVal>
          <c:yVal>
            <c:numRef>
              <c:f>Лист1!$H$8:$H$18</c:f>
              <c:numCache>
                <c:formatCode>#,##0</c:formatCode>
                <c:ptCount val="11"/>
                <c:pt idx="0" formatCode="General">
                  <c:v>3771.2</c:v>
                </c:pt>
                <c:pt idx="1">
                  <c:v>3721.7</c:v>
                </c:pt>
                <c:pt idx="2">
                  <c:v>3411.5</c:v>
                </c:pt>
                <c:pt idx="3">
                  <c:v>3197</c:v>
                </c:pt>
                <c:pt idx="4">
                  <c:v>2930</c:v>
                </c:pt>
                <c:pt idx="5">
                  <c:v>2890</c:v>
                </c:pt>
                <c:pt idx="6">
                  <c:v>2864</c:v>
                </c:pt>
                <c:pt idx="7">
                  <c:v>2860</c:v>
                </c:pt>
                <c:pt idx="8">
                  <c:v>2734</c:v>
                </c:pt>
                <c:pt idx="9">
                  <c:v>2620</c:v>
                </c:pt>
                <c:pt idx="10">
                  <c:v>2599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9D4-48E2-8C1D-39802D869ADD}"/>
            </c:ext>
          </c:extLst>
        </c:ser>
        <c:ser>
          <c:idx val="4"/>
          <c:order val="2"/>
          <c:tx>
            <c:strRef>
              <c:f>Лист1!$I$6</c:f>
              <c:strCache>
                <c:ptCount val="1"/>
                <c:pt idx="0">
                  <c:v>Интенсивность движения автомобилей (тыс. ед./сут.)</c:v>
                </c:pt>
              </c:strCache>
            </c:strRef>
          </c:tx>
          <c:spPr>
            <a:ln w="44450" cap="rnd">
              <a:solidFill>
                <a:srgbClr val="293E9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1750">
                <a:solidFill>
                  <a:srgbClr val="293E97"/>
                </a:solidFill>
              </a:ln>
              <a:effectLst/>
            </c:spPr>
          </c:marker>
          <c:dPt>
            <c:idx val="0"/>
            <c:marker>
              <c:spPr>
                <a:noFill/>
                <a:ln w="31750">
                  <a:solidFill>
                    <a:srgbClr val="293E97"/>
                  </a:solidFill>
                </a:ln>
                <a:effectLst/>
              </c:spPr>
            </c:marker>
            <c:bubble3D val="0"/>
            <c:spPr>
              <a:ln w="444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49D4-48E2-8C1D-39802D869ADD}"/>
              </c:ext>
            </c:extLst>
          </c:dPt>
          <c:dPt>
            <c:idx val="1"/>
            <c:bubble3D val="0"/>
            <c:spPr>
              <a:ln w="44450" cap="rnd">
                <a:solidFill>
                  <a:srgbClr val="293E97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49D4-48E2-8C1D-39802D869AD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49D4-48E2-8C1D-39802D869AD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D4-48E2-8C1D-39802D869AD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27,0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9D4-48E2-8C1D-39802D869AD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28,6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9D4-48E2-8C1D-39802D869AD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27,2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9D4-48E2-8C1D-39802D869AD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26,5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9D4-48E2-8C1D-39802D869ADD}"/>
                </c:ext>
              </c:extLst>
            </c:dLbl>
            <c:dLbl>
              <c:idx val="5"/>
              <c:layout>
                <c:manualLayout>
                  <c:x val="-1.1040482068004421E-2"/>
                  <c:y val="5.202296474377864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>
                        <a:solidFill>
                          <a:srgbClr val="293E97"/>
                        </a:solidFill>
                        <a:latin typeface="+mj-lt"/>
                      </a:defRPr>
                    </a:pPr>
                    <a:r>
                      <a:rPr lang="en-US" sz="1400" b="0" dirty="0" smtClean="0">
                        <a:solidFill>
                          <a:srgbClr val="293E97"/>
                        </a:solidFill>
                      </a:rPr>
                      <a:t>26,5</a:t>
                    </a:r>
                    <a:endParaRPr lang="en-US" sz="1400" b="0" dirty="0">
                      <a:solidFill>
                        <a:srgbClr val="293E9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608281599019855E-2"/>
                      <c:h val="3.42183511307661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49D4-48E2-8C1D-39802D869ADD}"/>
                </c:ext>
              </c:extLst>
            </c:dLbl>
            <c:dLbl>
              <c:idx val="6"/>
              <c:layout>
                <c:manualLayout>
                  <c:x val="-5.4323947384148759E-2"/>
                  <c:y val="3.71827922194656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9D4-48E2-8C1D-39802D869AD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25,7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49D4-48E2-8C1D-39802D869ADD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23,4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49D4-48E2-8C1D-39802D869ADD}"/>
                </c:ext>
              </c:extLst>
            </c:dLbl>
            <c:dLbl>
              <c:idx val="9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>
                        <a:solidFill>
                          <a:srgbClr val="293E97"/>
                        </a:solidFill>
                        <a:latin typeface="+mj-lt"/>
                      </a:defRPr>
                    </a:pPr>
                    <a:r>
                      <a:rPr lang="en-US" sz="1400" b="0" dirty="0" smtClean="0">
                        <a:solidFill>
                          <a:srgbClr val="293E97"/>
                        </a:solidFill>
                      </a:rPr>
                      <a:t>22,5</a:t>
                    </a:r>
                    <a:endParaRPr lang="en-US" sz="1400" b="0" dirty="0">
                      <a:solidFill>
                        <a:srgbClr val="293E9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6-49D4-48E2-8C1D-39802D869ADD}"/>
                </c:ext>
              </c:extLst>
            </c:dLbl>
            <c:dLbl>
              <c:idx val="10"/>
              <c:layout>
                <c:manualLayout>
                  <c:x val="2.723989033072621E-3"/>
                  <c:y val="3.448063855031819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19,6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49D4-48E2-8C1D-39802D869A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rgbClr val="293E97"/>
                    </a:solidFill>
                    <a:latin typeface="+mj-lt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Лист1!$F$8:$F$18</c:f>
              <c:numCache>
                <c:formatCode>General</c:formatCode>
                <c:ptCount val="11"/>
                <c:pt idx="0" formatCode="#,##0.00">
                  <c:v>2021</c:v>
                </c:pt>
                <c:pt idx="1">
                  <c:v>2020</c:v>
                </c:pt>
                <c:pt idx="2" formatCode="@">
                  <c:v>2019</c:v>
                </c:pt>
                <c:pt idx="3" formatCode="@">
                  <c:v>2018</c:v>
                </c:pt>
                <c:pt idx="4" formatCode="@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</c:numCache>
            </c:numRef>
          </c:xVal>
          <c:yVal>
            <c:numRef>
              <c:f>Лист1!$I$8:$I$18</c:f>
              <c:numCache>
                <c:formatCode>#,##0</c:formatCode>
                <c:ptCount val="11"/>
                <c:pt idx="0" formatCode="General">
                  <c:v>2800</c:v>
                </c:pt>
                <c:pt idx="1">
                  <c:v>2700</c:v>
                </c:pt>
                <c:pt idx="2">
                  <c:v>2860</c:v>
                </c:pt>
                <c:pt idx="3">
                  <c:v>2720</c:v>
                </c:pt>
                <c:pt idx="4">
                  <c:v>2650</c:v>
                </c:pt>
                <c:pt idx="5">
                  <c:v>2650</c:v>
                </c:pt>
                <c:pt idx="6">
                  <c:v>2650</c:v>
                </c:pt>
                <c:pt idx="7">
                  <c:v>2570</c:v>
                </c:pt>
                <c:pt idx="8">
                  <c:v>2340</c:v>
                </c:pt>
                <c:pt idx="9">
                  <c:v>2250</c:v>
                </c:pt>
                <c:pt idx="10">
                  <c:v>1960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8-49D4-48E2-8C1D-39802D869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9796328"/>
        <c:axId val="649796720"/>
      </c:scatterChart>
      <c:scatterChart>
        <c:scatterStyle val="lineMarker"/>
        <c:varyColors val="0"/>
        <c:ser>
          <c:idx val="1"/>
          <c:order val="0"/>
          <c:tx>
            <c:strRef>
              <c:f>Лист1!$G$6</c:f>
              <c:strCache>
                <c:ptCount val="1"/>
                <c:pt idx="0">
                  <c:v>Погибшие (чел.)</c:v>
                </c:pt>
              </c:strCache>
            </c:strRef>
          </c:tx>
          <c:spPr>
            <a:ln w="50800" cap="flat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rgbClr val="C00000"/>
                </a:solidFill>
              </a:ln>
              <a:effectLst/>
            </c:spPr>
          </c:marker>
          <c:dPt>
            <c:idx val="0"/>
            <c:marker>
              <c:spPr>
                <a:noFill/>
                <a:ln w="38100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50800" cap="sq" cmpd="sng">
                <a:solidFill>
                  <a:srgbClr val="C00000"/>
                </a:solidFill>
                <a:prstDash val="lgDash"/>
                <a:round/>
                <a:headEnd type="none"/>
                <a:tailEnd w="sm" len="sm"/>
              </a:ln>
              <a:effectLst/>
            </c:spPr>
            <c:extLst>
              <c:ext xmlns:c16="http://schemas.microsoft.com/office/drawing/2014/chart" uri="{C3380CC4-5D6E-409C-BE32-E72D297353CC}">
                <c16:uniqueId val="{0000001A-49D4-48E2-8C1D-39802D869ADD}"/>
              </c:ext>
            </c:extLst>
          </c:dPt>
          <c:dPt>
            <c:idx val="1"/>
            <c:bubble3D val="0"/>
            <c:spPr>
              <a:ln w="50800" cap="flat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49D4-48E2-8C1D-39802D869AD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9D4-48E2-8C1D-39802D869ADD}"/>
                </c:ext>
              </c:extLst>
            </c:dLbl>
            <c:dLbl>
              <c:idx val="1"/>
              <c:layout>
                <c:manualLayout>
                  <c:x val="-3.3400410150670239E-2"/>
                  <c:y val="5.7863051387200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49D4-48E2-8C1D-39802D869ADD}"/>
                </c:ext>
              </c:extLst>
            </c:dLbl>
            <c:dLbl>
              <c:idx val="2"/>
              <c:layout>
                <c:manualLayout>
                  <c:x val="-4.0422078543782783E-2"/>
                  <c:y val="4.854793865461797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rgbClr val="FF0000"/>
                        </a:solidFill>
                      </a:rPr>
                      <a:t>440</a:t>
                    </a:r>
                    <a:endParaRPr lang="en-US" b="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49D4-48E2-8C1D-39802D869ADD}"/>
                </c:ext>
              </c:extLst>
            </c:dLbl>
            <c:dLbl>
              <c:idx val="3"/>
              <c:layout>
                <c:manualLayout>
                  <c:x val="-3.3591308675820976E-2"/>
                  <c:y val="4.0994799434892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49D4-48E2-8C1D-39802D869ADD}"/>
                </c:ext>
              </c:extLst>
            </c:dLbl>
            <c:dLbl>
              <c:idx val="4"/>
              <c:layout>
                <c:manualLayout>
                  <c:x val="-3.1789930351905638E-2"/>
                  <c:y val="4.0994799434892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49D4-48E2-8C1D-39802D869ADD}"/>
                </c:ext>
              </c:extLst>
            </c:dLbl>
            <c:dLbl>
              <c:idx val="5"/>
              <c:layout>
                <c:manualLayout>
                  <c:x val="-5.0931918016988278E-2"/>
                  <c:y val="4.6914931866393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49D4-48E2-8C1D-39802D869ADD}"/>
                </c:ext>
              </c:extLst>
            </c:dLbl>
            <c:dLbl>
              <c:idx val="6"/>
              <c:layout>
                <c:manualLayout>
                  <c:x val="-6.0221682467110965E-3"/>
                  <c:y val="5.4534749937079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49D4-48E2-8C1D-39802D869ADD}"/>
                </c:ext>
              </c:extLst>
            </c:dLbl>
            <c:dLbl>
              <c:idx val="10"/>
              <c:layout>
                <c:manualLayout>
                  <c:x val="-1.4621403004545985E-2"/>
                  <c:y val="-4.8210051415986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49D4-48E2-8C1D-39802D869A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rnd" cmpd="sng" algn="ctr">
                      <a:solidFill>
                        <a:srgbClr val="C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Лист1!$F$8:$F$18</c:f>
              <c:numCache>
                <c:formatCode>General</c:formatCode>
                <c:ptCount val="11"/>
                <c:pt idx="0" formatCode="#,##0.00">
                  <c:v>2021</c:v>
                </c:pt>
                <c:pt idx="1">
                  <c:v>2020</c:v>
                </c:pt>
                <c:pt idx="2" formatCode="@">
                  <c:v>2019</c:v>
                </c:pt>
                <c:pt idx="3" formatCode="@">
                  <c:v>2018</c:v>
                </c:pt>
                <c:pt idx="4" formatCode="@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</c:numCache>
            </c:numRef>
          </c:xVal>
          <c:yVal>
            <c:numRef>
              <c:f>Лист1!$G$8:$G$18</c:f>
              <c:numCache>
                <c:formatCode>#,##0</c:formatCode>
                <c:ptCount val="11"/>
                <c:pt idx="0" formatCode="General">
                  <c:v>360</c:v>
                </c:pt>
                <c:pt idx="1">
                  <c:v>360</c:v>
                </c:pt>
                <c:pt idx="2">
                  <c:v>440</c:v>
                </c:pt>
                <c:pt idx="3">
                  <c:v>537</c:v>
                </c:pt>
                <c:pt idx="4">
                  <c:v>529</c:v>
                </c:pt>
                <c:pt idx="5">
                  <c:v>608</c:v>
                </c:pt>
                <c:pt idx="6">
                  <c:v>617</c:v>
                </c:pt>
                <c:pt idx="7">
                  <c:v>784</c:v>
                </c:pt>
                <c:pt idx="8">
                  <c:v>765</c:v>
                </c:pt>
                <c:pt idx="9">
                  <c:v>756</c:v>
                </c:pt>
                <c:pt idx="10">
                  <c:v>792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3-49D4-48E2-8C1D-39802D869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582399"/>
        <c:axId val="1549583647"/>
      </c:scatterChart>
      <c:valAx>
        <c:axId val="649796328"/>
        <c:scaling>
          <c:orientation val="minMax"/>
          <c:max val="2021"/>
          <c:min val="2011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649796720"/>
        <c:crosses val="autoZero"/>
        <c:crossBetween val="midCat"/>
        <c:majorUnit val="1"/>
      </c:valAx>
      <c:valAx>
        <c:axId val="649796720"/>
        <c:scaling>
          <c:orientation val="minMax"/>
          <c:max val="3800"/>
          <c:min val="40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0"/>
          <a:lstStyle/>
          <a:p>
            <a:pPr>
              <a:defRPr sz="1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796328"/>
        <c:crosses val="autoZero"/>
        <c:crossBetween val="midCat"/>
        <c:majorUnit val="200"/>
      </c:valAx>
      <c:valAx>
        <c:axId val="154958364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549582399"/>
        <c:crosses val="max"/>
        <c:crossBetween val="midCat"/>
      </c:valAx>
      <c:valAx>
        <c:axId val="1549582399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5495836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847626104723699"/>
          <c:y val="0.60955686189911196"/>
          <c:w val="0.62788132151507325"/>
          <c:h val="0.26639017725524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91854232355746E-2"/>
          <c:y val="8.5004944934189641E-2"/>
          <c:w val="0.84686965383292634"/>
          <c:h val="0.6630291230758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Лист1!$E$1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rgbClr val="E0561F"/>
            </a:solidFill>
            <a:ln>
              <a:noFill/>
            </a:ln>
            <a:effectLst/>
          </c:spPr>
          <c:invertIfNegative val="1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B7-4E66-B99C-1EF02092DD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6" b="1" i="0" u="none" strike="noStrike" kern="1200" baseline="0">
                    <a:solidFill>
                      <a:srgbClr val="E0561F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Лист1!$A$3:$A$5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271</c:v>
                </c:pt>
                <c:pt idx="1">
                  <c:v>229</c:v>
                </c:pt>
                <c:pt idx="2">
                  <c:v>259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72B7-4E66-B99C-1EF02092D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8"/>
        <c:axId val="488815200"/>
        <c:axId val="242118480"/>
      </c:barChart>
      <c:catAx>
        <c:axId val="4888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F2D69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2118480"/>
        <c:crosses val="autoZero"/>
        <c:auto val="1"/>
        <c:lblAlgn val="ctr"/>
        <c:lblOffset val="100"/>
        <c:noMultiLvlLbl val="0"/>
      </c:catAx>
      <c:valAx>
        <c:axId val="242118480"/>
        <c:scaling>
          <c:orientation val="minMax"/>
          <c:max val="40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F2D69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8815200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96" b="1"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57681911031186"/>
          <c:y val="8.5005038723476756E-2"/>
          <c:w val="0.7654167923588584"/>
          <c:h val="0.76626549963530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1A3E9"/>
            </a:solidFill>
            <a:ln>
              <a:noFill/>
            </a:ln>
            <a:effectLst/>
          </c:spPr>
          <c:invertIfNegative val="1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1B7-4659-B100-146E77EDC351}"/>
              </c:ext>
            </c:extLst>
          </c:dPt>
          <c:cat>
            <c:strRef>
              <c:f>Лист1!$A$2</c:f>
              <c:strCache>
                <c:ptCount val="1"/>
                <c:pt idx="0">
                  <c:v> ДТП с НТЭС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81B7-4659-B100-146E77EDC3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272EC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 ДТП с НТЭС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B7-4659-B100-146E77EDC3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53DE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646D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B7-4659-B100-146E77EDC351}"/>
              </c:ext>
            </c:extLst>
          </c:dPt>
          <c:cat>
            <c:strRef>
              <c:f>Лист1!$A$2</c:f>
              <c:strCache>
                <c:ptCount val="1"/>
                <c:pt idx="0">
                  <c:v> ДТП с НТЭС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B7-4659-B100-146E77EDC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8"/>
        <c:axId val="488815200"/>
        <c:axId val="242118480"/>
      </c:barChart>
      <c:catAx>
        <c:axId val="4888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2F5496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F2D69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2118480"/>
        <c:crosses val="autoZero"/>
        <c:auto val="1"/>
        <c:lblAlgn val="ctr"/>
        <c:lblOffset val="100"/>
        <c:noMultiLvlLbl val="0"/>
      </c:catAx>
      <c:valAx>
        <c:axId val="242118480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F2D69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8815200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14478759068821934"/>
          <c:y val="2.1688731227453733E-3"/>
          <c:w val="0.69610739448139114"/>
          <c:h val="0.10452783544675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F2D69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500" b="0">
          <a:solidFill>
            <a:srgbClr val="0F2D69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1690140599362E-2"/>
          <c:y val="5.0242578702274734E-2"/>
          <c:w val="0.89874759542189497"/>
          <c:h val="0.779519091835957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Лист1!$G$6</c:f>
              <c:strCache>
                <c:ptCount val="1"/>
              </c:strCache>
            </c:strRef>
          </c:tx>
          <c:spPr>
            <a:ln w="88900" cap="rnd">
              <a:solidFill>
                <a:srgbClr val="0070C0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3.0366944187480701E-2"/>
                  <c:y val="4.537069744333879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1377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97-4D7F-A420-65B4B3D62274}"/>
                </c:ext>
              </c:extLst>
            </c:dLbl>
            <c:dLbl>
              <c:idx val="1"/>
              <c:layout>
                <c:manualLayout>
                  <c:x val="7.5145191167067414E-3"/>
                  <c:y val="-1.068769539128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97-4D7F-A420-65B4B3D62274}"/>
                </c:ext>
              </c:extLst>
            </c:dLbl>
            <c:dLbl>
              <c:idx val="2"/>
              <c:layout>
                <c:manualLayout>
                  <c:x val="-3.0366944187480701E-2"/>
                  <c:y val="3.125067502919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97-4D7F-A420-65B4B3D622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5080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Лист1!$F$8:$F$11</c:f>
              <c:strCache>
                <c:ptCount val="4"/>
                <c:pt idx="0">
                  <c:v>М-1 Беларусь</c:v>
                </c:pt>
                <c:pt idx="1">
                  <c:v>М-3 Украина</c:v>
                </c:pt>
                <c:pt idx="2">
                  <c:v>М-4 Дон</c:v>
                </c:pt>
                <c:pt idx="3">
                  <c:v>М-11 Нева</c:v>
                </c:pt>
              </c:strCache>
            </c:strRef>
          </c:cat>
          <c:val>
            <c:numRef>
              <c:f>Лист1!$G$8:$G$11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5C97-4D7F-A420-65B4B3D62274}"/>
            </c:ext>
          </c:extLst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2060"/>
            </a:solidFill>
            <a:ln w="60325" cap="rnd">
              <a:solidFill>
                <a:srgbClr val="7030A0"/>
              </a:solidFill>
              <a:round/>
            </a:ln>
            <a:effectLst/>
          </c:spPr>
          <c:invertIfNegative val="0"/>
          <c:cat>
            <c:strRef>
              <c:f>Лист1!$F$8:$F$11</c:f>
              <c:strCache>
                <c:ptCount val="4"/>
                <c:pt idx="0">
                  <c:v>М-1 Беларусь</c:v>
                </c:pt>
                <c:pt idx="1">
                  <c:v>М-3 Украина</c:v>
                </c:pt>
                <c:pt idx="2">
                  <c:v>М-4 Дон</c:v>
                </c:pt>
                <c:pt idx="3">
                  <c:v>М-11 Нева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97-4D7F-A420-65B4B3D62274}"/>
            </c:ext>
          </c:extLst>
        </c:ser>
        <c:ser>
          <c:idx val="3"/>
          <c:order val="3"/>
          <c:tx>
            <c:strRef>
              <c:f>Лист1!$I$6</c:f>
              <c:strCache>
                <c:ptCount val="1"/>
                <c:pt idx="0">
                  <c:v>130 км/ч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19050" cap="rnd"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4.8040358986474553E-2"/>
                  <c:y val="-5.291098589113433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B050"/>
                        </a:solidFill>
                      </a:rPr>
                      <a:t>3411,5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97-4D7F-A420-65B4B3D62274}"/>
                </c:ext>
              </c:extLst>
            </c:dLbl>
            <c:dLbl>
              <c:idx val="1"/>
              <c:layout>
                <c:manualLayout>
                  <c:x val="-3.7609989027248637E-2"/>
                  <c:y val="-3.153561705693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97-4D7F-A420-65B4B3D62274}"/>
                </c:ext>
              </c:extLst>
            </c:dLbl>
            <c:dLbl>
              <c:idx val="2"/>
              <c:layout>
                <c:manualLayout>
                  <c:x val="9.6022239396377829E-2"/>
                  <c:y val="-8.201516204183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C97-4D7F-A420-65B4B3D62274}"/>
                </c:ext>
              </c:extLst>
            </c:dLbl>
            <c:dLbl>
              <c:idx val="3"/>
              <c:layout>
                <c:manualLayout>
                  <c:x val="-9.6022239396377926E-2"/>
                  <c:y val="-0.30072226082005477"/>
                </c:manualLayout>
              </c:layout>
              <c:tx>
                <c:rich>
                  <a:bodyPr/>
                  <a:lstStyle/>
                  <a:p>
                    <a:fld id="{EB3A84A0-A5A6-4C21-991E-44CACA2D628A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5C97-4D7F-A420-65B4B3D622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Лист1!$F$8:$F$11</c:f>
              <c:strCache>
                <c:ptCount val="4"/>
                <c:pt idx="0">
                  <c:v>М-1 Беларусь</c:v>
                </c:pt>
                <c:pt idx="1">
                  <c:v>М-3 Украина</c:v>
                </c:pt>
                <c:pt idx="2">
                  <c:v>М-4 Дон</c:v>
                </c:pt>
                <c:pt idx="3">
                  <c:v>М-11 Нева</c:v>
                </c:pt>
              </c:strCache>
            </c:strRef>
          </c:cat>
          <c:val>
            <c:numRef>
              <c:f>Лист1!$I$8:$I$11</c:f>
              <c:numCache>
                <c:formatCode>General</c:formatCode>
                <c:ptCount val="4"/>
                <c:pt idx="2">
                  <c:v>27</c:v>
                </c:pt>
                <c:pt idx="3">
                  <c:v>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C97-4D7F-A420-65B4B3D62274}"/>
            </c:ext>
          </c:extLst>
        </c:ser>
        <c:ser>
          <c:idx val="4"/>
          <c:order val="4"/>
          <c:tx>
            <c:strRef>
              <c:f>Лист1!$J$6</c:f>
              <c:strCache>
                <c:ptCount val="1"/>
              </c:strCache>
            </c:strRef>
          </c:tx>
          <c:spPr>
            <a:ln w="88900" cap="rnd">
              <a:solidFill>
                <a:srgbClr val="7030A0"/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C97-4D7F-A420-65B4B3D62274}"/>
              </c:ext>
            </c:extLst>
          </c:dPt>
          <c:dLbls>
            <c:dLbl>
              <c:idx val="0"/>
              <c:layout>
                <c:manualLayout>
                  <c:x val="-2.3171356775460471E-2"/>
                  <c:y val="4.28510145946293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7030A0"/>
                        </a:solidFill>
                      </a:rPr>
                      <a:t>27,2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902132011871791E-2"/>
                      <c:h val="4.35362243646567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C97-4D7F-A420-65B4B3D62274}"/>
                </c:ext>
              </c:extLst>
            </c:dLbl>
            <c:dLbl>
              <c:idx val="1"/>
              <c:layout>
                <c:manualLayout>
                  <c:x val="-2.8211508553654702E-2"/>
                  <c:y val="4.055421287751140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7030A0"/>
                        </a:solidFill>
                      </a:rPr>
                      <a:t>27,1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97-4D7F-A420-65B4B3D62274}"/>
                </c:ext>
              </c:extLst>
            </c:dLbl>
            <c:dLbl>
              <c:idx val="2"/>
              <c:layout>
                <c:manualLayout>
                  <c:x val="-2.9766718506998399E-2"/>
                  <c:y val="3.77944915963226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7030A0"/>
                        </a:solidFill>
                      </a:rPr>
                      <a:t>26,5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97-4D7F-A420-65B4B3D62274}"/>
                </c:ext>
              </c:extLst>
            </c:dLbl>
            <c:dLbl>
              <c:idx val="3"/>
              <c:layout>
                <c:manualLayout>
                  <c:x val="-2.9766718506998399E-2"/>
                  <c:y val="3.77944915963226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7030A0"/>
                        </a:solidFill>
                      </a:rPr>
                      <a:t>26,5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97-4D7F-A420-65B4B3D622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Лист1!$F$8:$F$11</c:f>
              <c:strCache>
                <c:ptCount val="4"/>
                <c:pt idx="0">
                  <c:v>М-1 Беларусь</c:v>
                </c:pt>
                <c:pt idx="1">
                  <c:v>М-3 Украина</c:v>
                </c:pt>
                <c:pt idx="2">
                  <c:v>М-4 Дон</c:v>
                </c:pt>
                <c:pt idx="3">
                  <c:v>М-11 Нева</c:v>
                </c:pt>
              </c:strCache>
            </c:strRef>
          </c:cat>
          <c:val>
            <c:numRef>
              <c:f>Лист1!$J$8:$J$11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C-5C97-4D7F-A420-65B4B3D62274}"/>
            </c:ext>
          </c:extLst>
        </c:ser>
        <c:ser>
          <c:idx val="1"/>
          <c:order val="1"/>
          <c:tx>
            <c:strRef>
              <c:f>Лист1!$H$6</c:f>
              <c:strCache>
                <c:ptCount val="1"/>
                <c:pt idx="0">
                  <c:v>110 км/ч</c:v>
                </c:pt>
              </c:strCache>
            </c:strRef>
          </c:tx>
          <c:spPr>
            <a:solidFill>
              <a:srgbClr val="002060"/>
            </a:solidFill>
            <a:ln w="19050" cap="sq"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5.7094304505954444E-2"/>
                  <c:y val="-0.12346833725022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C97-4D7F-A420-65B4B3D62274}"/>
                </c:ext>
              </c:extLst>
            </c:dLbl>
            <c:dLbl>
              <c:idx val="1"/>
              <c:layout>
                <c:manualLayout>
                  <c:x val="-6.4879891484039179E-2"/>
                  <c:y val="-0.13097132536824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C97-4D7F-A420-65B4B3D62274}"/>
                </c:ext>
              </c:extLst>
            </c:dLbl>
            <c:dLbl>
              <c:idx val="2"/>
              <c:layout>
                <c:manualLayout>
                  <c:x val="9.6126047222752295E-2"/>
                  <c:y val="-6.6117459273606127E-2"/>
                </c:manualLayout>
              </c:layout>
              <c:tx>
                <c:rich>
                  <a:bodyPr/>
                  <a:lstStyle/>
                  <a:p>
                    <a:fld id="{F489B602-8DA1-440C-917A-42CBD2EB7FB6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97-4D7F-A420-65B4B3D622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Лист1!$F$8:$F$11</c:f>
              <c:strCache>
                <c:ptCount val="4"/>
                <c:pt idx="0">
                  <c:v>М-1 Беларусь</c:v>
                </c:pt>
                <c:pt idx="1">
                  <c:v>М-3 Украина</c:v>
                </c:pt>
                <c:pt idx="2">
                  <c:v>М-4 Дон</c:v>
                </c:pt>
                <c:pt idx="3">
                  <c:v>М-11 Нева</c:v>
                </c:pt>
              </c:strCache>
            </c:strRef>
          </c:cat>
          <c:val>
            <c:numRef>
              <c:f>Лист1!$H$8:$H$11</c:f>
              <c:numCache>
                <c:formatCode>General</c:formatCode>
                <c:ptCount val="4"/>
                <c:pt idx="0">
                  <c:v>11</c:v>
                </c:pt>
                <c:pt idx="1">
                  <c:v>69</c:v>
                </c:pt>
                <c:pt idx="2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C97-4D7F-A420-65B4B3D62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4056"/>
        <c:axId val="3654448"/>
      </c:barChart>
      <c:catAx>
        <c:axId val="3654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0">
                <a:solidFill>
                  <a:srgbClr val="002060"/>
                </a:solidFill>
              </a:defRPr>
            </a:pPr>
            <a:endParaRPr lang="ru-RU"/>
          </a:p>
        </c:txPr>
        <c:crossAx val="3654448"/>
        <c:crosses val="autoZero"/>
        <c:auto val="1"/>
        <c:lblAlgn val="ctr"/>
        <c:lblOffset val="100"/>
        <c:tickMarkSkip val="1"/>
        <c:noMultiLvlLbl val="1"/>
      </c:catAx>
      <c:valAx>
        <c:axId val="3654448"/>
        <c:scaling>
          <c:orientation val="minMax"/>
          <c:max val="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300" b="0">
                <a:solidFill>
                  <a:srgbClr val="002060"/>
                </a:solidFill>
              </a:defRPr>
            </a:pPr>
            <a:endParaRPr lang="ru-RU"/>
          </a:p>
        </c:txPr>
        <c:crossAx val="365405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 rot="0" vert="horz"/>
          <a:lstStyle/>
          <a:p>
            <a:pPr>
              <a:defRPr b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3"/>
        <c:delete val="1"/>
      </c:legendEntry>
      <c:legendEntry>
        <c:idx val="4"/>
        <c:txPr>
          <a:bodyPr rot="0" vert="horz"/>
          <a:lstStyle/>
          <a:p>
            <a:pPr>
              <a:defRPr b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9.3530238525046092E-2"/>
          <c:y val="5.2017457545238649E-2"/>
          <c:w val="0.25883157015289093"/>
          <c:h val="0.2895985368977546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 baseline="0">
          <a:latin typeface="+mn-lt"/>
          <a:cs typeface="Calibri Light" panose="020F030202020403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2117790064776"/>
          <c:y val="8.3199717604711218E-2"/>
          <c:w val="0.83992047163472749"/>
          <c:h val="0.71553007179559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погибших на 100км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платные участки</c:v>
                </c:pt>
                <c:pt idx="1">
                  <c:v>бесплатные участки</c:v>
                </c:pt>
                <c:pt idx="2">
                  <c:v>всего по ГК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5.8</c:v>
                </c:pt>
                <c:pt idx="1">
                  <c:v>12.6</c:v>
                </c:pt>
                <c:pt idx="2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D-428B-B87D-CD5957427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4515247"/>
        <c:axId val="1304517743"/>
      </c:barChart>
      <c:catAx>
        <c:axId val="130451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04517743"/>
        <c:crosses val="autoZero"/>
        <c:auto val="1"/>
        <c:lblAlgn val="ctr"/>
        <c:lblOffset val="100"/>
        <c:noMultiLvlLbl val="0"/>
      </c:catAx>
      <c:valAx>
        <c:axId val="1304517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04515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53112255925296"/>
          <c:y val="6.7641423912906617E-2"/>
          <c:w val="0.85969460876800419"/>
          <c:h val="0.771618116059254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653108450201123E-3"/>
                  <c:y val="0.19032580546706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9B-4A65-A024-B95D0CD2D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2018-2020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9B-4A65-A024-B95D0CD2DA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834319526627219E-2"/>
                  <c:y val="2.7852556897619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9B-4A65-A024-B95D0CD2D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2018-2020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9B-4A65-A024-B95D0CD2DA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Ранено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754243737283596E-3"/>
                  <c:y val="0.12533650603928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9B-4A65-A024-B95D0CD2D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2018-2020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9B-4A65-A024-B95D0CD2D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428775119"/>
        <c:axId val="1428754735"/>
        <c:axId val="0"/>
      </c:bar3DChart>
      <c:catAx>
        <c:axId val="142877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28754735"/>
        <c:crosses val="autoZero"/>
        <c:auto val="1"/>
        <c:lblAlgn val="ctr"/>
        <c:lblOffset val="100"/>
        <c:noMultiLvlLbl val="0"/>
      </c:catAx>
      <c:valAx>
        <c:axId val="142875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2877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4509806564709"/>
          <c:y val="5.75016410325562E-2"/>
          <c:w val="0.82612926266549203"/>
          <c:h val="0.744036564823247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332004281956209E-3"/>
                  <c:y val="0.17302893562226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539-4C47-8503-764E345391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2018-2020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9-4C47-8503-764E345391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2018-2020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39-4C47-8503-764E345391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Ранено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217092718183573E-3"/>
                  <c:y val="0.177465574997196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Calibri Light" panose="020F03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39-4C47-8503-764E345391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2018-2020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39-4C47-8503-764E34539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428775119"/>
        <c:axId val="1428754735"/>
        <c:axId val="0"/>
      </c:bar3DChart>
      <c:catAx>
        <c:axId val="142877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28754735"/>
        <c:crosses val="autoZero"/>
        <c:auto val="1"/>
        <c:lblAlgn val="ctr"/>
        <c:lblOffset val="100"/>
        <c:noMultiLvlLbl val="0"/>
      </c:catAx>
      <c:valAx>
        <c:axId val="1428754735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28775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46597395016319"/>
          <c:y val="1.9229512944332051E-2"/>
          <c:w val="0.85004792290340692"/>
          <c:h val="8.7156938548374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203ED-753A-4BCC-B1F8-E94CA5C6BF7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0E741AD-E912-42EC-9D9D-2D2F4E228721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2300" b="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Снижение уровня смертности по отношению к 2019 году</a:t>
          </a:r>
          <a:endParaRPr lang="ru-RU" sz="2300" b="0" dirty="0">
            <a:solidFill>
              <a:srgbClr val="002060"/>
            </a:solidFill>
            <a:latin typeface="+mj-lt"/>
            <a:cs typeface="Arial" panose="020B0604020202020204" pitchFamily="34" charset="0"/>
          </a:endParaRPr>
        </a:p>
      </dgm:t>
    </dgm:pt>
    <dgm:pt modelId="{434A8B82-7F75-423E-8121-714A88B08F3F}" type="parTrans" cxnId="{DDDB555B-C8DE-41D2-8838-3BB4F3FBE5E5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8B4DDA21-52D5-4353-AECB-EFB131576F8D}" type="sibTrans" cxnId="{DDDB555B-C8DE-41D2-8838-3BB4F3FBE5E5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04F2F23C-7252-4348-B9BE-99B73752F92A}" type="pres">
      <dgm:prSet presAssocID="{589203ED-753A-4BCC-B1F8-E94CA5C6BF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47E32-D79E-4C69-86C5-80D682CEDD21}" type="pres">
      <dgm:prSet presAssocID="{A0E741AD-E912-42EC-9D9D-2D2F4E228721}" presName="parentText" presStyleLbl="node1" presStyleIdx="0" presStyleCnt="1" custScaleY="311189" custLinFactNeighborX="-915" custLinFactNeighborY="26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503B8-E1D3-4AB6-A2F4-8F45FFEB4C8B}" type="presOf" srcId="{589203ED-753A-4BCC-B1F8-E94CA5C6BF70}" destId="{04F2F23C-7252-4348-B9BE-99B73752F92A}" srcOrd="0" destOrd="0" presId="urn:microsoft.com/office/officeart/2005/8/layout/vList2"/>
    <dgm:cxn modelId="{5C1FC028-27E1-456A-A671-7E5550174412}" type="presOf" srcId="{A0E741AD-E912-42EC-9D9D-2D2F4E228721}" destId="{59E47E32-D79E-4C69-86C5-80D682CEDD21}" srcOrd="0" destOrd="0" presId="urn:microsoft.com/office/officeart/2005/8/layout/vList2"/>
    <dgm:cxn modelId="{DDDB555B-C8DE-41D2-8838-3BB4F3FBE5E5}" srcId="{589203ED-753A-4BCC-B1F8-E94CA5C6BF70}" destId="{A0E741AD-E912-42EC-9D9D-2D2F4E228721}" srcOrd="0" destOrd="0" parTransId="{434A8B82-7F75-423E-8121-714A88B08F3F}" sibTransId="{8B4DDA21-52D5-4353-AECB-EFB131576F8D}"/>
    <dgm:cxn modelId="{9B70FB89-A494-4BC2-98F6-0EC46764E1FE}" type="presParOf" srcId="{04F2F23C-7252-4348-B9BE-99B73752F92A}" destId="{59E47E32-D79E-4C69-86C5-80D682CEDD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203ED-753A-4BCC-B1F8-E94CA5C6BF7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4F2F23C-7252-4348-B9BE-99B73752F92A}" type="pres">
      <dgm:prSet presAssocID="{589203ED-753A-4BCC-B1F8-E94CA5C6BF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503B8-E1D3-4AB6-A2F4-8F45FFEB4C8B}" type="presOf" srcId="{589203ED-753A-4BCC-B1F8-E94CA5C6BF70}" destId="{04F2F23C-7252-4348-B9BE-99B73752F9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9203ED-753A-4BCC-B1F8-E94CA5C6BF7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0E741AD-E912-42EC-9D9D-2D2F4E228721}">
      <dgm:prSet custT="1"/>
      <dgm:spPr>
        <a:xfrm>
          <a:off x="0" y="0"/>
          <a:ext cx="6098289" cy="641239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rgbClr val="E0561F"/>
          </a:solidFill>
          <a:prstDash val="solid"/>
          <a:miter lim="800000"/>
        </a:ln>
        <a:effectLst/>
      </dgm:spPr>
      <dgm:t>
        <a:bodyPr/>
        <a:lstStyle/>
        <a:p>
          <a:pPr algn="l" rtl="0"/>
          <a:r>
            <a:rPr lang="ru-RU" sz="2000" b="0" dirty="0" smtClean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              </a:t>
          </a:r>
          <a:r>
            <a:rPr lang="ru-RU" sz="2000" b="0" dirty="0" smtClean="0">
              <a:solidFill>
                <a:srgbClr val="CA590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ОБРАТНЫЙ ЭФФЕКТ</a:t>
          </a:r>
        </a:p>
        <a:p>
          <a:pPr algn="ctr" rtl="0"/>
          <a:endParaRPr lang="ru-RU" sz="1200" b="0" dirty="0" smtClean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algn="ctr" rtl="0"/>
          <a:r>
            <a:rPr lang="ru-RU" sz="2000" b="0" dirty="0" smtClean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скорость      аварийность</a:t>
          </a:r>
          <a:endParaRPr lang="ru-RU" sz="2000" b="0" dirty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4A8B82-7F75-423E-8121-714A88B08F3F}" type="parTrans" cxnId="{DDDB555B-C8DE-41D2-8838-3BB4F3FBE5E5}">
      <dgm:prSet/>
      <dgm:spPr/>
      <dgm:t>
        <a:bodyPr/>
        <a:lstStyle/>
        <a:p>
          <a:pPr algn="ctr"/>
          <a:endParaRPr lang="ru-RU" sz="2000" b="1">
            <a:latin typeface="+mn-lt"/>
          </a:endParaRPr>
        </a:p>
      </dgm:t>
    </dgm:pt>
    <dgm:pt modelId="{8B4DDA21-52D5-4353-AECB-EFB131576F8D}" type="sibTrans" cxnId="{DDDB555B-C8DE-41D2-8838-3BB4F3FBE5E5}">
      <dgm:prSet/>
      <dgm:spPr/>
      <dgm:t>
        <a:bodyPr/>
        <a:lstStyle/>
        <a:p>
          <a:pPr algn="ctr"/>
          <a:endParaRPr lang="ru-RU" sz="2000" b="1">
            <a:latin typeface="+mn-lt"/>
          </a:endParaRPr>
        </a:p>
      </dgm:t>
    </dgm:pt>
    <dgm:pt modelId="{04F2F23C-7252-4348-B9BE-99B73752F92A}" type="pres">
      <dgm:prSet presAssocID="{589203ED-753A-4BCC-B1F8-E94CA5C6BF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47E32-D79E-4C69-86C5-80D682CEDD21}" type="pres">
      <dgm:prSet presAssocID="{A0E741AD-E912-42EC-9D9D-2D2F4E228721}" presName="parentText" presStyleLbl="node1" presStyleIdx="0" presStyleCnt="1" custScaleY="261240" custLinFactX="53793" custLinFactY="-200000" custLinFactNeighborX="100000" custLinFactNeighborY="-249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503B8-E1D3-4AB6-A2F4-8F45FFEB4C8B}" type="presOf" srcId="{589203ED-753A-4BCC-B1F8-E94CA5C6BF70}" destId="{04F2F23C-7252-4348-B9BE-99B73752F92A}" srcOrd="0" destOrd="0" presId="urn:microsoft.com/office/officeart/2005/8/layout/vList2"/>
    <dgm:cxn modelId="{5C1FC028-27E1-456A-A671-7E5550174412}" type="presOf" srcId="{A0E741AD-E912-42EC-9D9D-2D2F4E228721}" destId="{59E47E32-D79E-4C69-86C5-80D682CEDD21}" srcOrd="0" destOrd="0" presId="urn:microsoft.com/office/officeart/2005/8/layout/vList2"/>
    <dgm:cxn modelId="{DDDB555B-C8DE-41D2-8838-3BB4F3FBE5E5}" srcId="{589203ED-753A-4BCC-B1F8-E94CA5C6BF70}" destId="{A0E741AD-E912-42EC-9D9D-2D2F4E228721}" srcOrd="0" destOrd="0" parTransId="{434A8B82-7F75-423E-8121-714A88B08F3F}" sibTransId="{8B4DDA21-52D5-4353-AECB-EFB131576F8D}"/>
    <dgm:cxn modelId="{9B70FB89-A494-4BC2-98F6-0EC46764E1FE}" type="presParOf" srcId="{04F2F23C-7252-4348-B9BE-99B73752F92A}" destId="{59E47E32-D79E-4C69-86C5-80D682CEDD2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9203ED-753A-4BCC-B1F8-E94CA5C6BF7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0E741AD-E912-42EC-9D9D-2D2F4E228721}">
      <dgm:prSet custT="1"/>
      <dgm:spPr>
        <a:xfrm>
          <a:off x="193547" y="61245"/>
          <a:ext cx="2934164" cy="57685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0" dirty="0" smtClean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rPr>
            <a:t>Удельный вес погибших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0" dirty="0" smtClean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rPr>
            <a:t>на 100 км</a:t>
          </a:r>
          <a:endParaRPr lang="ru-RU" sz="1800" b="0" dirty="0">
            <a:solidFill>
              <a:srgbClr val="002060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434A8B82-7F75-423E-8121-714A88B08F3F}" type="parTrans" cxnId="{DDDB555B-C8DE-41D2-8838-3BB4F3FBE5E5}">
      <dgm:prSet/>
      <dgm:spPr/>
      <dgm:t>
        <a:bodyPr/>
        <a:lstStyle/>
        <a:p>
          <a:pPr algn="ctr"/>
          <a:endParaRPr lang="ru-RU" sz="1800" b="1">
            <a:latin typeface="+mn-lt"/>
          </a:endParaRPr>
        </a:p>
      </dgm:t>
    </dgm:pt>
    <dgm:pt modelId="{8B4DDA21-52D5-4353-AECB-EFB131576F8D}" type="sibTrans" cxnId="{DDDB555B-C8DE-41D2-8838-3BB4F3FBE5E5}">
      <dgm:prSet/>
      <dgm:spPr/>
      <dgm:t>
        <a:bodyPr/>
        <a:lstStyle/>
        <a:p>
          <a:pPr algn="ctr"/>
          <a:endParaRPr lang="ru-RU" sz="1800" b="1">
            <a:latin typeface="+mn-lt"/>
          </a:endParaRPr>
        </a:p>
      </dgm:t>
    </dgm:pt>
    <dgm:pt modelId="{04F2F23C-7252-4348-B9BE-99B73752F92A}" type="pres">
      <dgm:prSet presAssocID="{589203ED-753A-4BCC-B1F8-E94CA5C6BF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47E32-D79E-4C69-86C5-80D682CEDD21}" type="pres">
      <dgm:prSet presAssocID="{A0E741AD-E912-42EC-9D9D-2D2F4E228721}" presName="parentText" presStyleLbl="node1" presStyleIdx="0" presStyleCnt="1" custScaleX="93992" custScaleY="229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503B8-E1D3-4AB6-A2F4-8F45FFEB4C8B}" type="presOf" srcId="{589203ED-753A-4BCC-B1F8-E94CA5C6BF70}" destId="{04F2F23C-7252-4348-B9BE-99B73752F92A}" srcOrd="0" destOrd="0" presId="urn:microsoft.com/office/officeart/2005/8/layout/vList2"/>
    <dgm:cxn modelId="{5C1FC028-27E1-456A-A671-7E5550174412}" type="presOf" srcId="{A0E741AD-E912-42EC-9D9D-2D2F4E228721}" destId="{59E47E32-D79E-4C69-86C5-80D682CEDD21}" srcOrd="0" destOrd="0" presId="urn:microsoft.com/office/officeart/2005/8/layout/vList2"/>
    <dgm:cxn modelId="{DDDB555B-C8DE-41D2-8838-3BB4F3FBE5E5}" srcId="{589203ED-753A-4BCC-B1F8-E94CA5C6BF70}" destId="{A0E741AD-E912-42EC-9D9D-2D2F4E228721}" srcOrd="0" destOrd="0" parTransId="{434A8B82-7F75-423E-8121-714A88B08F3F}" sibTransId="{8B4DDA21-52D5-4353-AECB-EFB131576F8D}"/>
    <dgm:cxn modelId="{9B70FB89-A494-4BC2-98F6-0EC46764E1FE}" type="presParOf" srcId="{04F2F23C-7252-4348-B9BE-99B73752F92A}" destId="{59E47E32-D79E-4C69-86C5-80D682CEDD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9203ED-753A-4BCC-B1F8-E94CA5C6BF7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0E741AD-E912-42EC-9D9D-2D2F4E228721}">
      <dgm:prSet custT="1"/>
      <dgm:spPr>
        <a:xfrm>
          <a:off x="193547" y="61245"/>
          <a:ext cx="2934164" cy="57685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kumimoji="0" lang="ru-RU" sz="1800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Calibri Light" panose="020F0302020204030204" pitchFamily="34" charset="0"/>
            </a:rPr>
            <a:t>Профилактика нарушений правил остановки стоянки в 2019 и 2020 гг.</a:t>
          </a:r>
          <a:endParaRPr lang="ru-RU" sz="1800" b="0" dirty="0">
            <a:solidFill>
              <a:srgbClr val="002060"/>
            </a:solidFill>
            <a:latin typeface="Calibri Light" panose="020F0302020204030204"/>
            <a:ea typeface="+mn-ea"/>
            <a:cs typeface="Arial" panose="020B0604020202020204" pitchFamily="34" charset="0"/>
          </a:endParaRPr>
        </a:p>
      </dgm:t>
    </dgm:pt>
    <dgm:pt modelId="{434A8B82-7F75-423E-8121-714A88B08F3F}" type="parTrans" cxnId="{DDDB555B-C8DE-41D2-8838-3BB4F3FBE5E5}">
      <dgm:prSet/>
      <dgm:spPr/>
      <dgm:t>
        <a:bodyPr/>
        <a:lstStyle/>
        <a:p>
          <a:pPr algn="ctr"/>
          <a:endParaRPr lang="ru-RU" sz="2000" b="1"/>
        </a:p>
      </dgm:t>
    </dgm:pt>
    <dgm:pt modelId="{8B4DDA21-52D5-4353-AECB-EFB131576F8D}" type="sibTrans" cxnId="{DDDB555B-C8DE-41D2-8838-3BB4F3FBE5E5}">
      <dgm:prSet/>
      <dgm:spPr/>
      <dgm:t>
        <a:bodyPr/>
        <a:lstStyle/>
        <a:p>
          <a:pPr algn="ctr"/>
          <a:endParaRPr lang="ru-RU" sz="2000" b="1"/>
        </a:p>
      </dgm:t>
    </dgm:pt>
    <dgm:pt modelId="{04F2F23C-7252-4348-B9BE-99B73752F92A}" type="pres">
      <dgm:prSet presAssocID="{589203ED-753A-4BCC-B1F8-E94CA5C6BF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47E32-D79E-4C69-86C5-80D682CEDD21}" type="pres">
      <dgm:prSet presAssocID="{A0E741AD-E912-42EC-9D9D-2D2F4E228721}" presName="parentText" presStyleLbl="node1" presStyleIdx="0" presStyleCnt="1" custScaleX="93992" custScaleY="229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503B8-E1D3-4AB6-A2F4-8F45FFEB4C8B}" type="presOf" srcId="{589203ED-753A-4BCC-B1F8-E94CA5C6BF70}" destId="{04F2F23C-7252-4348-B9BE-99B73752F92A}" srcOrd="0" destOrd="0" presId="urn:microsoft.com/office/officeart/2005/8/layout/vList2"/>
    <dgm:cxn modelId="{5C1FC028-27E1-456A-A671-7E5550174412}" type="presOf" srcId="{A0E741AD-E912-42EC-9D9D-2D2F4E228721}" destId="{59E47E32-D79E-4C69-86C5-80D682CEDD21}" srcOrd="0" destOrd="0" presId="urn:microsoft.com/office/officeart/2005/8/layout/vList2"/>
    <dgm:cxn modelId="{DDDB555B-C8DE-41D2-8838-3BB4F3FBE5E5}" srcId="{589203ED-753A-4BCC-B1F8-E94CA5C6BF70}" destId="{A0E741AD-E912-42EC-9D9D-2D2F4E228721}" srcOrd="0" destOrd="0" parTransId="{434A8B82-7F75-423E-8121-714A88B08F3F}" sibTransId="{8B4DDA21-52D5-4353-AECB-EFB131576F8D}"/>
    <dgm:cxn modelId="{9B70FB89-A494-4BC2-98F6-0EC46764E1FE}" type="presParOf" srcId="{04F2F23C-7252-4348-B9BE-99B73752F92A}" destId="{59E47E32-D79E-4C69-86C5-80D682CEDD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9203ED-753A-4BCC-B1F8-E94CA5C6BF7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0E741AD-E912-42EC-9D9D-2D2F4E228721}">
      <dgm:prSet custT="1"/>
      <dgm:spPr>
        <a:xfrm>
          <a:off x="193547" y="61245"/>
          <a:ext cx="2934164" cy="57685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kumimoji="0" lang="ru-RU" sz="1800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Calibri Light" panose="020F0302020204030204" pitchFamily="34" charset="0"/>
            </a:rPr>
            <a:t>Своевременная помощь при ДТП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kumimoji="0" lang="ru-RU" sz="1800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Calibri Light" panose="020F0302020204030204" pitchFamily="34" charset="0"/>
            </a:rPr>
            <a:t>в 2019 и 2020 гг.</a:t>
          </a:r>
          <a:endParaRPr lang="ru-RU" sz="1800" b="0" dirty="0">
            <a:solidFill>
              <a:srgbClr val="002060"/>
            </a:solidFill>
            <a:latin typeface="Calibri Light" panose="020F0302020204030204"/>
            <a:ea typeface="+mn-ea"/>
            <a:cs typeface="Arial" panose="020B0604020202020204" pitchFamily="34" charset="0"/>
          </a:endParaRPr>
        </a:p>
      </dgm:t>
    </dgm:pt>
    <dgm:pt modelId="{434A8B82-7F75-423E-8121-714A88B08F3F}" type="parTrans" cxnId="{DDDB555B-C8DE-41D2-8838-3BB4F3FBE5E5}">
      <dgm:prSet/>
      <dgm:spPr/>
      <dgm:t>
        <a:bodyPr/>
        <a:lstStyle/>
        <a:p>
          <a:pPr algn="ctr"/>
          <a:endParaRPr lang="ru-RU" sz="2000" b="1">
            <a:solidFill>
              <a:srgbClr val="002060"/>
            </a:solidFill>
          </a:endParaRPr>
        </a:p>
      </dgm:t>
    </dgm:pt>
    <dgm:pt modelId="{8B4DDA21-52D5-4353-AECB-EFB131576F8D}" type="sibTrans" cxnId="{DDDB555B-C8DE-41D2-8838-3BB4F3FBE5E5}">
      <dgm:prSet/>
      <dgm:spPr/>
      <dgm:t>
        <a:bodyPr/>
        <a:lstStyle/>
        <a:p>
          <a:pPr algn="ctr"/>
          <a:endParaRPr lang="ru-RU" sz="2000" b="1">
            <a:solidFill>
              <a:srgbClr val="002060"/>
            </a:solidFill>
          </a:endParaRPr>
        </a:p>
      </dgm:t>
    </dgm:pt>
    <dgm:pt modelId="{04F2F23C-7252-4348-B9BE-99B73752F92A}" type="pres">
      <dgm:prSet presAssocID="{589203ED-753A-4BCC-B1F8-E94CA5C6BF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47E32-D79E-4C69-86C5-80D682CEDD21}" type="pres">
      <dgm:prSet presAssocID="{A0E741AD-E912-42EC-9D9D-2D2F4E228721}" presName="parentText" presStyleLbl="node1" presStyleIdx="0" presStyleCnt="1" custScaleX="93992" custScaleY="229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503B8-E1D3-4AB6-A2F4-8F45FFEB4C8B}" type="presOf" srcId="{589203ED-753A-4BCC-B1F8-E94CA5C6BF70}" destId="{04F2F23C-7252-4348-B9BE-99B73752F92A}" srcOrd="0" destOrd="0" presId="urn:microsoft.com/office/officeart/2005/8/layout/vList2"/>
    <dgm:cxn modelId="{5C1FC028-27E1-456A-A671-7E5550174412}" type="presOf" srcId="{A0E741AD-E912-42EC-9D9D-2D2F4E228721}" destId="{59E47E32-D79E-4C69-86C5-80D682CEDD21}" srcOrd="0" destOrd="0" presId="urn:microsoft.com/office/officeart/2005/8/layout/vList2"/>
    <dgm:cxn modelId="{DDDB555B-C8DE-41D2-8838-3BB4F3FBE5E5}" srcId="{589203ED-753A-4BCC-B1F8-E94CA5C6BF70}" destId="{A0E741AD-E912-42EC-9D9D-2D2F4E228721}" srcOrd="0" destOrd="0" parTransId="{434A8B82-7F75-423E-8121-714A88B08F3F}" sibTransId="{8B4DDA21-52D5-4353-AECB-EFB131576F8D}"/>
    <dgm:cxn modelId="{9B70FB89-A494-4BC2-98F6-0EC46764E1FE}" type="presParOf" srcId="{04F2F23C-7252-4348-B9BE-99B73752F92A}" destId="{59E47E32-D79E-4C69-86C5-80D682CEDD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9203ED-753A-4BCC-B1F8-E94CA5C6BF7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0E741AD-E912-42EC-9D9D-2D2F4E228721}">
      <dgm:prSet custT="1"/>
      <dgm:spPr>
        <a:xfrm>
          <a:off x="0" y="0"/>
          <a:ext cx="5465815" cy="55301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rgbClr val="002060"/>
              </a:solidFill>
              <a:latin typeface="+mn-lt"/>
              <a:ea typeface="+mn-ea"/>
              <a:cs typeface="Calibri Light" panose="020F0302020204030204" pitchFamily="34" charset="0"/>
            </a:rPr>
            <a:t>Аварийность на км 995 – км 1024 и км 1091 – км 1119</a:t>
          </a:r>
        </a:p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rgbClr val="002060"/>
              </a:solidFill>
              <a:latin typeface="+mn-lt"/>
              <a:ea typeface="+mn-ea"/>
              <a:cs typeface="Calibri Light" panose="020F0302020204030204" pitchFamily="34" charset="0"/>
            </a:rPr>
            <a:t>с 2018 по 2020 гг.</a:t>
          </a:r>
          <a:endParaRPr lang="ru-RU" sz="1800" b="0" dirty="0">
            <a:solidFill>
              <a:srgbClr val="002060"/>
            </a:solidFill>
            <a:latin typeface="+mn-lt"/>
            <a:ea typeface="+mn-ea"/>
            <a:cs typeface="Calibri Light" panose="020F0302020204030204" pitchFamily="34" charset="0"/>
          </a:endParaRPr>
        </a:p>
      </dgm:t>
    </dgm:pt>
    <dgm:pt modelId="{434A8B82-7F75-423E-8121-714A88B08F3F}" type="parTrans" cxnId="{DDDB555B-C8DE-41D2-8838-3BB4F3FBE5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B4DDA21-52D5-4353-AECB-EFB131576F8D}" type="sibTrans" cxnId="{DDDB555B-C8DE-41D2-8838-3BB4F3FBE5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4F2F23C-7252-4348-B9BE-99B73752F92A}" type="pres">
      <dgm:prSet presAssocID="{589203ED-753A-4BCC-B1F8-E94CA5C6BF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47E32-D79E-4C69-86C5-80D682CEDD21}" type="pres">
      <dgm:prSet presAssocID="{A0E741AD-E912-42EC-9D9D-2D2F4E228721}" presName="parentText" presStyleLbl="node1" presStyleIdx="0" presStyleCnt="1" custScaleY="53744" custLinFactY="-100000" custLinFactNeighborX="-3471" custLinFactNeighborY="-1745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503B8-E1D3-4AB6-A2F4-8F45FFEB4C8B}" type="presOf" srcId="{589203ED-753A-4BCC-B1F8-E94CA5C6BF70}" destId="{04F2F23C-7252-4348-B9BE-99B73752F92A}" srcOrd="0" destOrd="0" presId="urn:microsoft.com/office/officeart/2005/8/layout/vList2"/>
    <dgm:cxn modelId="{5C1FC028-27E1-456A-A671-7E5550174412}" type="presOf" srcId="{A0E741AD-E912-42EC-9D9D-2D2F4E228721}" destId="{59E47E32-D79E-4C69-86C5-80D682CEDD21}" srcOrd="0" destOrd="0" presId="urn:microsoft.com/office/officeart/2005/8/layout/vList2"/>
    <dgm:cxn modelId="{DDDB555B-C8DE-41D2-8838-3BB4F3FBE5E5}" srcId="{589203ED-753A-4BCC-B1F8-E94CA5C6BF70}" destId="{A0E741AD-E912-42EC-9D9D-2D2F4E228721}" srcOrd="0" destOrd="0" parTransId="{434A8B82-7F75-423E-8121-714A88B08F3F}" sibTransId="{8B4DDA21-52D5-4353-AECB-EFB131576F8D}"/>
    <dgm:cxn modelId="{9B70FB89-A494-4BC2-98F6-0EC46764E1FE}" type="presParOf" srcId="{04F2F23C-7252-4348-B9BE-99B73752F92A}" destId="{59E47E32-D79E-4C69-86C5-80D682CEDD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7E32-D79E-4C69-86C5-80D682CEDD21}">
      <dsp:nvSpPr>
        <dsp:cNvPr id="0" name=""/>
        <dsp:cNvSpPr/>
      </dsp:nvSpPr>
      <dsp:spPr>
        <a:xfrm>
          <a:off x="0" y="16269"/>
          <a:ext cx="5370766" cy="85477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Снижение уровня смертности по отношению к 2019 году</a:t>
          </a:r>
          <a:endParaRPr lang="ru-RU" sz="2300" b="0" kern="1200" dirty="0">
            <a:solidFill>
              <a:srgbClr val="002060"/>
            </a:solidFill>
            <a:latin typeface="+mj-lt"/>
            <a:cs typeface="Arial" panose="020B0604020202020204" pitchFamily="34" charset="0"/>
          </a:endParaRPr>
        </a:p>
      </dsp:txBody>
      <dsp:txXfrm>
        <a:off x="41727" y="57996"/>
        <a:ext cx="5287312" cy="771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7E32-D79E-4C69-86C5-80D682CEDD21}">
      <dsp:nvSpPr>
        <dsp:cNvPr id="0" name=""/>
        <dsp:cNvSpPr/>
      </dsp:nvSpPr>
      <dsp:spPr>
        <a:xfrm>
          <a:off x="0" y="0"/>
          <a:ext cx="4240065" cy="1193750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rgbClr val="E056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              </a:t>
          </a:r>
          <a:r>
            <a:rPr lang="ru-RU" sz="2000" b="0" kern="1200" dirty="0" smtClean="0">
              <a:solidFill>
                <a:srgbClr val="CA590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ОБРАТНЫЙ ЭФФЕКТ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скорость      аварийность</a:t>
          </a:r>
          <a:endParaRPr lang="ru-RU" sz="2000" b="0" kern="1200" dirty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8274" y="58274"/>
        <a:ext cx="4123517" cy="1077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7E32-D79E-4C69-86C5-80D682CEDD21}">
      <dsp:nvSpPr>
        <dsp:cNvPr id="0" name=""/>
        <dsp:cNvSpPr/>
      </dsp:nvSpPr>
      <dsp:spPr>
        <a:xfrm>
          <a:off x="215527" y="341"/>
          <a:ext cx="3267380" cy="69866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rPr>
            <a:t>Удельный вес погибших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rPr>
            <a:t>на 100 км</a:t>
          </a:r>
          <a:endParaRPr lang="ru-RU" sz="1800" b="0" kern="1200" dirty="0">
            <a:solidFill>
              <a:srgbClr val="002060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249633" y="34447"/>
        <a:ext cx="3199168" cy="6304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7E32-D79E-4C69-86C5-80D682CEDD21}">
      <dsp:nvSpPr>
        <dsp:cNvPr id="0" name=""/>
        <dsp:cNvSpPr/>
      </dsp:nvSpPr>
      <dsp:spPr>
        <a:xfrm>
          <a:off x="291978" y="77180"/>
          <a:ext cx="4426380" cy="56343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Calibri Light" panose="020F0302020204030204" pitchFamily="34" charset="0"/>
            </a:rPr>
            <a:t>Профилактика нарушений правил остановки стоянки в 2019 и 2020 гг.</a:t>
          </a:r>
          <a:endParaRPr lang="ru-RU" sz="1800" b="0" kern="1200" dirty="0">
            <a:solidFill>
              <a:srgbClr val="002060"/>
            </a:solidFill>
            <a:latin typeface="Calibri Light" panose="020F0302020204030204"/>
            <a:ea typeface="+mn-ea"/>
            <a:cs typeface="Arial" panose="020B0604020202020204" pitchFamily="34" charset="0"/>
          </a:endParaRPr>
        </a:p>
      </dsp:txBody>
      <dsp:txXfrm>
        <a:off x="319483" y="104685"/>
        <a:ext cx="4371370" cy="5084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7E32-D79E-4C69-86C5-80D682CEDD21}">
      <dsp:nvSpPr>
        <dsp:cNvPr id="0" name=""/>
        <dsp:cNvSpPr/>
      </dsp:nvSpPr>
      <dsp:spPr>
        <a:xfrm>
          <a:off x="291978" y="342"/>
          <a:ext cx="4426380" cy="70053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Calibri Light" panose="020F0302020204030204" pitchFamily="34" charset="0"/>
            </a:rPr>
            <a:t>Своевременная помощь при ДТП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Calibri Light" panose="020F0302020204030204" pitchFamily="34" charset="0"/>
            </a:rPr>
            <a:t>в 2019 и 2020 гг.</a:t>
          </a:r>
          <a:endParaRPr lang="ru-RU" sz="1800" b="0" kern="1200" dirty="0">
            <a:solidFill>
              <a:srgbClr val="002060"/>
            </a:solidFill>
            <a:latin typeface="Calibri Light" panose="020F0302020204030204"/>
            <a:ea typeface="+mn-ea"/>
            <a:cs typeface="Arial" panose="020B0604020202020204" pitchFamily="34" charset="0"/>
          </a:endParaRPr>
        </a:p>
      </dsp:txBody>
      <dsp:txXfrm>
        <a:off x="326175" y="34539"/>
        <a:ext cx="4357986" cy="6321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7E32-D79E-4C69-86C5-80D682CEDD21}">
      <dsp:nvSpPr>
        <dsp:cNvPr id="0" name=""/>
        <dsp:cNvSpPr/>
      </dsp:nvSpPr>
      <dsp:spPr>
        <a:xfrm>
          <a:off x="0" y="0"/>
          <a:ext cx="6987466" cy="64389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+mn-ea"/>
              <a:cs typeface="Calibri Light" panose="020F0302020204030204" pitchFamily="34" charset="0"/>
            </a:rPr>
            <a:t>Аварийность на км 995 – км 1024 и км 1091 – км 1119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+mn-ea"/>
              <a:cs typeface="Calibri Light" panose="020F0302020204030204" pitchFamily="34" charset="0"/>
            </a:rPr>
            <a:t>с 2018 по 2020 гг.</a:t>
          </a:r>
          <a:endParaRPr lang="ru-RU" sz="1800" b="0" kern="1200" dirty="0">
            <a:solidFill>
              <a:srgbClr val="002060"/>
            </a:solidFill>
            <a:latin typeface="+mn-lt"/>
            <a:ea typeface="+mn-ea"/>
            <a:cs typeface="Calibri Light" panose="020F0302020204030204" pitchFamily="34" charset="0"/>
          </a:endParaRPr>
        </a:p>
      </dsp:txBody>
      <dsp:txXfrm>
        <a:off x="31432" y="31432"/>
        <a:ext cx="6924602" cy="581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0.08508</cdr:x>
      <cdr:y>0.00784</cdr:y>
    </cdr:from>
    <cdr:to>
      <cdr:x>0.19449</cdr:x>
      <cdr:y>0.24472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1020" y="3025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0.91369</cdr:x>
      <cdr:y>0.54612</cdr:y>
    </cdr:from>
    <cdr:to>
      <cdr:x>0.95662</cdr:x>
      <cdr:y>0.60422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27451" y="3037839"/>
          <a:ext cx="367775" cy="3231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0.48595</cdr:x>
      <cdr:y>0.90667</cdr:y>
    </cdr:from>
    <cdr:to>
      <cdr:x>0.80783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3270" y="4896544"/>
          <a:ext cx="233737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0.52005</cdr:x>
      <cdr:y>0.47244</cdr:y>
    </cdr:from>
    <cdr:to>
      <cdr:x>0.59505</cdr:x>
      <cdr:y>0.65438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40510" y="2374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0.40703</cdr:x>
      <cdr:y>0.40543</cdr:y>
    </cdr:from>
    <cdr:to>
      <cdr:x>0.53717</cdr:x>
      <cdr:y>0.61119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59867" y="18017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0.48595</cdr:x>
      <cdr:y>0.90667</cdr:y>
    </cdr:from>
    <cdr:to>
      <cdr:x>0.80783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3270" y="4896544"/>
          <a:ext cx="233737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0.52005</cdr:x>
      <cdr:y>0.47244</cdr:y>
    </cdr:from>
    <cdr:to>
      <cdr:x>0.59505</cdr:x>
      <cdr:y>0.65438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40510" y="2374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0.40703</cdr:x>
      <cdr:y>0.40543</cdr:y>
    </cdr:from>
    <cdr:to>
      <cdr:x>0.53717</cdr:x>
      <cdr:y>0.61119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59867" y="18017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0.52632</cdr:x>
      <cdr:y>0.1703</cdr:y>
    </cdr:from>
    <cdr:to>
      <cdr:x>0.6358</cdr:x>
      <cdr:y>0.36905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75641" y="316442"/>
          <a:ext cx="53572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830390" fontAlgn="base">
            <a:spcBef>
              <a:spcPct val="0"/>
            </a:spcBef>
          </a:pPr>
          <a:r>
            <a:rPr lang="ru-RU" b="1" dirty="0" smtClean="0">
              <a:solidFill>
                <a:srgbClr val="002060"/>
              </a:solidFill>
              <a:latin typeface="+mn-lt"/>
              <a:cs typeface="Calibri Light" panose="020F0302020204030204" pitchFamily="34" charset="0"/>
            </a:rPr>
            <a:t>365</a:t>
          </a:r>
          <a:endParaRPr lang="ru-RU" b="1" dirty="0">
            <a:solidFill>
              <a:srgbClr val="002060"/>
            </a:solidFill>
            <a:latin typeface="+mn-lt"/>
            <a:cs typeface="Calibri Light" panose="020F030202020403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9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9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2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3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7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0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5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C4B6-CFD4-4D24-ACA2-1223EE0B5DE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5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2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jpeg"/><Relationship Id="rId4" Type="http://schemas.openxmlformats.org/officeDocument/2006/relationships/diagramData" Target="../diagrams/data2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microsoft.com/office/2007/relationships/diagramDrawing" Target="../diagrams/drawing3.xml"/><Relationship Id="rId4" Type="http://schemas.openxmlformats.org/officeDocument/2006/relationships/chart" Target="../charts/chart4.xml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" Type="http://schemas.openxmlformats.org/officeDocument/2006/relationships/image" Target="../media/image2.jpg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Data" Target="../diagrams/data5.xml"/><Relationship Id="rId5" Type="http://schemas.openxmlformats.org/officeDocument/2006/relationships/diagramData" Target="../diagrams/data4.xml"/><Relationship Id="rId15" Type="http://schemas.microsoft.com/office/2007/relationships/diagramDrawing" Target="../diagrams/drawing5.xml"/><Relationship Id="rId10" Type="http://schemas.openxmlformats.org/officeDocument/2006/relationships/chart" Target="../charts/chart5.xml"/><Relationship Id="rId19" Type="http://schemas.openxmlformats.org/officeDocument/2006/relationships/diagramColors" Target="../diagrams/colors6.xml"/><Relationship Id="rId4" Type="http://schemas.openxmlformats.org/officeDocument/2006/relationships/image" Target="../media/image9.jpeg"/><Relationship Id="rId9" Type="http://schemas.microsoft.com/office/2007/relationships/diagramDrawing" Target="../diagrams/drawing4.xml"/><Relationship Id="rId14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5075" y="1296786"/>
            <a:ext cx="8857805" cy="2992581"/>
          </a:xfrm>
        </p:spPr>
        <p:txBody>
          <a:bodyPr>
            <a:noAutofit/>
          </a:bodyPr>
          <a:lstStyle/>
          <a:p>
            <a:pPr lvl="0" algn="l">
              <a:lnSpc>
                <a:spcPct val="107000"/>
              </a:lnSpc>
              <a:defRPr/>
            </a:pPr>
            <a:r>
              <a:rPr lang="ru-RU" sz="3600" b="1" dirty="0" smtClean="0">
                <a:solidFill>
                  <a:srgbClr val="1B48A0"/>
                </a:solidFill>
              </a:rPr>
              <a:t>Аварийность.</a:t>
            </a:r>
            <a:br>
              <a:rPr lang="ru-RU" sz="3600" b="1" dirty="0" smtClean="0">
                <a:solidFill>
                  <a:srgbClr val="1B48A0"/>
                </a:solidFill>
              </a:rPr>
            </a:br>
            <a:r>
              <a:rPr lang="ru-RU" sz="3600" b="1" dirty="0" smtClean="0">
                <a:solidFill>
                  <a:srgbClr val="1B48A0"/>
                </a:solidFill>
              </a:rPr>
              <a:t>Анализ</a:t>
            </a:r>
            <a:r>
              <a:rPr lang="ru-RU" sz="3600" b="1" dirty="0">
                <a:solidFill>
                  <a:srgbClr val="1B48A0"/>
                </a:solidFill>
              </a:rPr>
              <a:t>, учет, задачи, решения, технологии в обеспечении безопасности дорожного движения на дорогах </a:t>
            </a:r>
            <a:r>
              <a:rPr lang="ru-RU" sz="3600" b="1" dirty="0" smtClean="0">
                <a:solidFill>
                  <a:srgbClr val="1B48A0"/>
                </a:solidFill>
              </a:rPr>
              <a:t>Государственной </a:t>
            </a:r>
            <a:r>
              <a:rPr lang="ru-RU" sz="3600" b="1" dirty="0">
                <a:solidFill>
                  <a:srgbClr val="1B48A0"/>
                </a:solidFill>
              </a:rPr>
              <a:t>компании «Автодор»</a:t>
            </a:r>
            <a:endParaRPr lang="ru-RU" sz="3600" b="1" dirty="0">
              <a:solidFill>
                <a:srgbClr val="1B48A0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3141" y="4971012"/>
            <a:ext cx="7644147" cy="1105592"/>
          </a:xfrm>
        </p:spPr>
        <p:txBody>
          <a:bodyPr>
            <a:noAutofit/>
          </a:bodyPr>
          <a:lstStyle/>
          <a:p>
            <a:pPr lvl="0" algn="l">
              <a:lnSpc>
                <a:spcPct val="107000"/>
              </a:lnSpc>
              <a:defRPr/>
            </a:pPr>
            <a:r>
              <a:rPr lang="ru-RU" sz="2000" dirty="0">
                <a:solidFill>
                  <a:srgbClr val="1B48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Докладчик: </a:t>
            </a:r>
            <a:endParaRPr lang="ru-RU" sz="2000" dirty="0" smtClean="0">
              <a:solidFill>
                <a:srgbClr val="1B48A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7000"/>
              </a:lnSpc>
              <a:defRPr/>
            </a:pPr>
            <a:r>
              <a:rPr lang="ru-RU" sz="2000" dirty="0" smtClean="0">
                <a:solidFill>
                  <a:srgbClr val="1B48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начальник </a:t>
            </a:r>
            <a:r>
              <a:rPr lang="ru-RU" sz="2000" dirty="0">
                <a:solidFill>
                  <a:srgbClr val="1B48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отдела безопасности дорожного </a:t>
            </a:r>
            <a:r>
              <a:rPr lang="ru-RU" sz="2000" dirty="0" smtClean="0">
                <a:solidFill>
                  <a:srgbClr val="1B48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движения</a:t>
            </a:r>
          </a:p>
          <a:p>
            <a:pPr lvl="0" algn="l">
              <a:lnSpc>
                <a:spcPct val="107000"/>
              </a:lnSpc>
              <a:defRPr/>
            </a:pPr>
            <a:r>
              <a:rPr lang="ru-RU" sz="2000" dirty="0" smtClean="0">
                <a:solidFill>
                  <a:srgbClr val="1B48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Левандовский </a:t>
            </a:r>
            <a:r>
              <a:rPr lang="ru-RU" sz="2000" dirty="0">
                <a:solidFill>
                  <a:srgbClr val="1B48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Виктор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402185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3"/>
          <p:cNvSpPr txBox="1">
            <a:spLocks/>
          </p:cNvSpPr>
          <p:nvPr/>
        </p:nvSpPr>
        <p:spPr>
          <a:xfrm>
            <a:off x="1155513" y="239772"/>
            <a:ext cx="8613695" cy="787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Состояние аварийности на автомобильных дорогах</a:t>
            </a:r>
            <a:br>
              <a:rPr lang="ru-RU" sz="24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Государственной компании с 2011 по 2020 год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b="6873"/>
          <a:stretch/>
        </p:blipFill>
        <p:spPr bwMode="auto">
          <a:xfrm>
            <a:off x="9848178" y="91650"/>
            <a:ext cx="2077734" cy="36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внобедренный треугольник 3"/>
          <p:cNvSpPr/>
          <p:nvPr/>
        </p:nvSpPr>
        <p:spPr>
          <a:xfrm rot="5400000">
            <a:off x="374791" y="277829"/>
            <a:ext cx="739808" cy="663695"/>
          </a:xfrm>
          <a:prstGeom prst="triangle">
            <a:avLst/>
          </a:prstGeom>
          <a:solidFill>
            <a:srgbClr val="E0561F"/>
          </a:solidFill>
          <a:ln>
            <a:solidFill>
              <a:srgbClr val="E05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6202" y="2054450"/>
            <a:ext cx="2577129" cy="2862322"/>
          </a:xfrm>
          <a:prstGeom prst="rect">
            <a:avLst/>
          </a:prstGeom>
          <a:solidFill>
            <a:schemeClr val="bg1"/>
          </a:solidFill>
          <a:ln w="28575">
            <a:solidFill>
              <a:srgbClr val="E0561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2011 года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число погибших снижено на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55,1%</a:t>
            </a:r>
            <a:r>
              <a:rPr lang="ru-RU" sz="2000" dirty="0" smtClean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при росте дорожной сети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43,2%</a:t>
            </a:r>
            <a:endParaRPr lang="ru-RU" sz="2000" b="1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727005"/>
              </p:ext>
            </p:extLst>
          </p:nvPr>
        </p:nvGraphicFramePr>
        <p:xfrm>
          <a:off x="322179" y="1143000"/>
          <a:ext cx="8566848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07973" y="2850731"/>
            <a:ext cx="309606" cy="32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78792" y="2850731"/>
            <a:ext cx="309606" cy="23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07973" y="1501013"/>
            <a:ext cx="309606" cy="32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33474" y="4152748"/>
            <a:ext cx="202937" cy="32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33475" y="2691893"/>
            <a:ext cx="202937" cy="32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33474" y="1638279"/>
            <a:ext cx="86651" cy="32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2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8721826" y="2572696"/>
            <a:ext cx="1279437" cy="601618"/>
          </a:xfrm>
          <a:prstGeom prst="rect">
            <a:avLst/>
          </a:prstGeom>
          <a:solidFill>
            <a:schemeClr val="bg1"/>
          </a:solidFill>
          <a:ln w="38100">
            <a:solidFill>
              <a:srgbClr val="E05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295595" y="2670399"/>
            <a:ext cx="1672502" cy="1126916"/>
          </a:xfrm>
          <a:prstGeom prst="rect">
            <a:avLst/>
          </a:prstGeom>
          <a:solidFill>
            <a:schemeClr val="bg1"/>
          </a:solidFill>
          <a:ln w="38100">
            <a:solidFill>
              <a:srgbClr val="E05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43"/>
          <p:cNvSpPr txBox="1">
            <a:spLocks/>
          </p:cNvSpPr>
          <p:nvPr/>
        </p:nvSpPr>
        <p:spPr>
          <a:xfrm>
            <a:off x="1155513" y="239772"/>
            <a:ext cx="8613695" cy="7871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dirty="0" smtClean="0">
                <a:solidFill>
                  <a:srgbClr val="002060"/>
                </a:solidFill>
                <a:cs typeface="Arial" panose="020B0604020202020204" pitchFamily="34" charset="0"/>
              </a:rPr>
              <a:t>Аварийность </a:t>
            </a:r>
            <a:r>
              <a:rPr lang="ru-RU" sz="2700" dirty="0">
                <a:solidFill>
                  <a:srgbClr val="002060"/>
                </a:solidFill>
                <a:cs typeface="Arial" panose="020B0604020202020204" pitchFamily="34" charset="0"/>
              </a:rPr>
              <a:t>и целевые показатели </a:t>
            </a:r>
            <a:br>
              <a:rPr lang="ru-RU" sz="27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cs typeface="Arial" panose="020B0604020202020204" pitchFamily="34" charset="0"/>
              </a:rPr>
              <a:t>по итогам </a:t>
            </a:r>
            <a:r>
              <a:rPr lang="ru-RU" sz="2700" dirty="0" smtClean="0">
                <a:solidFill>
                  <a:srgbClr val="002060"/>
                </a:solidFill>
                <a:cs typeface="Arial" panose="020B0604020202020204" pitchFamily="34" charset="0"/>
              </a:rPr>
              <a:t>8 </a:t>
            </a:r>
            <a:r>
              <a:rPr lang="ru-RU" sz="2700" dirty="0">
                <a:solidFill>
                  <a:srgbClr val="002060"/>
                </a:solidFill>
                <a:cs typeface="Arial" panose="020B0604020202020204" pitchFamily="34" charset="0"/>
              </a:rPr>
              <a:t>месяцев </a:t>
            </a:r>
            <a:r>
              <a:rPr lang="ru-RU" sz="2700" dirty="0" smtClean="0">
                <a:solidFill>
                  <a:srgbClr val="002060"/>
                </a:solidFill>
                <a:cs typeface="Arial" panose="020B0604020202020204" pitchFamily="34" charset="0"/>
              </a:rPr>
              <a:t>2019</a:t>
            </a:r>
            <a:r>
              <a:rPr lang="ru-RU" sz="2700" dirty="0">
                <a:solidFill>
                  <a:srgbClr val="002060"/>
                </a:solidFill>
                <a:cs typeface="Arial" panose="020B0604020202020204" pitchFamily="34" charset="0"/>
              </a:rPr>
              <a:t>, 2020 и </a:t>
            </a:r>
            <a:r>
              <a:rPr lang="ru-RU" sz="2700" dirty="0" smtClean="0">
                <a:solidFill>
                  <a:srgbClr val="002060"/>
                </a:solidFill>
                <a:cs typeface="Arial" panose="020B0604020202020204" pitchFamily="34" charset="0"/>
              </a:rPr>
              <a:t>2021 годов*</a:t>
            </a:r>
            <a:endParaRPr lang="ru-RU" sz="27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b="6873"/>
          <a:stretch/>
        </p:blipFill>
        <p:spPr bwMode="auto">
          <a:xfrm>
            <a:off x="9848178" y="91650"/>
            <a:ext cx="2077734" cy="36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внобедренный треугольник 3"/>
          <p:cNvSpPr/>
          <p:nvPr/>
        </p:nvSpPr>
        <p:spPr>
          <a:xfrm rot="5400000">
            <a:off x="374791" y="277829"/>
            <a:ext cx="739808" cy="663695"/>
          </a:xfrm>
          <a:prstGeom prst="triangle">
            <a:avLst/>
          </a:prstGeom>
          <a:solidFill>
            <a:srgbClr val="E0561F"/>
          </a:solidFill>
          <a:ln>
            <a:solidFill>
              <a:srgbClr val="E05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5053" y="2626069"/>
            <a:ext cx="1212983" cy="438580"/>
          </a:xfrm>
          <a:prstGeom prst="rect">
            <a:avLst/>
          </a:prstGeom>
          <a:solidFill>
            <a:schemeClr val="bg1"/>
          </a:solidFill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</a:rPr>
              <a:t>13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,9%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10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30143"/>
              </p:ext>
            </p:extLst>
          </p:nvPr>
        </p:nvGraphicFramePr>
        <p:xfrm>
          <a:off x="644852" y="2318255"/>
          <a:ext cx="3352422" cy="204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Блок-схема: магнитный диск 11"/>
          <p:cNvSpPr/>
          <p:nvPr/>
        </p:nvSpPr>
        <p:spPr>
          <a:xfrm>
            <a:off x="7215594" y="3032969"/>
            <a:ext cx="1390176" cy="1217184"/>
          </a:xfrm>
          <a:prstGeom prst="flowChartMagneticDisk">
            <a:avLst/>
          </a:prstGeom>
          <a:solidFill>
            <a:schemeClr val="tx1">
              <a:lumMod val="75000"/>
            </a:schemeClr>
          </a:solidFill>
          <a:ln w="158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</a:rPr>
              <a:t>7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10117319" y="3265116"/>
            <a:ext cx="1195754" cy="985037"/>
          </a:xfrm>
          <a:prstGeom prst="flowChartMagneticDisk">
            <a:avLst/>
          </a:prstGeom>
          <a:solidFill>
            <a:schemeClr val="tx1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6,8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8974227" y="3452384"/>
            <a:ext cx="324000" cy="414123"/>
          </a:xfrm>
          <a:prstGeom prst="chevron">
            <a:avLst/>
          </a:prstGeom>
          <a:solidFill>
            <a:schemeClr val="tx1">
              <a:lumMod val="75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7735" y="2180766"/>
            <a:ext cx="1171026" cy="3462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2019 год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76996" y="2180766"/>
            <a:ext cx="1219849" cy="3462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2021 год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9667572"/>
              </p:ext>
            </p:extLst>
          </p:nvPr>
        </p:nvGraphicFramePr>
        <p:xfrm>
          <a:off x="652870" y="1188310"/>
          <a:ext cx="5370766" cy="87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6914827" y="1191189"/>
            <a:ext cx="4485460" cy="865291"/>
            <a:chOff x="0" y="25"/>
            <a:chExt cx="4004049" cy="8826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25"/>
              <a:ext cx="4004049" cy="88267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 txBox="1"/>
            <p:nvPr/>
          </p:nvSpPr>
          <p:spPr>
            <a:xfrm>
              <a:off x="35153" y="27084"/>
              <a:ext cx="3917873" cy="796496"/>
            </a:xfrm>
            <a:prstGeom prst="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Снижение числа погибших в ДТП на 100 км сети</a:t>
              </a:r>
              <a:endParaRPr lang="ru-RU" sz="2300" b="0" kern="12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Шеврон 20"/>
          <p:cNvSpPr/>
          <p:nvPr/>
        </p:nvSpPr>
        <p:spPr>
          <a:xfrm>
            <a:off x="9242078" y="3452383"/>
            <a:ext cx="324000" cy="414123"/>
          </a:xfrm>
          <a:prstGeom prst="chevron">
            <a:avLst/>
          </a:prstGeom>
          <a:solidFill>
            <a:schemeClr val="tx1">
              <a:lumMod val="75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Шеврон 21"/>
          <p:cNvSpPr/>
          <p:nvPr/>
        </p:nvSpPr>
        <p:spPr>
          <a:xfrm>
            <a:off x="9488775" y="3452382"/>
            <a:ext cx="324000" cy="414123"/>
          </a:xfrm>
          <a:prstGeom prst="chevron">
            <a:avLst/>
          </a:prstGeom>
          <a:solidFill>
            <a:schemeClr val="tx1">
              <a:lumMod val="75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2583" y="5658904"/>
            <a:ext cx="77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2512" y="4660746"/>
            <a:ext cx="505433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Причина отличия в сторону увеличения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о</a:t>
            </a:r>
            <a:r>
              <a:rPr lang="ru-RU" sz="1600" b="1" dirty="0" smtClean="0">
                <a:solidFill>
                  <a:srgbClr val="002060"/>
                </a:solidFill>
              </a:rPr>
              <a:t>т показателей 2020 года:</a:t>
            </a:r>
          </a:p>
          <a:p>
            <a:pPr algn="ctr"/>
            <a:endParaRPr lang="ru-RU" sz="600" dirty="0" smtClean="0">
              <a:solidFill>
                <a:srgbClr val="002060"/>
              </a:solidFill>
            </a:endParaRPr>
          </a:p>
          <a:p>
            <a:pPr algn="ctr"/>
            <a:endParaRPr lang="ru-RU" sz="600" dirty="0" smtClean="0">
              <a:solidFill>
                <a:srgbClr val="002060"/>
              </a:solidFill>
            </a:endParaRPr>
          </a:p>
          <a:p>
            <a:r>
              <a:rPr lang="ru-RU" sz="1500" dirty="0" smtClean="0">
                <a:solidFill>
                  <a:srgbClr val="0F2D69"/>
                </a:solidFill>
              </a:rPr>
              <a:t>– введенные ограничения в 2020 г. в связи с предупреждением распространения </a:t>
            </a:r>
            <a:r>
              <a:rPr lang="en-US" sz="1500" dirty="0" smtClean="0">
                <a:solidFill>
                  <a:srgbClr val="0F2D69"/>
                </a:solidFill>
              </a:rPr>
              <a:t>COVID-19</a:t>
            </a:r>
            <a:endParaRPr lang="ru-RU" sz="1500" dirty="0" smtClean="0">
              <a:solidFill>
                <a:srgbClr val="0F2D69"/>
              </a:solidFill>
            </a:endParaRPr>
          </a:p>
          <a:p>
            <a:endParaRPr lang="ru-RU" sz="600" dirty="0">
              <a:solidFill>
                <a:srgbClr val="0F2D69"/>
              </a:solidFill>
            </a:endParaRPr>
          </a:p>
          <a:p>
            <a:r>
              <a:rPr lang="ru-RU" sz="1500" dirty="0" smtClean="0">
                <a:solidFill>
                  <a:srgbClr val="0F2D69"/>
                </a:solidFill>
              </a:rPr>
              <a:t>– прирост сети дорог на </a:t>
            </a:r>
            <a:r>
              <a:rPr lang="ru-RU" sz="1500" b="1" dirty="0" smtClean="0">
                <a:solidFill>
                  <a:srgbClr val="0F2D69"/>
                </a:solidFill>
              </a:rPr>
              <a:t>262</a:t>
            </a:r>
            <a:r>
              <a:rPr lang="ru-RU" sz="1500" dirty="0" smtClean="0">
                <a:solidFill>
                  <a:srgbClr val="0F2D69"/>
                </a:solidFill>
              </a:rPr>
              <a:t> км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5488712" y="2865216"/>
            <a:ext cx="236214" cy="738103"/>
          </a:xfrm>
          <a:prstGeom prst="downArrow">
            <a:avLst/>
          </a:prstGeom>
          <a:solidFill>
            <a:srgbClr val="0F2D69"/>
          </a:solidFill>
          <a:ln>
            <a:solidFill>
              <a:srgbClr val="0F2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F2D69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678507"/>
              </p:ext>
            </p:extLst>
          </p:nvPr>
        </p:nvGraphicFramePr>
        <p:xfrm>
          <a:off x="623079" y="4660746"/>
          <a:ext cx="5549804" cy="15820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92449">
                  <a:extLst>
                    <a:ext uri="{9D8B030D-6E8A-4147-A177-3AD203B41FA5}">
                      <a16:colId xmlns:a16="http://schemas.microsoft.com/office/drawing/2014/main" val="4080019447"/>
                    </a:ext>
                  </a:extLst>
                </a:gridCol>
                <a:gridCol w="1109379">
                  <a:extLst>
                    <a:ext uri="{9D8B030D-6E8A-4147-A177-3AD203B41FA5}">
                      <a16:colId xmlns:a16="http://schemas.microsoft.com/office/drawing/2014/main" val="327967045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021189050"/>
                    </a:ext>
                  </a:extLst>
                </a:gridCol>
                <a:gridCol w="1438276">
                  <a:extLst>
                    <a:ext uri="{9D8B030D-6E8A-4147-A177-3AD203B41FA5}">
                      <a16:colId xmlns:a16="http://schemas.microsoft.com/office/drawing/2014/main" val="1791922071"/>
                    </a:ext>
                  </a:extLst>
                </a:gridCol>
              </a:tblGrid>
              <a:tr h="4695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Период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ДТП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Погибшие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Раненые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F2D69"/>
                          </a:solidFill>
                        </a:rPr>
                        <a:t>8 мес. 2019</a:t>
                      </a:r>
                      <a:endParaRPr lang="ru-RU" sz="1700" dirty="0">
                        <a:solidFill>
                          <a:srgbClr val="0F2D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F2D69"/>
                          </a:solidFill>
                        </a:rPr>
                        <a:t>1303</a:t>
                      </a:r>
                      <a:endParaRPr lang="ru-RU" sz="1700" dirty="0">
                        <a:solidFill>
                          <a:srgbClr val="0F2D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F2D69"/>
                          </a:solidFill>
                        </a:rPr>
                        <a:t>271</a:t>
                      </a:r>
                      <a:endParaRPr lang="ru-RU" sz="1700" dirty="0">
                        <a:solidFill>
                          <a:srgbClr val="0F2D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F2D69"/>
                          </a:solidFill>
                        </a:rPr>
                        <a:t>1958</a:t>
                      </a:r>
                      <a:endParaRPr lang="ru-RU" sz="1700" dirty="0">
                        <a:solidFill>
                          <a:srgbClr val="0F2D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81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F2D69"/>
                          </a:solidFill>
                        </a:rPr>
                        <a:t>8 мес. 2021</a:t>
                      </a:r>
                      <a:endParaRPr lang="ru-RU" sz="1700" dirty="0">
                        <a:solidFill>
                          <a:srgbClr val="0F2D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F2D69"/>
                          </a:solidFill>
                        </a:rPr>
                        <a:t>1145</a:t>
                      </a:r>
                      <a:endParaRPr lang="ru-RU" sz="1700" dirty="0">
                        <a:solidFill>
                          <a:srgbClr val="0F2D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F2D69"/>
                          </a:solidFill>
                        </a:rPr>
                        <a:t>259</a:t>
                      </a:r>
                      <a:endParaRPr lang="ru-RU" sz="1700" dirty="0">
                        <a:solidFill>
                          <a:srgbClr val="0F2D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F2D69"/>
                          </a:solidFill>
                        </a:rPr>
                        <a:t>1529</a:t>
                      </a:r>
                      <a:endParaRPr lang="ru-RU" sz="1700" dirty="0">
                        <a:solidFill>
                          <a:srgbClr val="0F2D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609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F2D69"/>
                          </a:solidFill>
                        </a:rPr>
                        <a:t>%</a:t>
                      </a:r>
                      <a:endParaRPr lang="ru-RU" sz="1700" dirty="0">
                        <a:solidFill>
                          <a:srgbClr val="0F2D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98567"/>
                          </a:solidFill>
                        </a:rPr>
                        <a:t>-12,1</a:t>
                      </a:r>
                      <a:endParaRPr lang="ru-RU" sz="1700" b="1" dirty="0">
                        <a:solidFill>
                          <a:srgbClr val="09856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98567"/>
                          </a:solidFill>
                        </a:rPr>
                        <a:t>-4,5</a:t>
                      </a:r>
                      <a:endParaRPr lang="ru-RU" sz="1700" b="1" dirty="0">
                        <a:solidFill>
                          <a:srgbClr val="09856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98567"/>
                          </a:solidFill>
                        </a:rPr>
                        <a:t>-21,6</a:t>
                      </a:r>
                      <a:endParaRPr lang="ru-RU" sz="1700" b="1" dirty="0">
                        <a:solidFill>
                          <a:srgbClr val="09856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64827"/>
                  </a:ext>
                </a:extLst>
              </a:tr>
            </a:tbl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>
            <a:off x="6391402" y="1188310"/>
            <a:ext cx="11563" cy="3285654"/>
          </a:xfrm>
          <a:prstGeom prst="line">
            <a:avLst/>
          </a:prstGeom>
          <a:ln w="3175">
            <a:solidFill>
              <a:srgbClr val="293E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4657" y="6404222"/>
            <a:ext cx="3844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D69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*до сверки с официальными данными ГИБДД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F2D69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4560" y="2970649"/>
            <a:ext cx="1083423" cy="438580"/>
          </a:xfrm>
          <a:prstGeom prst="rect">
            <a:avLst/>
          </a:prstGeom>
          <a:solidFill>
            <a:schemeClr val="bg1"/>
          </a:solidFill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</a:rPr>
              <a:t>4,5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6402965" y="4476180"/>
            <a:ext cx="5393402" cy="9048"/>
          </a:xfrm>
          <a:prstGeom prst="line">
            <a:avLst/>
          </a:prstGeom>
          <a:ln w="3175">
            <a:solidFill>
              <a:srgbClr val="293E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8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3"/>
          <p:cNvSpPr txBox="1">
            <a:spLocks/>
          </p:cNvSpPr>
          <p:nvPr/>
        </p:nvSpPr>
        <p:spPr>
          <a:xfrm>
            <a:off x="1076543" y="340033"/>
            <a:ext cx="8771635" cy="5176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dirty="0">
                <a:solidFill>
                  <a:srgbClr val="0F2D69"/>
                </a:solidFill>
                <a:cs typeface="Arial" panose="020B0604020202020204" pitchFamily="34" charset="0"/>
              </a:rPr>
              <a:t>Увеличение количества ДТП с недостатками </a:t>
            </a:r>
            <a:r>
              <a:rPr lang="ru-RU" sz="2700" dirty="0" smtClean="0">
                <a:solidFill>
                  <a:srgbClr val="0F2D69"/>
                </a:solidFill>
                <a:cs typeface="Arial" panose="020B0604020202020204" pitchFamily="34" charset="0"/>
              </a:rPr>
              <a:t>ТЭС</a:t>
            </a:r>
            <a:endParaRPr lang="ru-RU" sz="2700" dirty="0" smtClean="0">
              <a:solidFill>
                <a:srgbClr val="0F2D69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b="6873"/>
          <a:stretch/>
        </p:blipFill>
        <p:spPr bwMode="auto">
          <a:xfrm>
            <a:off x="9848178" y="91650"/>
            <a:ext cx="2077734" cy="36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внобедренный треугольник 3"/>
          <p:cNvSpPr/>
          <p:nvPr/>
        </p:nvSpPr>
        <p:spPr>
          <a:xfrm rot="5400000">
            <a:off x="374791" y="277829"/>
            <a:ext cx="739808" cy="663695"/>
          </a:xfrm>
          <a:prstGeom prst="triangle">
            <a:avLst/>
          </a:prstGeom>
          <a:solidFill>
            <a:srgbClr val="E0561F"/>
          </a:solidFill>
          <a:ln>
            <a:solidFill>
              <a:srgbClr val="E05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29" name="Схема 28"/>
          <p:cNvGraphicFramePr/>
          <p:nvPr>
            <p:extLst/>
          </p:nvPr>
        </p:nvGraphicFramePr>
        <p:xfrm>
          <a:off x="1035170" y="997745"/>
          <a:ext cx="3917830" cy="358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289078" y="1236085"/>
            <a:ext cx="4052173" cy="837376"/>
            <a:chOff x="-39752" y="25"/>
            <a:chExt cx="4043801" cy="8826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0" y="25"/>
              <a:ext cx="4004049" cy="882672"/>
            </a:xfrm>
            <a:prstGeom prst="roundRect">
              <a:avLst/>
            </a:prstGeom>
            <a:grpFill/>
            <a:ln w="127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sp>
        <p:sp>
          <p:nvSpPr>
            <p:cNvPr id="33" name="Скругленный прямоугольник 4"/>
            <p:cNvSpPr txBox="1"/>
            <p:nvPr/>
          </p:nvSpPr>
          <p:spPr>
            <a:xfrm>
              <a:off x="-39752" y="43113"/>
              <a:ext cx="3917873" cy="796496"/>
            </a:xfrm>
            <a:prstGeom prst="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p:spPr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marR="0" lvl="0" indent="0" algn="ctr" defTabSz="1022350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2D69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ДТП с недостатками ТЭС</a:t>
              </a:r>
            </a:p>
            <a:p>
              <a:pPr marL="0" marR="0" lvl="0" indent="0" algn="ctr" defTabSz="1022350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2D69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по итогам 8 мес. за три года</a:t>
              </a:r>
            </a:p>
          </p:txBody>
        </p:sp>
      </p:grpSp>
      <p:graphicFrame>
        <p:nvGraphicFramePr>
          <p:cNvPr id="34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588552"/>
              </p:ext>
            </p:extLst>
          </p:nvPr>
        </p:nvGraphicFramePr>
        <p:xfrm>
          <a:off x="395833" y="2321752"/>
          <a:ext cx="3960961" cy="420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673879" y="3336603"/>
            <a:ext cx="489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ru-RU" sz="2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endParaRPr lang="ru-RU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87849" y="4713278"/>
            <a:ext cx="4860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39</a:t>
            </a:r>
            <a:endParaRPr lang="ru-RU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14308" y="4266138"/>
            <a:ext cx="4027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F2D69"/>
                </a:solidFill>
              </a:rPr>
              <a:t>Новые подходы в контрольно-</a:t>
            </a:r>
          </a:p>
          <a:p>
            <a:pPr algn="ctr"/>
            <a:r>
              <a:rPr lang="ru-RU" b="1" dirty="0" smtClean="0">
                <a:solidFill>
                  <a:srgbClr val="0F2D69"/>
                </a:solidFill>
              </a:rPr>
              <a:t>надзорных функциях ГИБДД</a:t>
            </a:r>
          </a:p>
          <a:p>
            <a:pPr algn="ctr"/>
            <a:endParaRPr lang="ru-RU" sz="1000" b="1" dirty="0" smtClean="0">
              <a:solidFill>
                <a:srgbClr val="0F2D69"/>
              </a:solidFill>
            </a:endParaRPr>
          </a:p>
          <a:p>
            <a:pPr algn="ctr"/>
            <a:r>
              <a:rPr lang="ru-RU" sz="1600" dirty="0" smtClean="0">
                <a:solidFill>
                  <a:srgbClr val="0F2D69"/>
                </a:solidFill>
              </a:rPr>
              <a:t>Изменения в системе учета</a:t>
            </a:r>
          </a:p>
          <a:p>
            <a:pPr algn="ctr"/>
            <a:r>
              <a:rPr lang="ru-RU" sz="1600" dirty="0" smtClean="0">
                <a:solidFill>
                  <a:srgbClr val="0F2D69"/>
                </a:solidFill>
              </a:rPr>
              <a:t>сведений о ДТП  </a:t>
            </a:r>
            <a:r>
              <a:rPr lang="ru-RU" sz="1600" dirty="0" smtClean="0">
                <a:solidFill>
                  <a:srgbClr val="0F2D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&gt;&gt;&gt;  </a:t>
            </a:r>
            <a:r>
              <a:rPr lang="ru-RU" sz="1600" b="1" dirty="0" smtClean="0">
                <a:solidFill>
                  <a:srgbClr val="E0561F"/>
                </a:solidFill>
              </a:rPr>
              <a:t>расширение кодификаторов недостатков ТЭС  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41253" y="1397064"/>
            <a:ext cx="329930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F2D69"/>
                </a:solidFill>
              </a:rPr>
              <a:t>Указ </a:t>
            </a:r>
            <a:r>
              <a:rPr lang="ru-RU" sz="1600" b="1" dirty="0" smtClean="0">
                <a:solidFill>
                  <a:srgbClr val="0F2D69"/>
                </a:solidFill>
              </a:rPr>
              <a:t>Президента</a:t>
            </a:r>
          </a:p>
          <a:p>
            <a:pPr algn="ctr"/>
            <a:r>
              <a:rPr lang="ru-RU" sz="1600" b="1" dirty="0" smtClean="0">
                <a:solidFill>
                  <a:srgbClr val="0F2D69"/>
                </a:solidFill>
              </a:rPr>
              <a:t> Российской Федерации</a:t>
            </a:r>
          </a:p>
          <a:p>
            <a:pPr algn="ctr"/>
            <a:r>
              <a:rPr lang="ru-RU" sz="1600" b="1" dirty="0" smtClean="0">
                <a:solidFill>
                  <a:srgbClr val="0F2D69"/>
                </a:solidFill>
              </a:rPr>
              <a:t>от 07.05.2018 № 204</a:t>
            </a:r>
          </a:p>
          <a:p>
            <a:pPr algn="ctr"/>
            <a:endParaRPr lang="ru-RU" sz="1500" dirty="0" smtClean="0">
              <a:solidFill>
                <a:srgbClr val="0F2D69"/>
              </a:solidFill>
            </a:endParaRPr>
          </a:p>
          <a:p>
            <a:pPr algn="ctr"/>
            <a:endParaRPr lang="ru-RU" sz="1500" dirty="0">
              <a:solidFill>
                <a:srgbClr val="0F2D69"/>
              </a:solidFill>
            </a:endParaRPr>
          </a:p>
          <a:p>
            <a:pPr algn="ctr"/>
            <a:r>
              <a:rPr lang="ru-RU" sz="1500" dirty="0" smtClean="0">
                <a:solidFill>
                  <a:srgbClr val="0F2D69"/>
                </a:solidFill>
              </a:rPr>
              <a:t>доля автомобильных </a:t>
            </a:r>
            <a:r>
              <a:rPr lang="ru-RU" sz="1500" dirty="0">
                <a:solidFill>
                  <a:srgbClr val="0F2D69"/>
                </a:solidFill>
              </a:rPr>
              <a:t>дорог, соответствующих нормативным </a:t>
            </a:r>
            <a:r>
              <a:rPr lang="ru-RU" sz="1500" dirty="0" smtClean="0">
                <a:solidFill>
                  <a:srgbClr val="0F2D69"/>
                </a:solidFill>
              </a:rPr>
              <a:t>требованиям,</a:t>
            </a:r>
          </a:p>
          <a:p>
            <a:pPr algn="ctr"/>
            <a:r>
              <a:rPr lang="ru-RU" sz="1500" dirty="0" smtClean="0">
                <a:solidFill>
                  <a:srgbClr val="0F2D69"/>
                </a:solidFill>
              </a:rPr>
              <a:t>в </a:t>
            </a:r>
            <a:r>
              <a:rPr lang="ru-RU" sz="1500" dirty="0">
                <a:solidFill>
                  <a:srgbClr val="0F2D69"/>
                </a:solidFill>
              </a:rPr>
              <a:t>их общей протяженности </a:t>
            </a:r>
            <a:r>
              <a:rPr lang="ru-RU" sz="1500" dirty="0" smtClean="0">
                <a:solidFill>
                  <a:srgbClr val="0F2D69"/>
                </a:solidFill>
              </a:rPr>
              <a:t>должна быть доведена </a:t>
            </a:r>
            <a:r>
              <a:rPr lang="ru-RU" b="1" dirty="0" smtClean="0">
                <a:solidFill>
                  <a:srgbClr val="0F2D69"/>
                </a:solidFill>
              </a:rPr>
              <a:t>до 85%</a:t>
            </a:r>
          </a:p>
          <a:p>
            <a:pPr algn="ctr"/>
            <a:endParaRPr lang="ru-RU" dirty="0">
              <a:solidFill>
                <a:srgbClr val="0F2D69"/>
              </a:solidFill>
            </a:endParaRPr>
          </a:p>
          <a:p>
            <a:pPr algn="ctr"/>
            <a:r>
              <a:rPr lang="ru-RU" sz="1500" dirty="0" smtClean="0">
                <a:solidFill>
                  <a:srgbClr val="0F2D69"/>
                </a:solidFill>
              </a:rPr>
              <a:t>доля таких </a:t>
            </a:r>
            <a:r>
              <a:rPr lang="ru-RU" sz="1500" b="1" dirty="0" smtClean="0">
                <a:solidFill>
                  <a:srgbClr val="098567"/>
                </a:solidFill>
              </a:rPr>
              <a:t>дорог</a:t>
            </a:r>
          </a:p>
          <a:p>
            <a:pPr algn="ctr"/>
            <a:r>
              <a:rPr lang="ru-RU" sz="1500" b="1" dirty="0" smtClean="0">
                <a:solidFill>
                  <a:srgbClr val="098567"/>
                </a:solidFill>
              </a:rPr>
              <a:t>Государственной компании</a:t>
            </a:r>
            <a:r>
              <a:rPr lang="ru-RU" sz="1500" b="1" dirty="0" smtClean="0">
                <a:solidFill>
                  <a:srgbClr val="0F2D69"/>
                </a:solidFill>
              </a:rPr>
              <a:t> </a:t>
            </a:r>
            <a:r>
              <a:rPr lang="ru-RU" sz="1500" dirty="0" smtClean="0">
                <a:solidFill>
                  <a:srgbClr val="0F2D69"/>
                </a:solidFill>
              </a:rPr>
              <a:t>составляет </a:t>
            </a:r>
            <a:r>
              <a:rPr lang="ru-RU" b="1" dirty="0" smtClean="0">
                <a:solidFill>
                  <a:srgbClr val="098567"/>
                </a:solidFill>
              </a:rPr>
              <a:t>86%</a:t>
            </a:r>
            <a:endParaRPr lang="ru-RU" b="1" dirty="0">
              <a:solidFill>
                <a:srgbClr val="098567"/>
              </a:solidFill>
            </a:endParaRPr>
          </a:p>
        </p:txBody>
      </p:sp>
      <p:pic>
        <p:nvPicPr>
          <p:cNvPr id="46" name="Picture 2" descr="https://storage.myseldon.com/news_pict_BF/BF3E6AF0C5E6F8288F111DDDE734D5FC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3" r="10032"/>
          <a:stretch/>
        </p:blipFill>
        <p:spPr bwMode="auto">
          <a:xfrm>
            <a:off x="4444448" y="4724502"/>
            <a:ext cx="3282984" cy="17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s://i-a.d-cd.net/ssAAAgOkQeA-1920.jp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4000"/>
                    </a14:imgEffect>
                    <a14:imgEffect>
                      <a14:saturation sat="104000"/>
                    </a14:imgEffect>
                    <a14:imgEffect>
                      <a14:brightnessContrast bright="1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34562" r="8748" b="11283"/>
          <a:stretch/>
        </p:blipFill>
        <p:spPr bwMode="auto">
          <a:xfrm>
            <a:off x="7892935" y="945161"/>
            <a:ext cx="3870628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8074709" y="2742892"/>
            <a:ext cx="360592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F2D69"/>
                </a:solidFill>
              </a:rPr>
              <a:t>15-16% сети ежегодно требует проведения ремонтных работ ввиду ее естественного износа</a:t>
            </a:r>
          </a:p>
          <a:p>
            <a:pPr algn="ctr"/>
            <a:endParaRPr lang="ru-RU" sz="700" dirty="0" smtClean="0">
              <a:solidFill>
                <a:srgbClr val="0F2D6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E0561F"/>
                </a:solidFill>
              </a:rPr>
              <a:t>одна из причин увеличения ДТП</a:t>
            </a:r>
          </a:p>
          <a:p>
            <a:pPr algn="ctr"/>
            <a:r>
              <a:rPr lang="ru-RU" sz="1600" b="1" dirty="0" smtClean="0">
                <a:solidFill>
                  <a:srgbClr val="E0561F"/>
                </a:solidFill>
              </a:rPr>
              <a:t>с недостатками ТЭС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03602" y="2373560"/>
            <a:ext cx="374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F2D69"/>
                </a:solidFill>
              </a:rPr>
              <a:t>Рост ДТП с недостатками ТЭС</a:t>
            </a:r>
            <a:endParaRPr lang="ru-RU" b="1" dirty="0">
              <a:solidFill>
                <a:srgbClr val="0F2D69"/>
              </a:solidFill>
            </a:endParaRPr>
          </a:p>
        </p:txBody>
      </p:sp>
      <p:sp>
        <p:nvSpPr>
          <p:cNvPr id="50" name="Шеврон 49"/>
          <p:cNvSpPr/>
          <p:nvPr/>
        </p:nvSpPr>
        <p:spPr>
          <a:xfrm rot="5400000">
            <a:off x="5889711" y="2203081"/>
            <a:ext cx="202385" cy="312851"/>
          </a:xfrm>
          <a:prstGeom prst="chevron">
            <a:avLst/>
          </a:prstGeom>
          <a:solidFill>
            <a:srgbClr val="0F2D69"/>
          </a:solidFill>
          <a:ln w="2222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E1572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20776" y="4724502"/>
            <a:ext cx="4860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ru-RU" sz="2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endParaRPr lang="ru-RU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04344"/>
              </p:ext>
            </p:extLst>
          </p:nvPr>
        </p:nvGraphicFramePr>
        <p:xfrm>
          <a:off x="8518561" y="5829856"/>
          <a:ext cx="2619375" cy="701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66858">
                  <a:extLst>
                    <a:ext uri="{9D8B030D-6E8A-4147-A177-3AD203B41FA5}">
                      <a16:colId xmlns:a16="http://schemas.microsoft.com/office/drawing/2014/main" val="3302858179"/>
                    </a:ext>
                  </a:extLst>
                </a:gridCol>
                <a:gridCol w="1252517">
                  <a:extLst>
                    <a:ext uri="{9D8B030D-6E8A-4147-A177-3AD203B41FA5}">
                      <a16:colId xmlns:a16="http://schemas.microsoft.com/office/drawing/2014/main" val="3023434"/>
                    </a:ext>
                  </a:extLst>
                </a:gridCol>
              </a:tblGrid>
              <a:tr h="32284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до 2020 г.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 2021 г.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356207"/>
                  </a:ext>
                </a:extLst>
              </a:tr>
              <a:tr h="3521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609368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8057846" y="4175057"/>
            <a:ext cx="3771421" cy="8426"/>
          </a:xfrm>
          <a:prstGeom prst="line">
            <a:avLst/>
          </a:prstGeom>
          <a:ln>
            <a:solidFill>
              <a:srgbClr val="0F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77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3"/>
          <p:cNvSpPr txBox="1">
            <a:spLocks/>
          </p:cNvSpPr>
          <p:nvPr/>
        </p:nvSpPr>
        <p:spPr>
          <a:xfrm>
            <a:off x="1184088" y="279519"/>
            <a:ext cx="9436287" cy="7871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002060"/>
                </a:solidFill>
                <a:cs typeface="Calibri Light" panose="020F0302020204030204" pitchFamily="34" charset="0"/>
              </a:rPr>
              <a:t>Оптимизация скоростного </a:t>
            </a:r>
            <a:r>
              <a:rPr lang="ru-RU" sz="2800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режима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cs typeface="Calibri Light" panose="020F0302020204030204" pitchFamily="34" charset="0"/>
              </a:rPr>
              <a:t>дорогах </a:t>
            </a:r>
            <a:r>
              <a:rPr lang="ru-RU" sz="2800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Государственной </a:t>
            </a:r>
            <a:r>
              <a:rPr lang="ru-RU" sz="2800" dirty="0">
                <a:solidFill>
                  <a:srgbClr val="002060"/>
                </a:solidFill>
                <a:cs typeface="Calibri Light" panose="020F0302020204030204" pitchFamily="34" charset="0"/>
              </a:rPr>
              <a:t>компании</a:t>
            </a:r>
            <a:r>
              <a:rPr lang="en-US" sz="2800" dirty="0">
                <a:solidFill>
                  <a:srgbClr val="002060"/>
                </a:solidFill>
                <a:cs typeface="Calibri Light" panose="020F030202020403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cs typeface="Calibri Light" panose="020F0302020204030204" pitchFamily="34" charset="0"/>
              </a:rPr>
              <a:t>«Автодор»</a:t>
            </a:r>
            <a:endParaRPr lang="ru-RU" sz="27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b="6873"/>
          <a:stretch/>
        </p:blipFill>
        <p:spPr bwMode="auto">
          <a:xfrm>
            <a:off x="9848178" y="91650"/>
            <a:ext cx="2077734" cy="36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внобедренный треугольник 3"/>
          <p:cNvSpPr/>
          <p:nvPr/>
        </p:nvSpPr>
        <p:spPr>
          <a:xfrm rot="5400000">
            <a:off x="374791" y="277829"/>
            <a:ext cx="739808" cy="663695"/>
          </a:xfrm>
          <a:prstGeom prst="triangle">
            <a:avLst/>
          </a:prstGeom>
          <a:solidFill>
            <a:srgbClr val="E0561F"/>
          </a:solidFill>
          <a:ln>
            <a:solidFill>
              <a:srgbClr val="E05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b="1" dirty="0">
                <a:solidFill>
                  <a:prstClr val="white"/>
                </a:solidFill>
                <a:latin typeface="+mj-lt"/>
              </a:rPr>
              <a:t>5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63" name="Диаграмма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047164"/>
              </p:ext>
            </p:extLst>
          </p:nvPr>
        </p:nvGraphicFramePr>
        <p:xfrm>
          <a:off x="5535409" y="2592433"/>
          <a:ext cx="6144894" cy="229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" name="Прямоугольник 10"/>
          <p:cNvSpPr>
            <a:spLocks noChangeArrowheads="1"/>
          </p:cNvSpPr>
          <p:nvPr/>
        </p:nvSpPr>
        <p:spPr bwMode="auto">
          <a:xfrm>
            <a:off x="277532" y="2549446"/>
            <a:ext cx="297221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0" marR="0" lvl="0" indent="0" algn="r" defTabSz="6604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Общая протяженность</a:t>
            </a:r>
          </a:p>
          <a:p>
            <a:pPr marL="0" marR="0" lvl="0" indent="0" algn="r" defTabSz="6604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участков с повышенным</a:t>
            </a:r>
          </a:p>
          <a:p>
            <a:pPr marL="0" marR="0" lvl="0" indent="0" algn="r" defTabSz="6604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скоростным режимом 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r="14604"/>
          <a:stretch/>
        </p:blipFill>
        <p:spPr>
          <a:xfrm>
            <a:off x="2447925" y="4173511"/>
            <a:ext cx="804623" cy="779490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3572390" y="3603171"/>
            <a:ext cx="10839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100" b="1" dirty="0">
                <a:solidFill>
                  <a:srgbClr val="002060"/>
                </a:solidFill>
                <a:cs typeface="Calibri Light" panose="020F0302020204030204" pitchFamily="34" charset="0"/>
              </a:rPr>
              <a:t>418 км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572390" y="4362352"/>
            <a:ext cx="107914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100" b="1" dirty="0">
                <a:solidFill>
                  <a:srgbClr val="002060"/>
                </a:solidFill>
                <a:cs typeface="Calibri Light" panose="020F0302020204030204" pitchFamily="34" charset="0"/>
              </a:rPr>
              <a:t>598 км</a:t>
            </a:r>
          </a:p>
        </p:txBody>
      </p:sp>
      <p:graphicFrame>
        <p:nvGraphicFramePr>
          <p:cNvPr id="69" name="Схема 68"/>
          <p:cNvGraphicFramePr/>
          <p:nvPr>
            <p:extLst>
              <p:ext uri="{D42A27DB-BD31-4B8C-83A1-F6EECF244321}">
                <p14:modId xmlns:p14="http://schemas.microsoft.com/office/powerpoint/2010/main" val="3975554424"/>
              </p:ext>
            </p:extLst>
          </p:nvPr>
        </p:nvGraphicFramePr>
        <p:xfrm>
          <a:off x="7140530" y="5231162"/>
          <a:ext cx="4240065" cy="1194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0" name="Объект 9"/>
          <p:cNvSpPr txBox="1">
            <a:spLocks/>
          </p:cNvSpPr>
          <p:nvPr/>
        </p:nvSpPr>
        <p:spPr>
          <a:xfrm>
            <a:off x="477557" y="5231161"/>
            <a:ext cx="6521732" cy="389234"/>
          </a:xfrm>
          <a:prstGeom prst="rect">
            <a:avLst/>
          </a:prstGeom>
          <a:solidFill>
            <a:schemeClr val="bg1"/>
          </a:solidFill>
        </p:spPr>
        <p:txBody>
          <a:bodyPr wrap="square" lIns="72734" tIns="36366" rIns="72734" bIns="36366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solidFill>
                  <a:srgbClr val="CA590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590D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а прошедшие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A590D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2018-2020 гг.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590D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и текущий период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A590D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2021 г.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A590D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Объект 9"/>
          <p:cNvSpPr txBox="1">
            <a:spLocks/>
          </p:cNvSpPr>
          <p:nvPr/>
        </p:nvSpPr>
        <p:spPr>
          <a:xfrm>
            <a:off x="477557" y="5644284"/>
            <a:ext cx="5130359" cy="705025"/>
          </a:xfrm>
          <a:prstGeom prst="rect">
            <a:avLst/>
          </a:prstGeom>
          <a:solidFill>
            <a:schemeClr val="bg1"/>
          </a:solidFill>
        </p:spPr>
        <p:txBody>
          <a:bodyPr wrap="square" lIns="72734" tIns="36366" rIns="72734" bIns="36366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A590D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количество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A590D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ДТП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85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снизилось на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985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15,9%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A590D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число пострадавших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85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снизилось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985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на 15,7%</a:t>
            </a:r>
          </a:p>
        </p:txBody>
      </p:sp>
      <p:pic>
        <p:nvPicPr>
          <p:cNvPr id="73" name="Picture 4" descr="https://i.siteapi.org/T6V_w4H99jTOWVWXLZzmOLPmOIY=/0x0:600x600/fit-in/250x330/center/top/filters:fill(transparent):format(png):watermark(3b278c02efcf9a4.ru.s.siteapi.org/watermark/skog5iscw8gow8ows0o8ckcckg00sw,-1,-1,0,15,none)/3b278c02efcf9a4.ru.s.siteapi.org/img/g53qrzw8ilssggw00o040gok4og0o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9" b="9863"/>
          <a:stretch/>
        </p:blipFill>
        <p:spPr bwMode="auto">
          <a:xfrm>
            <a:off x="2447925" y="3378168"/>
            <a:ext cx="782423" cy="7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 cstate="print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90" y="5323703"/>
            <a:ext cx="785653" cy="5211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1354615" y="1269463"/>
            <a:ext cx="9095232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0F2D69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9856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СКОРОСТЬ </a:t>
            </a:r>
            <a:r>
              <a:rPr lang="ru-RU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– отличительная черта дорог Государственной </a:t>
            </a:r>
            <a:r>
              <a:rPr lang="ru-RU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компании</a:t>
            </a:r>
          </a:p>
          <a:p>
            <a:pPr lvl="0" algn="ctr"/>
            <a:endParaRPr lang="ru-RU" sz="800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dirty="0" smtClean="0">
                <a:solidFill>
                  <a:srgbClr val="09856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КОМФОРТ, БЕЗОПАСНОСТЬ, ЭКОЛОГИЧНОСТЬ</a:t>
            </a:r>
          </a:p>
          <a:p>
            <a:pPr lvl="0" algn="ctr"/>
            <a:r>
              <a:rPr lang="ru-RU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– ключевые </a:t>
            </a:r>
            <a:r>
              <a:rPr lang="ru-RU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требования в обеспечении проезда для всех пользователей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0984153" y="5744161"/>
            <a:ext cx="178433" cy="488064"/>
          </a:xfrm>
          <a:prstGeom prst="downArrow">
            <a:avLst/>
          </a:prstGeom>
          <a:solidFill>
            <a:srgbClr val="CA590D"/>
          </a:solidFill>
          <a:ln>
            <a:solidFill>
              <a:srgbClr val="E05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A590D"/>
              </a:solidFill>
            </a:endParaRPr>
          </a:p>
        </p:txBody>
      </p:sp>
      <p:sp>
        <p:nvSpPr>
          <p:cNvPr id="76" name="Стрелка вниз 75"/>
          <p:cNvSpPr/>
          <p:nvPr/>
        </p:nvSpPr>
        <p:spPr>
          <a:xfrm flipH="1" flipV="1">
            <a:off x="8846104" y="5736573"/>
            <a:ext cx="170518" cy="503241"/>
          </a:xfrm>
          <a:prstGeom prst="downArrow">
            <a:avLst/>
          </a:prstGeom>
          <a:solidFill>
            <a:srgbClr val="CA590D"/>
          </a:solidFill>
          <a:ln>
            <a:solidFill>
              <a:srgbClr val="E05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A590D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5140" y="2580446"/>
            <a:ext cx="12186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kern="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1016 км</a:t>
            </a:r>
          </a:p>
          <a:p>
            <a:r>
              <a:rPr lang="ru-RU" sz="2100" kern="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(27</a:t>
            </a:r>
            <a:r>
              <a:rPr lang="ru-RU" sz="2100" kern="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57338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3"/>
          <p:cNvSpPr txBox="1">
            <a:spLocks/>
          </p:cNvSpPr>
          <p:nvPr/>
        </p:nvSpPr>
        <p:spPr>
          <a:xfrm>
            <a:off x="1184088" y="279519"/>
            <a:ext cx="10022600" cy="7871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Роль Службы аварийных </a:t>
            </a:r>
            <a:r>
              <a:rPr lang="ru-RU" sz="28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комиссаров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обеспечении </a:t>
            </a:r>
            <a:r>
              <a:rPr lang="ru-RU" sz="28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безопасности дорожного движения</a:t>
            </a:r>
            <a:endParaRPr lang="ru-RU" sz="27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b="6873"/>
          <a:stretch/>
        </p:blipFill>
        <p:spPr bwMode="auto">
          <a:xfrm>
            <a:off x="9848178" y="91650"/>
            <a:ext cx="2077734" cy="36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внобедренный треугольник 3"/>
          <p:cNvSpPr/>
          <p:nvPr/>
        </p:nvSpPr>
        <p:spPr>
          <a:xfrm rot="5400000">
            <a:off x="374791" y="277829"/>
            <a:ext cx="739808" cy="663695"/>
          </a:xfrm>
          <a:prstGeom prst="triangle">
            <a:avLst/>
          </a:prstGeom>
          <a:solidFill>
            <a:srgbClr val="E0561F"/>
          </a:solidFill>
          <a:ln>
            <a:solidFill>
              <a:srgbClr val="E05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b="1" noProof="0" dirty="0" smtClean="0">
                <a:solidFill>
                  <a:prstClr val="white"/>
                </a:solidFill>
                <a:latin typeface="+mj-lt"/>
              </a:rPr>
              <a:t>6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9" name="Picture 2" descr="https://a.d-cd.net/WUAAAgCF4uA-960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9524"/>
          <a:stretch/>
        </p:blipFill>
        <p:spPr bwMode="auto">
          <a:xfrm>
            <a:off x="4065683" y="1254567"/>
            <a:ext cx="2911107" cy="23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963789" y="2283404"/>
            <a:ext cx="993792" cy="43980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54550" tIns="27275" rIns="54550" bIns="27275" rtlCol="0">
            <a:spAutoFit/>
          </a:bodyPr>
          <a:lstStyle/>
          <a:p>
            <a:pPr marL="0" marR="0" lvl="0" indent="0" algn="ctr" defTabSz="7273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098567"/>
                </a:solidFill>
                <a:effectLst/>
                <a:uLnTx/>
                <a:uFillTx/>
              </a:rPr>
              <a:t>-24%</a:t>
            </a:r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7569154" y="2533853"/>
            <a:ext cx="1168576" cy="724747"/>
          </a:xfrm>
          <a:prstGeom prst="flowChartMagneticDisk">
            <a:avLst/>
          </a:prstGeom>
          <a:solidFill>
            <a:srgbClr val="002060"/>
          </a:solidFill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273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9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11,6</a:t>
            </a:r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10183640" y="2619412"/>
            <a:ext cx="951144" cy="639188"/>
          </a:xfrm>
          <a:prstGeom prst="flowChartMagneticDisk">
            <a:avLst/>
          </a:prstGeom>
          <a:solidFill>
            <a:srgbClr val="002060"/>
          </a:solidFill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273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9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8,8</a:t>
            </a:r>
          </a:p>
        </p:txBody>
      </p:sp>
      <p:sp>
        <p:nvSpPr>
          <p:cNvPr id="24" name="Шеврон 23"/>
          <p:cNvSpPr/>
          <p:nvPr/>
        </p:nvSpPr>
        <p:spPr>
          <a:xfrm>
            <a:off x="9206188" y="2814812"/>
            <a:ext cx="290533" cy="330410"/>
          </a:xfrm>
          <a:prstGeom prst="chevron">
            <a:avLst/>
          </a:prstGeom>
          <a:solidFill>
            <a:srgbClr val="002060"/>
          </a:solidFill>
          <a:ln w="2222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273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32" b="0" i="0" u="none" strike="noStrike" kern="0" cap="none" spc="0" normalizeH="0" baseline="0" noProof="0">
              <a:ln>
                <a:noFill/>
              </a:ln>
              <a:solidFill>
                <a:srgbClr val="E1572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Шеврон 24"/>
          <p:cNvSpPr/>
          <p:nvPr/>
        </p:nvSpPr>
        <p:spPr>
          <a:xfrm>
            <a:off x="9412901" y="2818350"/>
            <a:ext cx="290533" cy="329430"/>
          </a:xfrm>
          <a:prstGeom prst="chevron">
            <a:avLst/>
          </a:prstGeom>
          <a:solidFill>
            <a:srgbClr val="002060"/>
          </a:solidFill>
          <a:ln w="2222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273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32" b="0" i="0" u="none" strike="noStrike" kern="0" cap="none" spc="0" normalizeH="0" baseline="0" noProof="0">
              <a:ln>
                <a:noFill/>
              </a:ln>
              <a:solidFill>
                <a:srgbClr val="E1572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69154" y="3285752"/>
            <a:ext cx="1286959" cy="495844"/>
          </a:xfrm>
          <a:prstGeom prst="rect">
            <a:avLst/>
          </a:prstGeom>
          <a:noFill/>
        </p:spPr>
        <p:txBody>
          <a:bodyPr wrap="square" lIns="54550" tIns="27275" rIns="54550" bIns="27275" rtlCol="0">
            <a:spAutoFit/>
          </a:bodyPr>
          <a:lstStyle/>
          <a:p>
            <a:pPr algn="ctr" defTabSz="727314">
              <a:defRPr/>
            </a:pPr>
            <a:r>
              <a:rPr lang="ru-RU" sz="1432" dirty="0" smtClean="0">
                <a:solidFill>
                  <a:srgbClr val="002060"/>
                </a:solidFill>
              </a:rPr>
              <a:t>бесплатные участки</a:t>
            </a:r>
            <a:endParaRPr lang="ru-RU" sz="1432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71892" y="3285970"/>
            <a:ext cx="977705" cy="495844"/>
          </a:xfrm>
          <a:prstGeom prst="rect">
            <a:avLst/>
          </a:prstGeom>
          <a:noFill/>
        </p:spPr>
        <p:txBody>
          <a:bodyPr wrap="square" lIns="54550" tIns="27275" rIns="54550" bIns="27275" rtlCol="0">
            <a:spAutoFit/>
          </a:bodyPr>
          <a:lstStyle/>
          <a:p>
            <a:pPr algn="ctr" defTabSz="727314">
              <a:defRPr/>
            </a:pPr>
            <a:r>
              <a:rPr lang="ru-RU" sz="1432" dirty="0" smtClean="0">
                <a:solidFill>
                  <a:srgbClr val="002060"/>
                </a:solidFill>
              </a:rPr>
              <a:t>платные участки</a:t>
            </a:r>
            <a:endParaRPr lang="ru-RU" sz="1432" dirty="0">
              <a:solidFill>
                <a:srgbClr val="002060"/>
              </a:solidFill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575849346"/>
              </p:ext>
            </p:extLst>
          </p:nvPr>
        </p:nvGraphicFramePr>
        <p:xfrm>
          <a:off x="359215" y="1196781"/>
          <a:ext cx="3698435" cy="69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016702489"/>
              </p:ext>
            </p:extLst>
          </p:nvPr>
        </p:nvGraphicFramePr>
        <p:xfrm>
          <a:off x="177582" y="2002414"/>
          <a:ext cx="3725650" cy="281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0600" y="4597300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07732" y="4049677"/>
            <a:ext cx="300194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A590D"/>
                </a:solidFill>
              </a:rPr>
              <a:t>распространение практики применения </a:t>
            </a:r>
            <a:r>
              <a:rPr lang="ru-RU" dirty="0" smtClean="0">
                <a:solidFill>
                  <a:srgbClr val="002060"/>
                </a:solidFill>
              </a:rPr>
              <a:t>Службы аварийных комиссаров на остальных участках –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прямое влияние на </a:t>
            </a:r>
            <a:r>
              <a:rPr lang="ru-RU" b="1" dirty="0" smtClean="0">
                <a:solidFill>
                  <a:srgbClr val="CA590D"/>
                </a:solidFill>
              </a:rPr>
              <a:t>снижение аварийности </a:t>
            </a:r>
            <a:endParaRPr lang="ru-RU" b="1" dirty="0">
              <a:solidFill>
                <a:srgbClr val="CA59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215" y="5203839"/>
            <a:ext cx="2958637" cy="937180"/>
          </a:xfrm>
          <a:prstGeom prst="rect">
            <a:avLst/>
          </a:prstGeom>
          <a:ln w="28575">
            <a:solidFill>
              <a:srgbClr val="E0561F"/>
            </a:solidFill>
          </a:ln>
        </p:spPr>
        <p:txBody>
          <a:bodyPr wrap="square">
            <a:spAutoFit/>
          </a:bodyPr>
          <a:lstStyle/>
          <a:p>
            <a:pPr lvl="0" algn="ctr" defTabSz="1066800">
              <a:spcBef>
                <a:spcPct val="0"/>
              </a:spcBef>
              <a:defRPr/>
            </a:pPr>
            <a:r>
              <a:rPr lang="ru-RU" kern="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Участки с </a:t>
            </a:r>
            <a:r>
              <a:rPr lang="ru-RU" kern="0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Аваркомами</a:t>
            </a:r>
            <a:r>
              <a:rPr lang="ru-RU" kern="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безопаснее </a:t>
            </a:r>
            <a:r>
              <a:rPr lang="ru-RU" kern="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более,</a:t>
            </a:r>
          </a:p>
          <a:p>
            <a:pPr lvl="0" algn="ctr" defTabSz="1066800">
              <a:spcBef>
                <a:spcPct val="0"/>
              </a:spcBef>
              <a:defRPr/>
            </a:pPr>
            <a:r>
              <a:rPr lang="ru-RU" kern="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чем </a:t>
            </a:r>
            <a:r>
              <a:rPr lang="ru-RU" kern="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2 раза</a:t>
            </a:r>
          </a:p>
        </p:txBody>
      </p:sp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2086757370"/>
              </p:ext>
            </p:extLst>
          </p:nvPr>
        </p:nvGraphicFramePr>
        <p:xfrm>
          <a:off x="6984824" y="1194903"/>
          <a:ext cx="5010337" cy="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81409" y="1960239"/>
            <a:ext cx="48137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</a:rPr>
              <a:t>Удельный вес наездов на стоящее ТС на </a:t>
            </a:r>
            <a:r>
              <a:rPr lang="ru-RU" sz="1500" dirty="0" smtClean="0">
                <a:solidFill>
                  <a:srgbClr val="002060"/>
                </a:solidFill>
              </a:rPr>
              <a:t>100 км</a:t>
            </a:r>
            <a:endParaRPr lang="ru-RU" sz="1500" dirty="0">
              <a:solidFill>
                <a:srgbClr val="002060"/>
              </a:solidFill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3518880998"/>
              </p:ext>
            </p:extLst>
          </p:nvPr>
        </p:nvGraphicFramePr>
        <p:xfrm>
          <a:off x="6893983" y="4047331"/>
          <a:ext cx="5010337" cy="701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61435" y="4966632"/>
            <a:ext cx="3398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dirty="0">
                <a:solidFill>
                  <a:srgbClr val="002060"/>
                </a:solidFill>
                <a:cs typeface="Calibri Light" panose="020F0302020204030204" pitchFamily="34" charset="0"/>
              </a:rPr>
              <a:t>Уровень </a:t>
            </a:r>
            <a:r>
              <a:rPr lang="ru-RU" sz="1700" b="1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смертности</a:t>
            </a:r>
          </a:p>
          <a:p>
            <a:pPr lvl="0" algn="ctr"/>
            <a:r>
              <a:rPr lang="ru-RU" sz="1700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в ДТП на </a:t>
            </a:r>
            <a:r>
              <a:rPr lang="ru-RU" sz="1700" dirty="0">
                <a:solidFill>
                  <a:srgbClr val="002060"/>
                </a:solidFill>
                <a:cs typeface="Calibri Light" panose="020F0302020204030204" pitchFamily="34" charset="0"/>
              </a:rPr>
              <a:t>платных </a:t>
            </a:r>
            <a:r>
              <a:rPr lang="ru-RU" sz="1700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участках</a:t>
            </a:r>
          </a:p>
          <a:p>
            <a:pPr lvl="0" algn="ctr"/>
            <a:r>
              <a:rPr lang="ru-RU" sz="1700" b="1" dirty="0" smtClean="0">
                <a:solidFill>
                  <a:srgbClr val="098567"/>
                </a:solidFill>
                <a:cs typeface="Calibri Light" panose="020F0302020204030204" pitchFamily="34" charset="0"/>
              </a:rPr>
              <a:t>в </a:t>
            </a:r>
            <a:r>
              <a:rPr lang="ru-RU" sz="1700" b="1" dirty="0">
                <a:solidFill>
                  <a:srgbClr val="098567"/>
                </a:solidFill>
                <a:cs typeface="Calibri Light" panose="020F0302020204030204" pitchFamily="34" charset="0"/>
              </a:rPr>
              <a:t>1,4 раза </a:t>
            </a:r>
            <a:r>
              <a:rPr lang="ru-RU" sz="1700" b="1" dirty="0" smtClean="0">
                <a:solidFill>
                  <a:srgbClr val="098567"/>
                </a:solidFill>
                <a:cs typeface="Calibri Light" panose="020F0302020204030204" pitchFamily="34" charset="0"/>
              </a:rPr>
              <a:t>меньше</a:t>
            </a:r>
          </a:p>
          <a:p>
            <a:pPr lvl="0" algn="ctr"/>
            <a:endParaRPr lang="ru-RU" sz="1200" b="1" dirty="0" smtClean="0">
              <a:solidFill>
                <a:srgbClr val="098567"/>
              </a:solidFill>
              <a:cs typeface="Calibri Light" panose="020F0302020204030204" pitchFamily="34" charset="0"/>
            </a:endParaRPr>
          </a:p>
          <a:p>
            <a:pPr lvl="0" algn="ctr"/>
            <a:r>
              <a:rPr lang="ru-RU" sz="1700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(правило </a:t>
            </a:r>
            <a:r>
              <a:rPr lang="ru-RU" sz="1700" dirty="0">
                <a:solidFill>
                  <a:srgbClr val="002060"/>
                </a:solidFill>
                <a:cs typeface="Calibri Light" panose="020F0302020204030204" pitchFamily="34" charset="0"/>
              </a:rPr>
              <a:t>золотого часа)</a:t>
            </a:r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3569125" y="5283341"/>
            <a:ext cx="484632" cy="778175"/>
          </a:xfrm>
          <a:prstGeom prst="downArrow">
            <a:avLst/>
          </a:prstGeom>
          <a:solidFill>
            <a:srgbClr val="E0561F"/>
          </a:solidFill>
          <a:ln w="12700" cap="flat" cmpd="sng" algn="ctr">
            <a:solidFill>
              <a:srgbClr val="E0561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4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275" y="5145938"/>
            <a:ext cx="3743325" cy="150251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43"/>
          <p:cNvSpPr txBox="1">
            <a:spLocks/>
          </p:cNvSpPr>
          <p:nvPr/>
        </p:nvSpPr>
        <p:spPr>
          <a:xfrm>
            <a:off x="1184088" y="279519"/>
            <a:ext cx="10022600" cy="7871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002060"/>
                </a:solidFill>
                <a:cs typeface="Calibri Light" panose="020F0302020204030204" pitchFamily="34" charset="0"/>
              </a:rPr>
              <a:t>Сравнение платного и бесплатного </a:t>
            </a:r>
            <a:r>
              <a:rPr lang="ru-RU" sz="2800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участков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на примере автомобильной </a:t>
            </a:r>
            <a:r>
              <a:rPr lang="ru-RU" sz="2800" dirty="0">
                <a:solidFill>
                  <a:srgbClr val="002060"/>
                </a:solidFill>
                <a:cs typeface="Calibri Light" panose="020F0302020204030204" pitchFamily="34" charset="0"/>
              </a:rPr>
              <a:t>дороги М-4 «ДОН»</a:t>
            </a:r>
            <a:endParaRPr lang="ru-RU" sz="27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b="6873"/>
          <a:stretch/>
        </p:blipFill>
        <p:spPr bwMode="auto">
          <a:xfrm>
            <a:off x="9848178" y="91650"/>
            <a:ext cx="2077734" cy="36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внобедренный треугольник 3"/>
          <p:cNvSpPr/>
          <p:nvPr/>
        </p:nvSpPr>
        <p:spPr>
          <a:xfrm rot="5400000">
            <a:off x="374791" y="277829"/>
            <a:ext cx="739808" cy="663695"/>
          </a:xfrm>
          <a:prstGeom prst="triangle">
            <a:avLst/>
          </a:prstGeom>
          <a:solidFill>
            <a:srgbClr val="E0561F"/>
          </a:solidFill>
          <a:ln>
            <a:solidFill>
              <a:srgbClr val="E05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b="1" noProof="0" dirty="0" smtClean="0">
                <a:solidFill>
                  <a:prstClr val="white"/>
                </a:solidFill>
                <a:latin typeface="+mj-lt"/>
              </a:rPr>
              <a:t>7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238662795"/>
              </p:ext>
            </p:extLst>
          </p:nvPr>
        </p:nvGraphicFramePr>
        <p:xfrm>
          <a:off x="352054" y="2410103"/>
          <a:ext cx="3219450" cy="27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2853300317"/>
              </p:ext>
            </p:extLst>
          </p:nvPr>
        </p:nvGraphicFramePr>
        <p:xfrm>
          <a:off x="376740" y="1201687"/>
          <a:ext cx="6987466" cy="64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7864128" y="1209439"/>
            <a:ext cx="3585251" cy="39254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6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Характеристика участков</a:t>
            </a: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75707"/>
              </p:ext>
            </p:extLst>
          </p:nvPr>
        </p:nvGraphicFramePr>
        <p:xfrm>
          <a:off x="7635858" y="1690335"/>
          <a:ext cx="4041792" cy="45338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7667">
                  <a:extLst>
                    <a:ext uri="{9D8B030D-6E8A-4147-A177-3AD203B41FA5}">
                      <a16:colId xmlns:a16="http://schemas.microsoft.com/office/drawing/2014/main" val="143276727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0300369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3648339981"/>
                    </a:ext>
                  </a:extLst>
                </a:gridCol>
              </a:tblGrid>
              <a:tr h="624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000" b="0" dirty="0" smtClean="0">
                          <a:latin typeface="+mn-lt"/>
                        </a:rPr>
                        <a:t>Параметры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latin typeface="+mn-lt"/>
                        </a:rPr>
                        <a:t>км 995 – км 1024 </a:t>
                      </a:r>
                      <a:r>
                        <a:rPr lang="ru-RU" sz="1000" b="1" kern="1200" dirty="0" smtClean="0">
                          <a:latin typeface="+mn-lt"/>
                        </a:rPr>
                        <a:t>бесплатный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latin typeface="+mn-lt"/>
                        </a:rPr>
                        <a:t>км 1091 – км 1119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latin typeface="+mn-lt"/>
                        </a:rPr>
                        <a:t> </a:t>
                      </a:r>
                      <a:r>
                        <a:rPr lang="ru-RU" sz="1000" b="1" kern="1200" dirty="0" smtClean="0">
                          <a:latin typeface="+mn-lt"/>
                        </a:rPr>
                        <a:t>платный</a:t>
                      </a:r>
                      <a:endParaRPr lang="ru-RU" sz="1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648369"/>
                  </a:ext>
                </a:extLst>
              </a:tr>
              <a:tr h="36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Протяженность, км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29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extLst>
                  <a:ext uri="{0D108BD9-81ED-4DB2-BD59-A6C34878D82A}">
                    <a16:rowId xmlns:a16="http://schemas.microsoft.com/office/drawing/2014/main" val="735528090"/>
                  </a:ext>
                </a:extLst>
              </a:tr>
              <a:tr h="261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Категория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I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Б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I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Б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extLst>
                  <a:ext uri="{0D108BD9-81ED-4DB2-BD59-A6C34878D82A}">
                    <a16:rowId xmlns:a16="http://schemas.microsoft.com/office/drawing/2014/main" val="3653407940"/>
                  </a:ext>
                </a:extLst>
              </a:tr>
              <a:tr h="626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Средняя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интенсивность за 3 года, тыс. ед. / </a:t>
                      </a:r>
                      <a:r>
                        <a:rPr lang="ru-RU" sz="100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сут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36,6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extLst>
                  <a:ext uri="{0D108BD9-81ED-4DB2-BD59-A6C34878D82A}">
                    <a16:rowId xmlns:a16="http://schemas.microsoft.com/office/drawing/2014/main" val="3495323155"/>
                  </a:ext>
                </a:extLst>
              </a:tr>
              <a:tr h="261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Количество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полос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extLst>
                  <a:ext uri="{0D108BD9-81ED-4DB2-BD59-A6C34878D82A}">
                    <a16:rowId xmlns:a16="http://schemas.microsoft.com/office/drawing/2014/main" val="141211058"/>
                  </a:ext>
                </a:extLst>
              </a:tr>
              <a:tr h="444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Разделительная полоса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extLst>
                  <a:ext uri="{0D108BD9-81ED-4DB2-BD59-A6C34878D82A}">
                    <a16:rowId xmlns:a16="http://schemas.microsoft.com/office/drawing/2014/main" val="400970949"/>
                  </a:ext>
                </a:extLst>
              </a:tr>
              <a:tr h="261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Осевое ограждение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extLst>
                  <a:ext uri="{0D108BD9-81ED-4DB2-BD59-A6C34878D82A}">
                    <a16:rowId xmlns:a16="http://schemas.microsoft.com/office/drawing/2014/main" val="768990782"/>
                  </a:ext>
                </a:extLst>
              </a:tr>
              <a:tr h="443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Пересечения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 одном уровне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нет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нет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extLst>
                  <a:ext uri="{0D108BD9-81ED-4DB2-BD59-A6C34878D82A}">
                    <a16:rowId xmlns:a16="http://schemas.microsoft.com/office/drawing/2014/main" val="3531218404"/>
                  </a:ext>
                </a:extLst>
              </a:tr>
              <a:tr h="525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Пешеходные переходы в одном уровне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нет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extLst>
                  <a:ext uri="{0D108BD9-81ED-4DB2-BD59-A6C34878D82A}">
                    <a16:rowId xmlns:a16="http://schemas.microsoft.com/office/drawing/2014/main" val="996898818"/>
                  </a:ext>
                </a:extLst>
              </a:tr>
              <a:tr h="336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Освещение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частично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extLst>
                  <a:ext uri="{0D108BD9-81ED-4DB2-BD59-A6C34878D82A}">
                    <a16:rowId xmlns:a16="http://schemas.microsoft.com/office/drawing/2014/main" val="93795775"/>
                  </a:ext>
                </a:extLst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Разрешенная скорость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90 км/ч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110 км/ч</a:t>
                      </a:r>
                      <a:endParaRPr lang="ru-RU" sz="110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/>
                </a:tc>
                <a:extLst>
                  <a:ext uri="{0D108BD9-81ED-4DB2-BD59-A6C34878D82A}">
                    <a16:rowId xmlns:a16="http://schemas.microsoft.com/office/drawing/2014/main" val="2697226570"/>
                  </a:ext>
                </a:extLst>
              </a:tr>
            </a:tbl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587223719"/>
              </p:ext>
            </p:extLst>
          </p:nvPr>
        </p:nvGraphicFramePr>
        <p:xfrm>
          <a:off x="3843156" y="2407817"/>
          <a:ext cx="3412459" cy="286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51269"/>
              </p:ext>
            </p:extLst>
          </p:nvPr>
        </p:nvGraphicFramePr>
        <p:xfrm>
          <a:off x="356222" y="5257800"/>
          <a:ext cx="2867768" cy="113518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904459">
                  <a:extLst>
                    <a:ext uri="{9D8B030D-6E8A-4147-A177-3AD203B41FA5}">
                      <a16:colId xmlns:a16="http://schemas.microsoft.com/office/drawing/2014/main" val="848595169"/>
                    </a:ext>
                  </a:extLst>
                </a:gridCol>
                <a:gridCol w="1177719">
                  <a:extLst>
                    <a:ext uri="{9D8B030D-6E8A-4147-A177-3AD203B41FA5}">
                      <a16:colId xmlns:a16="http://schemas.microsoft.com/office/drawing/2014/main" val="3820507921"/>
                    </a:ext>
                  </a:extLst>
                </a:gridCol>
                <a:gridCol w="785590">
                  <a:extLst>
                    <a:ext uri="{9D8B030D-6E8A-4147-A177-3AD203B41FA5}">
                      <a16:colId xmlns:a16="http://schemas.microsoft.com/office/drawing/2014/main" val="492517043"/>
                    </a:ext>
                  </a:extLst>
                </a:gridCol>
              </a:tblGrid>
              <a:tr h="37696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</a:rPr>
                        <a:t>Наезды на стоящее ТС</a:t>
                      </a:r>
                      <a:endParaRPr lang="ru-RU" sz="1300" b="0" dirty="0" smtClean="0"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4882683"/>
                  </a:ext>
                </a:extLst>
              </a:tr>
              <a:tr h="283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Период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Бесплатный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Платный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1418"/>
                  </a:ext>
                </a:extLst>
              </a:tr>
              <a:tr h="475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2018-2020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5</a:t>
                      </a:r>
                      <a:endParaRPr lang="ru-RU" sz="1200" b="0" dirty="0" smtClean="0">
                        <a:solidFill>
                          <a:srgbClr val="00206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72734" marR="72734" marT="36368" marB="36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35702"/>
                  </a:ext>
                </a:extLst>
              </a:tr>
            </a:tbl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4937853" y="1951548"/>
            <a:ext cx="1809403" cy="39921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Платный </a:t>
            </a:r>
            <a:r>
              <a:rPr kumimoji="0" lang="ru-RU" sz="1283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участок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3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км </a:t>
            </a:r>
            <a:r>
              <a:rPr kumimoji="0" lang="ru-RU" sz="1283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1091 – км 1119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61541" y="1941064"/>
            <a:ext cx="2073178" cy="4013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Бесплатный </a:t>
            </a:r>
            <a:r>
              <a:rPr kumimoji="0" lang="ru-RU" sz="1283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участок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3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км </a:t>
            </a:r>
            <a:r>
              <a:rPr kumimoji="0" lang="ru-RU" sz="1283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995 – км 1024  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65390" y="3531303"/>
            <a:ext cx="770710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98567"/>
                </a:solidFill>
                <a:effectLst/>
                <a:uLnTx/>
                <a:uFillTx/>
                <a:cs typeface="Calibri Light" panose="020F0302020204030204" pitchFamily="34" charset="0"/>
              </a:rPr>
              <a:t>-44%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97879" y="3650930"/>
            <a:ext cx="693678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98567"/>
                </a:solidFill>
                <a:effectLst/>
                <a:uLnTx/>
                <a:uFillTx/>
                <a:cs typeface="Calibri Light" panose="020F0302020204030204" pitchFamily="34" charset="0"/>
              </a:rPr>
              <a:t>-47%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70313" y="3045416"/>
            <a:ext cx="687988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98567"/>
                </a:solidFill>
                <a:effectLst/>
                <a:uLnTx/>
                <a:uFillTx/>
                <a:cs typeface="Calibri Light" panose="020F0302020204030204" pitchFamily="34" charset="0"/>
              </a:rPr>
              <a:t>-68%</a:t>
            </a:r>
          </a:p>
        </p:txBody>
      </p:sp>
      <p:sp>
        <p:nvSpPr>
          <p:cNvPr id="60" name="Стрелка вниз 59"/>
          <p:cNvSpPr/>
          <p:nvPr/>
        </p:nvSpPr>
        <p:spPr>
          <a:xfrm>
            <a:off x="5411305" y="5546777"/>
            <a:ext cx="1952901" cy="887919"/>
          </a:xfrm>
          <a:prstGeom prst="downArrow">
            <a:avLst>
              <a:gd name="adj1" fmla="val 50000"/>
              <a:gd name="adj2" fmla="val 50913"/>
            </a:avLst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1" name="Стрелка вниз 60"/>
          <p:cNvSpPr/>
          <p:nvPr/>
        </p:nvSpPr>
        <p:spPr>
          <a:xfrm rot="10800000">
            <a:off x="3817413" y="5371142"/>
            <a:ext cx="1952900" cy="887918"/>
          </a:xfrm>
          <a:prstGeom prst="downArrow">
            <a:avLst>
              <a:gd name="adj1" fmla="val 50000"/>
              <a:gd name="adj2" fmla="val 55044"/>
            </a:avLst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53278" y="6212595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аваркомы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57237" y="518647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аварийность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851746" y="3300103"/>
            <a:ext cx="61146" cy="1111890"/>
          </a:xfrm>
          <a:prstGeom prst="line">
            <a:avLst/>
          </a:prstGeom>
          <a:ln>
            <a:solidFill>
              <a:srgbClr val="0985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36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25"/>
          <p:cNvSpPr txBox="1">
            <a:spLocks/>
          </p:cNvSpPr>
          <p:nvPr/>
        </p:nvSpPr>
        <p:spPr>
          <a:xfrm>
            <a:off x="95250" y="2314511"/>
            <a:ext cx="5895975" cy="17336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ru-RU" sz="5333" b="1" dirty="0">
                <a:solidFill>
                  <a:srgbClr val="002060"/>
                </a:solidFill>
                <a:latin typeface="+mj-lt"/>
              </a:rPr>
              <a:t>СПАСИБО</a:t>
            </a:r>
          </a:p>
          <a:p>
            <a:pPr lvl="0" algn="ctr">
              <a:defRPr/>
            </a:pPr>
            <a:r>
              <a:rPr lang="ru-RU" sz="5333" b="1" dirty="0">
                <a:solidFill>
                  <a:srgbClr val="002060"/>
                </a:solidFill>
                <a:latin typeface="+mj-lt"/>
              </a:rPr>
              <a:t>ЗА ВНИМАНИЕ !</a:t>
            </a:r>
            <a:endParaRPr lang="ru-RU" sz="5333" b="1" dirty="0">
              <a:solidFill>
                <a:srgbClr val="002060"/>
              </a:solidFill>
              <a:latin typeface="+mj-lt"/>
              <a:ea typeface="Roboto" panose="02000000000000000000" pitchFamily="2" charset="0"/>
            </a:endParaRP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61" y="923"/>
            <a:ext cx="6507873" cy="68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652808" y="1"/>
            <a:ext cx="45391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12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08" y="0"/>
            <a:ext cx="4539192" cy="68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53" y="1076325"/>
            <a:ext cx="216146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261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">
      <a:dk1>
        <a:srgbClr val="2F5496"/>
      </a:dk1>
      <a:lt1>
        <a:sysClr val="window" lastClr="FFFFFF"/>
      </a:lt1>
      <a:dk2>
        <a:srgbClr val="034A90"/>
      </a:dk2>
      <a:lt2>
        <a:srgbClr val="E7E6E6"/>
      </a:lt2>
      <a:accent1>
        <a:srgbClr val="FF6600"/>
      </a:accent1>
      <a:accent2>
        <a:srgbClr val="FF66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647</Words>
  <Application>Microsoft Office PowerPoint</Application>
  <PresentationFormat>Широкоэкранный</PresentationFormat>
  <Paragraphs>220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Century Gothic</vt:lpstr>
      <vt:lpstr>Roboto</vt:lpstr>
      <vt:lpstr>Tahoma</vt:lpstr>
      <vt:lpstr>Office Theme</vt:lpstr>
      <vt:lpstr>Аварийность. Анализ, учет, задачи, решения, технологии в обеспечении безопасности дорожного движения на дорогах Государственной компании «Автодор»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Work</dc:creator>
  <cp:lastModifiedBy>Левандовский Виктор Владимирович</cp:lastModifiedBy>
  <cp:revision>62</cp:revision>
  <dcterms:created xsi:type="dcterms:W3CDTF">2021-08-17T12:22:19Z</dcterms:created>
  <dcterms:modified xsi:type="dcterms:W3CDTF">2021-09-11T12:33:11Z</dcterms:modified>
</cp:coreProperties>
</file>