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76" r:id="rId3"/>
    <p:sldId id="275" r:id="rId4"/>
    <p:sldId id="274" r:id="rId5"/>
    <p:sldId id="263" r:id="rId6"/>
    <p:sldId id="266" r:id="rId7"/>
    <p:sldId id="264" r:id="rId8"/>
    <p:sldId id="269" r:id="rId9"/>
    <p:sldId id="271" r:id="rId10"/>
    <p:sldId id="268" r:id="rId11"/>
    <p:sldId id="447" r:id="rId12"/>
    <p:sldId id="257" r:id="rId13"/>
    <p:sldId id="44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496"/>
    <a:srgbClr val="859B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16E40-2219-449A-A238-7832021DFB6B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315DF-D3EC-4564-9719-2A97FFFE0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1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9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52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3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1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7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5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40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95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C4B6-CFD4-4D24-ACA2-1223EE0B5DE5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5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9449" y="0"/>
            <a:ext cx="9230272" cy="3508521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/>
              <a:t>Технологии повышения коррозионной стойкости и срока эксплуатации тросов дорожных ограждений, </a:t>
            </a:r>
            <a:r>
              <a:rPr lang="ru-RU" sz="3600" b="1" dirty="0" err="1"/>
              <a:t>вантов</a:t>
            </a:r>
            <a:r>
              <a:rPr lang="ru-RU" sz="3600" b="1" dirty="0"/>
              <a:t> и мостовых конструкций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61728" y="3741572"/>
            <a:ext cx="7207768" cy="68421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/>
              <a:t>Зотов Дмитрий -  Директор по развитию инновационных проектов ООО «ЭМ-КАБЕЛЬ»</a:t>
            </a:r>
          </a:p>
        </p:txBody>
      </p:sp>
    </p:spTree>
    <p:extLst>
      <p:ext uri="{BB962C8B-B14F-4D97-AF65-F5344CB8AC3E}">
        <p14:creationId xmlns:p14="http://schemas.microsoft.com/office/powerpoint/2010/main" val="4021855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90D66A4-CBAC-4E0A-9671-EC5BBDD80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00" y="362766"/>
            <a:ext cx="11382999" cy="726392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Коррозия вантовых тросов и предварительно напряженных конструкций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8DECEE-B0C7-4E16-AB5F-19A85A59E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45" y="1186708"/>
            <a:ext cx="5094761" cy="33903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739999-272B-45D8-965E-B8D6CE2A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1222" r="55432"/>
          <a:stretch/>
        </p:blipFill>
        <p:spPr>
          <a:xfrm>
            <a:off x="1947141" y="1186708"/>
            <a:ext cx="3347209" cy="50606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764FC9-7DCF-4A09-A98A-0F62A8155B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6" t="53136" r="4428" b="14344"/>
          <a:stretch/>
        </p:blipFill>
        <p:spPr>
          <a:xfrm>
            <a:off x="5541321" y="4880407"/>
            <a:ext cx="5213365" cy="12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5FCF4F8-7418-4FB5-B869-DB039E84C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4133" y="191617"/>
            <a:ext cx="9144000" cy="48992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2F5496"/>
                </a:solidFill>
              </a:rPr>
              <a:t>Предварительно напряженные конструкции 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8AF7C0EA-D6A7-485D-B235-024E6D92C1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4" y="1107347"/>
            <a:ext cx="5951913" cy="48488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B66EC2-2651-4140-90E4-C0EDB5BA8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44" y="723488"/>
            <a:ext cx="3185999" cy="9402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46E583-4775-4C0B-BC42-41DFB9E65F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422" t="26263" r="10688" b="52783"/>
          <a:stretch/>
        </p:blipFill>
        <p:spPr>
          <a:xfrm>
            <a:off x="6695243" y="1663746"/>
            <a:ext cx="4690584" cy="14986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D1A9A2-3319-4DE0-9C27-6BBCFACADF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15564" r="14847" b="11709"/>
          <a:stretch/>
        </p:blipFill>
        <p:spPr>
          <a:xfrm>
            <a:off x="6838844" y="3246285"/>
            <a:ext cx="4654074" cy="300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58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90D66A4-CBAC-4E0A-9671-EC5BBDD80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00" y="111096"/>
            <a:ext cx="11382999" cy="726392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/>
              <a:t>Группа Компаний «</a:t>
            </a:r>
            <a:r>
              <a:rPr lang="ru-RU" sz="4000" b="1" dirty="0" err="1"/>
              <a:t>Оптикэнерго</a:t>
            </a:r>
            <a:r>
              <a:rPr lang="ru-RU" sz="4000" b="1" dirty="0"/>
              <a:t>»</a:t>
            </a:r>
          </a:p>
        </p:txBody>
      </p:sp>
      <p:pic>
        <p:nvPicPr>
          <p:cNvPr id="4" name="Picture 39" descr="Логотип Оптикэнерго">
            <a:extLst>
              <a:ext uri="{FF2B5EF4-FFF2-40B4-BE49-F238E27FC236}">
                <a16:creationId xmlns:a16="http://schemas.microsoft.com/office/drawing/2014/main" id="{8427425F-4112-47F3-8F5D-F6B68512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53" y="1432451"/>
            <a:ext cx="4469750" cy="92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8C2C9-9F9A-48C3-8978-76E71C5DB5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3"/>
          <a:stretch/>
        </p:blipFill>
        <p:spPr>
          <a:xfrm>
            <a:off x="1680676" y="3882766"/>
            <a:ext cx="8830645" cy="25337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48A1E6-B53F-4781-9ECD-E3F158F878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7" r="36669" b="35286"/>
          <a:stretch/>
        </p:blipFill>
        <p:spPr>
          <a:xfrm>
            <a:off x="1221725" y="936819"/>
            <a:ext cx="5187464" cy="27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28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B841888-ABA9-4B45-897A-4A8AB9F1A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39723"/>
            <a:ext cx="9144000" cy="1289277"/>
          </a:xfrm>
        </p:spPr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54DAD-0177-48B2-B24B-13E8E6B1E44F}"/>
              </a:ext>
            </a:extLst>
          </p:cNvPr>
          <p:cNvSpPr txBox="1"/>
          <p:nvPr/>
        </p:nvSpPr>
        <p:spPr>
          <a:xfrm>
            <a:off x="600891" y="4340816"/>
            <a:ext cx="591312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F5496"/>
                </a:solidFill>
              </a:rPr>
              <a:t>Директор по развитию инновационных проектов ООО «ЭМ-КАБЕЛЬ»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2F5496"/>
                </a:solidFill>
              </a:rPr>
              <a:t>Зотов Дмитрий</a:t>
            </a:r>
          </a:p>
          <a:p>
            <a:r>
              <a:rPr lang="ru-RU" sz="2000" i="0" u="none" strike="noStrike" dirty="0">
                <a:solidFill>
                  <a:srgbClr val="2F5496"/>
                </a:solidFill>
                <a:effectLst/>
              </a:rPr>
              <a:t>Тел.: +7 937-511-41-15</a:t>
            </a:r>
            <a:r>
              <a:rPr lang="en-US" sz="2000" dirty="0">
                <a:solidFill>
                  <a:srgbClr val="2F5496"/>
                </a:solidFill>
              </a:rPr>
              <a:t> </a:t>
            </a:r>
            <a:endParaRPr lang="ru-RU" sz="2000" dirty="0">
              <a:solidFill>
                <a:srgbClr val="2F5496"/>
              </a:solidFill>
            </a:endParaRPr>
          </a:p>
          <a:p>
            <a:r>
              <a:rPr lang="ru-RU" sz="2000" i="0" dirty="0">
                <a:solidFill>
                  <a:srgbClr val="2F5496"/>
                </a:solidFill>
                <a:effectLst/>
              </a:rPr>
              <a:t>Е-</a:t>
            </a:r>
            <a:r>
              <a:rPr lang="en-US" sz="2000" i="0" dirty="0">
                <a:solidFill>
                  <a:srgbClr val="2F5496"/>
                </a:solidFill>
                <a:effectLst/>
              </a:rPr>
              <a:t>mail: </a:t>
            </a:r>
            <a:r>
              <a:rPr lang="en-US" sz="2000" i="0" strike="noStrike" dirty="0">
                <a:solidFill>
                  <a:srgbClr val="2F5496"/>
                </a:solidFill>
                <a:effectLst/>
              </a:rPr>
              <a:t>d.zotov@emcable.ru</a:t>
            </a:r>
            <a:endParaRPr lang="ru-RU" sz="2000" i="0" strike="noStrike" dirty="0">
              <a:solidFill>
                <a:srgbClr val="2F549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6021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91A98BE-1CD9-4833-AC56-46CA80BFBCCA}"/>
              </a:ext>
            </a:extLst>
          </p:cNvPr>
          <p:cNvGrpSpPr/>
          <p:nvPr/>
        </p:nvGrpSpPr>
        <p:grpSpPr>
          <a:xfrm>
            <a:off x="388821" y="2655140"/>
            <a:ext cx="3398722" cy="674588"/>
            <a:chOff x="498133" y="2198721"/>
            <a:chExt cx="3833931" cy="12708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D12A80D-A6CB-4403-B659-EA2486B09343}"/>
                </a:ext>
              </a:extLst>
            </p:cNvPr>
            <p:cNvSpPr/>
            <p:nvPr/>
          </p:nvSpPr>
          <p:spPr>
            <a:xfrm>
              <a:off x="500721" y="2198721"/>
              <a:ext cx="615385" cy="1270800"/>
            </a:xfrm>
            <a:prstGeom prst="rect">
              <a:avLst/>
            </a:prstGeom>
            <a:solidFill>
              <a:srgbClr val="D73C13"/>
            </a:solidFill>
            <a:ln>
              <a:solidFill>
                <a:srgbClr val="D73C13"/>
              </a:solidFill>
            </a:ln>
          </p:spPr>
          <p:txBody>
            <a:bodyPr wrap="square" anchor="ctr" anchorCtr="0">
              <a:noAutofit/>
            </a:bodyPr>
            <a:lstStyle/>
            <a:p>
              <a:pPr marL="538163">
                <a:lnSpc>
                  <a:spcPts val="2000"/>
                </a:lnSpc>
              </a:pP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Скругленный прямоугольник 6">
              <a:extLst>
                <a:ext uri="{FF2B5EF4-FFF2-40B4-BE49-F238E27FC236}">
                  <a16:creationId xmlns:a16="http://schemas.microsoft.com/office/drawing/2014/main" id="{EE98D4D3-F169-47EC-B51D-6F2C208E9AB6}"/>
                </a:ext>
              </a:extLst>
            </p:cNvPr>
            <p:cNvSpPr/>
            <p:nvPr/>
          </p:nvSpPr>
          <p:spPr>
            <a:xfrm>
              <a:off x="1092064" y="2198721"/>
              <a:ext cx="3240000" cy="1270800"/>
            </a:xfrm>
            <a:prstGeom prst="roundRect">
              <a:avLst>
                <a:gd name="adj" fmla="val 3784"/>
              </a:avLst>
            </a:prstGeom>
            <a:noFill/>
            <a:ln>
              <a:solidFill>
                <a:srgbClr val="D73C13"/>
              </a:solidFill>
            </a:ln>
          </p:spPr>
          <p:txBody>
            <a:bodyPr wrap="square" lIns="36000" rIns="36000" anchor="ctr" anchorCtr="0">
              <a:noAutofit/>
            </a:bodyPr>
            <a:lstStyle/>
            <a:p>
              <a:pPr marL="268288" lvl="0">
                <a:lnSpc>
                  <a:spcPts val="1900"/>
                </a:lnSpc>
              </a:pPr>
              <a:r>
                <a:rPr lang="ru-RU" sz="1400" dirty="0">
                  <a:latin typeface="Century Gothic" panose="020B0502020202020204" pitchFamily="34" charset="0"/>
                </a:rPr>
                <a:t>Установка  металлического барьерного ограждения</a:t>
              </a:r>
              <a:endParaRPr lang="ru-RU" sz="1400" b="1" dirty="0">
                <a:solidFill>
                  <a:srgbClr val="D73C13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CE27275-491E-4816-8797-E7D36E85D622}"/>
                </a:ext>
              </a:extLst>
            </p:cNvPr>
            <p:cNvSpPr/>
            <p:nvPr/>
          </p:nvSpPr>
          <p:spPr>
            <a:xfrm>
              <a:off x="498133" y="2674912"/>
              <a:ext cx="620560" cy="396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B7A7B3D-86FC-4D11-8249-CE7BDE435AEB}"/>
              </a:ext>
            </a:extLst>
          </p:cNvPr>
          <p:cNvGrpSpPr/>
          <p:nvPr/>
        </p:nvGrpSpPr>
        <p:grpSpPr>
          <a:xfrm>
            <a:off x="7937469" y="2657036"/>
            <a:ext cx="3386008" cy="696286"/>
            <a:chOff x="496117" y="2198721"/>
            <a:chExt cx="3650692" cy="127080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4F3F76E5-8674-4F1C-8819-B66F4B94757D}"/>
                </a:ext>
              </a:extLst>
            </p:cNvPr>
            <p:cNvSpPr/>
            <p:nvPr/>
          </p:nvSpPr>
          <p:spPr>
            <a:xfrm>
              <a:off x="500721" y="2198721"/>
              <a:ext cx="615385" cy="1269673"/>
            </a:xfrm>
            <a:prstGeom prst="rect">
              <a:avLst/>
            </a:prstGeom>
            <a:solidFill>
              <a:srgbClr val="A1BC23"/>
            </a:solidFill>
            <a:ln>
              <a:solidFill>
                <a:srgbClr val="A1BC23"/>
              </a:solidFill>
            </a:ln>
          </p:spPr>
          <p:txBody>
            <a:bodyPr wrap="square" anchor="ctr" anchorCtr="0">
              <a:noAutofit/>
            </a:bodyPr>
            <a:lstStyle/>
            <a:p>
              <a:pPr marL="538163">
                <a:lnSpc>
                  <a:spcPts val="2000"/>
                </a:lnSpc>
              </a:pP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Скругленный прямоугольник 33">
              <a:extLst>
                <a:ext uri="{FF2B5EF4-FFF2-40B4-BE49-F238E27FC236}">
                  <a16:creationId xmlns:a16="http://schemas.microsoft.com/office/drawing/2014/main" id="{A75AA673-D66F-4F50-9BBF-801678C6333C}"/>
                </a:ext>
              </a:extLst>
            </p:cNvPr>
            <p:cNvSpPr/>
            <p:nvPr/>
          </p:nvSpPr>
          <p:spPr>
            <a:xfrm>
              <a:off x="880571" y="2198721"/>
              <a:ext cx="3266238" cy="1270800"/>
            </a:xfrm>
            <a:prstGeom prst="roundRect">
              <a:avLst>
                <a:gd name="adj" fmla="val 3784"/>
              </a:avLst>
            </a:prstGeom>
            <a:noFill/>
            <a:ln>
              <a:solidFill>
                <a:srgbClr val="A1BC23"/>
              </a:solidFill>
            </a:ln>
          </p:spPr>
          <p:txBody>
            <a:bodyPr wrap="square" lIns="36000" rIns="36000" anchor="ctr" anchorCtr="0">
              <a:noAutofit/>
            </a:bodyPr>
            <a:lstStyle/>
            <a:p>
              <a:pPr marL="266700" lvl="0">
                <a:lnSpc>
                  <a:spcPts val="1800"/>
                </a:lnSpc>
              </a:pPr>
              <a:r>
                <a:rPr lang="ru-RU" sz="1400" dirty="0">
                  <a:latin typeface="Century Gothic" panose="020B0502020202020204" pitchFamily="34" charset="0"/>
                </a:rPr>
                <a:t>Установка тросовых ограждений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80A0A845-99D0-4CA4-9CAF-0A8488EF3874}"/>
                </a:ext>
              </a:extLst>
            </p:cNvPr>
            <p:cNvSpPr/>
            <p:nvPr/>
          </p:nvSpPr>
          <p:spPr>
            <a:xfrm>
              <a:off x="496117" y="2639249"/>
              <a:ext cx="620560" cy="396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33D2FA9-08A6-4A82-8C39-7616A5E6E799}"/>
              </a:ext>
            </a:extLst>
          </p:cNvPr>
          <p:cNvSpPr/>
          <p:nvPr/>
        </p:nvSpPr>
        <p:spPr>
          <a:xfrm>
            <a:off x="4892797" y="2707203"/>
            <a:ext cx="2353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Установка парапетного</a:t>
            </a:r>
          </a:p>
          <a:p>
            <a:r>
              <a:rPr lang="ru-RU" sz="1400" dirty="0">
                <a:latin typeface="Century Gothic" panose="020B0502020202020204" pitchFamily="34" charset="0"/>
              </a:rPr>
              <a:t>бетонного ограждения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BE79B4B-46F6-4E14-95D3-2F7D13D62C88}"/>
              </a:ext>
            </a:extLst>
          </p:cNvPr>
          <p:cNvGrpSpPr/>
          <p:nvPr/>
        </p:nvGrpSpPr>
        <p:grpSpPr>
          <a:xfrm>
            <a:off x="4202839" y="2650421"/>
            <a:ext cx="3318736" cy="674588"/>
            <a:chOff x="170962" y="1013473"/>
            <a:chExt cx="3514692" cy="127080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9E59EE2-38A3-4CAB-885C-1159B424B4C0}"/>
                </a:ext>
              </a:extLst>
            </p:cNvPr>
            <p:cNvSpPr/>
            <p:nvPr/>
          </p:nvSpPr>
          <p:spPr>
            <a:xfrm>
              <a:off x="173550" y="1013473"/>
              <a:ext cx="615385" cy="1270800"/>
            </a:xfrm>
            <a:prstGeom prst="rect">
              <a:avLst/>
            </a:prstGeom>
            <a:solidFill>
              <a:srgbClr val="D73C13"/>
            </a:solidFill>
            <a:ln>
              <a:solidFill>
                <a:srgbClr val="D73C13"/>
              </a:solidFill>
            </a:ln>
          </p:spPr>
          <p:txBody>
            <a:bodyPr wrap="square" anchor="ctr" anchorCtr="0">
              <a:noAutofit/>
            </a:bodyPr>
            <a:lstStyle/>
            <a:p>
              <a:pPr marL="538163">
                <a:lnSpc>
                  <a:spcPts val="2000"/>
                </a:lnSpc>
              </a:pP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Скругленный прямоугольник 6">
              <a:extLst>
                <a:ext uri="{FF2B5EF4-FFF2-40B4-BE49-F238E27FC236}">
                  <a16:creationId xmlns:a16="http://schemas.microsoft.com/office/drawing/2014/main" id="{F4B7C83C-D615-4616-8B45-FDE70E3E903E}"/>
                </a:ext>
              </a:extLst>
            </p:cNvPr>
            <p:cNvSpPr/>
            <p:nvPr/>
          </p:nvSpPr>
          <p:spPr>
            <a:xfrm>
              <a:off x="445654" y="1013473"/>
              <a:ext cx="3240000" cy="1270800"/>
            </a:xfrm>
            <a:prstGeom prst="roundRect">
              <a:avLst>
                <a:gd name="adj" fmla="val 3784"/>
              </a:avLst>
            </a:prstGeom>
            <a:noFill/>
            <a:ln>
              <a:solidFill>
                <a:srgbClr val="D73C13"/>
              </a:solidFill>
            </a:ln>
          </p:spPr>
          <p:txBody>
            <a:bodyPr wrap="square" lIns="36000" rIns="36000" anchor="ctr" anchorCtr="0">
              <a:noAutofit/>
            </a:bodyPr>
            <a:lstStyle/>
            <a:p>
              <a:pPr marL="268288" lvl="0">
                <a:lnSpc>
                  <a:spcPts val="1900"/>
                </a:lnSpc>
              </a:pPr>
              <a:endParaRPr lang="ru-RU" sz="1600" b="1" dirty="0">
                <a:solidFill>
                  <a:srgbClr val="D73C13"/>
                </a:solidFill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F30255F-4AB0-4776-A362-22EF055B249C}"/>
                </a:ext>
              </a:extLst>
            </p:cNvPr>
            <p:cNvSpPr/>
            <p:nvPr/>
          </p:nvSpPr>
          <p:spPr>
            <a:xfrm>
              <a:off x="170962" y="1489664"/>
              <a:ext cx="620560" cy="39600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2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49C712-7244-49DA-AC88-059604D61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768" y="3565079"/>
            <a:ext cx="3414757" cy="22739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39B6E5-0079-42C2-8E0C-FC4460BE1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3555138"/>
            <a:ext cx="3486150" cy="22834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577443-ADC5-4286-A2D1-ABB8B7C518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302"/>
          <a:stretch/>
        </p:blipFill>
        <p:spPr>
          <a:xfrm>
            <a:off x="7947025" y="3564663"/>
            <a:ext cx="3587190" cy="22748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8F8CDF-9543-42C7-9457-52B7E0A83020}"/>
              </a:ext>
            </a:extLst>
          </p:cNvPr>
          <p:cNvSpPr txBox="1"/>
          <p:nvPr/>
        </p:nvSpPr>
        <p:spPr>
          <a:xfrm>
            <a:off x="581025" y="950051"/>
            <a:ext cx="1104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К числу технических средств организации дорожного движения относятся удерживающие ограждения, установленные по обочинам и на разделительной полосе, служащие механическим препятствием для съезда автомобилей с дороги, выезда на полосу встречного движения, и одновременно являющиеся ориентиром для водителей, сигнализирующим о повышенной опасности.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AFE98C-B08C-4B2E-841B-6D1AB256C5F7}"/>
              </a:ext>
            </a:extLst>
          </p:cNvPr>
          <p:cNvSpPr txBox="1"/>
          <p:nvPr/>
        </p:nvSpPr>
        <p:spPr>
          <a:xfrm>
            <a:off x="113212" y="92528"/>
            <a:ext cx="861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2F5496"/>
                </a:solidFill>
                <a:effectLst/>
                <a:latin typeface="+mj-lt"/>
              </a:rPr>
              <a:t>Разновидности дорожных ограждений</a:t>
            </a:r>
            <a:endParaRPr lang="ru-RU" sz="2800" b="1" dirty="0">
              <a:solidFill>
                <a:srgbClr val="2F549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524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3DE57DE-75EB-4A92-AF3E-D488E96190A9}"/>
              </a:ext>
            </a:extLst>
          </p:cNvPr>
          <p:cNvSpPr txBox="1">
            <a:spLocks/>
          </p:cNvSpPr>
          <p:nvPr/>
        </p:nvSpPr>
        <p:spPr>
          <a:xfrm>
            <a:off x="142875" y="95250"/>
            <a:ext cx="8812801" cy="3463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Недостатки металлического и бетонного ограждений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049BD-A839-4EBB-A41A-DA8BFAA79E7E}"/>
              </a:ext>
            </a:extLst>
          </p:cNvPr>
          <p:cNvSpPr txBox="1"/>
          <p:nvPr/>
        </p:nvSpPr>
        <p:spPr>
          <a:xfrm>
            <a:off x="590550" y="1143000"/>
            <a:ext cx="10915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К недостаткам таких конструкций следует отнести их высокую стоимость и жесткость при ударе, приводящую к существенным повреждениям транспортных средств и причинению ущерба пассажирам. Довольно затратной является и процедура восстановления металлического и бетонного ограждения после ДТП. Кроме этого, такие удерживающие ограждения занимают значительную ширину дорожного полотна, непрозрачны для участников дорожного движения, не продуваются, что приводит к скоплению снега в зимнее время.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3C71B4-4D72-4CE3-918F-FF9428953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654" y="3207605"/>
            <a:ext cx="4954917" cy="30316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BD38E8-B646-406F-B761-DA7E814A5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47" y="3203689"/>
            <a:ext cx="4884896" cy="304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A2AFCBD-35A3-4DBE-B636-1983C5FADFE7}"/>
              </a:ext>
            </a:extLst>
          </p:cNvPr>
          <p:cNvSpPr txBox="1">
            <a:spLocks/>
          </p:cNvSpPr>
          <p:nvPr/>
        </p:nvSpPr>
        <p:spPr>
          <a:xfrm>
            <a:off x="143689" y="98836"/>
            <a:ext cx="11009271" cy="6429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2F5496"/>
                </a:solidFill>
                <a:latin typeface="Century Gothic" panose="020B0502020202020204" pitchFamily="34" charset="0"/>
              </a:rPr>
              <a:t>Тросовые ограждения нового поколения</a:t>
            </a:r>
            <a:endParaRPr lang="en-US" sz="2800" b="1" dirty="0">
              <a:solidFill>
                <a:srgbClr val="2F5496"/>
              </a:solidFill>
              <a:latin typeface="Century Gothic" panose="020B0502020202020204" pitchFamily="34" charset="0"/>
              <a:cs typeface="Lato Light" panose="020F04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32F78-F09D-420F-B55A-C10C3C7D333D}"/>
              </a:ext>
            </a:extLst>
          </p:cNvPr>
          <p:cNvSpPr txBox="1"/>
          <p:nvPr/>
        </p:nvSpPr>
        <p:spPr>
          <a:xfrm>
            <a:off x="552450" y="793752"/>
            <a:ext cx="1021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Тросовое ограждение обеспечивает повышенную безопасность для всех видов транспортных средств за счет обтекаемой формы стойки и расширенного распределения тросов.</a:t>
            </a:r>
          </a:p>
          <a:p>
            <a:r>
              <a:rPr lang="ru-RU" sz="1600" dirty="0">
                <a:cs typeface="Arial" panose="020B0604020202020204" pitchFamily="34" charset="0"/>
              </a:rPr>
              <a:t>Гибкие отбойники представляют собой простую конструкцию, состоящую из тросов, стоек, анкерных блоков, стяжных устройств</a:t>
            </a:r>
            <a:r>
              <a:rPr lang="ru-RU" sz="1600" dirty="0">
                <a:latin typeface="Lato Medium"/>
                <a:cs typeface="Arial" panose="020B0604020202020204" pitchFamily="34" charset="0"/>
              </a:rPr>
              <a:t>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E32B9-D936-4468-8DE2-ED681EFE2517}"/>
              </a:ext>
            </a:extLst>
          </p:cNvPr>
          <p:cNvSpPr txBox="1"/>
          <p:nvPr/>
        </p:nvSpPr>
        <p:spPr>
          <a:xfrm>
            <a:off x="609217" y="2247082"/>
            <a:ext cx="6774305" cy="101566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Предотвращение преднамеренных и непреднамеренных переездов т/с через разделительную полосу, а также для разделения транспортных потоков встречных направлений без проведения реконструкции автомобильной дороги;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Снижение уровня травматизма и гибели в ДТП, связанных с наездом на разделительное ограждение, высокий показатель энергопоглащения;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4B0A5B-7029-4507-B4E8-C50163AF1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6" y="4017636"/>
            <a:ext cx="3415777" cy="22771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71D0F8-7042-4CD7-B88A-44B17D0B0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35" y="4017799"/>
            <a:ext cx="3290700" cy="22736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6FD584-EB3D-482D-91FB-5242C161EE69}"/>
              </a:ext>
            </a:extLst>
          </p:cNvPr>
          <p:cNvSpPr txBox="1"/>
          <p:nvPr/>
        </p:nvSpPr>
        <p:spPr>
          <a:xfrm>
            <a:off x="7535254" y="2247819"/>
            <a:ext cx="4105203" cy="120032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kern="0" dirty="0">
                <a:solidFill>
                  <a:srgbClr val="2F5496"/>
                </a:solidFill>
                <a:cs typeface="Arial" panose="020B0604020202020204" pitchFamily="34" charset="0"/>
              </a:rPr>
              <a:t>Простота монтажа и экономия дорожного пространства;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cs typeface="Arial" panose="020B0604020202020204" pitchFamily="34" charset="0"/>
              </a:rPr>
              <a:t>Снижение </a:t>
            </a:r>
            <a:r>
              <a:rPr lang="ru-RU" sz="1200" kern="0" dirty="0">
                <a:solidFill>
                  <a:srgbClr val="2F5496"/>
                </a:solidFill>
                <a:cs typeface="Arial" panose="020B0604020202020204" pitchFamily="34" charset="0"/>
              </a:rPr>
              <a:t>эксплуатационных затрат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cs typeface="Arial" panose="020B0604020202020204" pitchFamily="34" charset="0"/>
              </a:rPr>
              <a:t>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cs typeface="Arial" panose="020B0604020202020204" pitchFamily="34" charset="0"/>
              </a:rPr>
              <a:t>Высокая ремонтопригодность;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kern="0" dirty="0">
                <a:solidFill>
                  <a:srgbClr val="2F5496"/>
                </a:solidFill>
                <a:cs typeface="Arial" panose="020B0604020202020204" pitchFamily="34" charset="0"/>
              </a:rPr>
              <a:t>Снижение общей стоимости готового решения.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BC6D0-173A-441A-AE75-9805BABED9BB}"/>
              </a:ext>
            </a:extLst>
          </p:cNvPr>
          <p:cNvSpPr txBox="1"/>
          <p:nvPr/>
        </p:nvSpPr>
        <p:spPr>
          <a:xfrm>
            <a:off x="3840844" y="1823810"/>
            <a:ext cx="5504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+mj-lt"/>
              </a:rPr>
              <a:t>Преимущества тросовых ограждений: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423EFD-195B-40A9-BFB7-C97DCB056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139" y="4015293"/>
            <a:ext cx="4066805" cy="2276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1D4D23-94E0-4DBA-8EF9-85B9BC5BD8B9}"/>
              </a:ext>
            </a:extLst>
          </p:cNvPr>
          <p:cNvSpPr txBox="1"/>
          <p:nvPr/>
        </p:nvSpPr>
        <p:spPr>
          <a:xfrm>
            <a:off x="889000" y="3435350"/>
            <a:ext cx="871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cs typeface="Arial" panose="020B0604020202020204" pitchFamily="34" charset="0"/>
              </a:rPr>
              <a:t>Следует отметить, что тросовым ограждениям требуется периодическая проверка натяжения троса и его регулировка, в зависимости от температуры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36169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90D66A4-CBAC-4E0A-9671-EC5BBDD80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628" y="182228"/>
            <a:ext cx="11382999" cy="72639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/>
              <a:t>ТРОС ДОРОЖНОГО ОГРАЖДЕНИЯ ПОВЫШЕННОЙ </a:t>
            </a:r>
            <a:br>
              <a:rPr lang="ru-RU" sz="2800" b="1" dirty="0"/>
            </a:br>
            <a:r>
              <a:rPr lang="ru-RU" sz="2800" b="1" dirty="0"/>
              <a:t>КОРРОЗИОННОЙ СТОЙКОСТИ ПЛАКИРОВАННЫЙ АЛЮМИНИЕМ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C83F69-E5BD-45B0-B313-0571CC212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078" y1="17431" x2="19751" y2="18349"/>
                        <a14:foregroundMark x1="17616" y1="17890" x2="29804" y2="17431"/>
                        <a14:foregroundMark x1="20374" y1="15596" x2="20374" y2="15596"/>
                        <a14:foregroundMark x1="11566" y1="18349" x2="6940" y2="20183"/>
                        <a14:foregroundMark x1="1246" y1="25688" x2="1246" y2="25688"/>
                        <a14:foregroundMark x1="4804" y1="22018" x2="4804" y2="22018"/>
                        <a14:foregroundMark x1="30516" y1="16055" x2="30516" y2="16055"/>
                        <a14:foregroundMark x1="36833" y1="20183" x2="36833" y2="20183"/>
                        <a14:foregroundMark x1="38167" y1="19725" x2="38167" y2="19725"/>
                        <a14:foregroundMark x1="38879" y1="22018" x2="38879" y2="22018"/>
                        <a14:foregroundMark x1="40480" y1="22018" x2="40480" y2="22018"/>
                        <a14:foregroundMark x1="39146" y1="19266" x2="39146" y2="19266"/>
                        <a14:foregroundMark x1="41103" y1="21101" x2="42616" y2="21101"/>
                        <a14:foregroundMark x1="43149" y1="21560" x2="45552" y2="23394"/>
                        <a14:foregroundMark x1="63701" y1="17431" x2="51246" y2="23853"/>
                        <a14:foregroundMark x1="50623" y1="23853" x2="48132" y2="25229"/>
                        <a14:foregroundMark x1="47153" y1="23853" x2="47153" y2="23853"/>
                        <a14:foregroundMark x1="45907" y1="22477" x2="45907" y2="22477"/>
                        <a14:foregroundMark x1="65302" y1="18349" x2="65302" y2="18349"/>
                        <a14:foregroundMark x1="66281" y1="17890" x2="66281" y2="17890"/>
                        <a14:foregroundMark x1="67260" y1="17890" x2="67260" y2="17890"/>
                        <a14:foregroundMark x1="67616" y1="17890" x2="67616" y2="17890"/>
                        <a14:foregroundMark x1="67794" y1="17890" x2="67794" y2="17890"/>
                        <a14:foregroundMark x1="68149" y1="17890" x2="68505" y2="17890"/>
                        <a14:foregroundMark x1="83274" y1="39450" x2="83719" y2="15596"/>
                        <a14:foregroundMark x1="84164" y1="15596" x2="86121" y2="16055"/>
                        <a14:backgroundMark x1="5516" y1="11009" x2="5516" y2="11009"/>
                        <a14:backgroundMark x1="8274" y1="3670" x2="8274" y2="3670"/>
                        <a14:backgroundMark x1="15836" y1="11468" x2="15836" y2="11468"/>
                        <a14:backgroundMark x1="13523" y1="3211" x2="13523" y2="3211"/>
                        <a14:backgroundMark x1="13434" y1="6881" x2="13434" y2="6881"/>
                        <a14:backgroundMark x1="10587" y1="7798" x2="10587" y2="7798"/>
                        <a14:backgroundMark x1="19662" y1="6881" x2="19662" y2="6881"/>
                        <a14:backgroundMark x1="19751" y1="6881" x2="20107" y2="5963"/>
                        <a14:backgroundMark x1="20996" y1="5963" x2="21619" y2="5963"/>
                        <a14:backgroundMark x1="22509" y1="5963" x2="22509" y2="5963"/>
                        <a14:backgroundMark x1="23221" y1="5963" x2="23932" y2="5963"/>
                        <a14:backgroundMark x1="24288" y1="5963" x2="38167" y2="5505"/>
                        <a14:backgroundMark x1="41993" y1="5505" x2="52402" y2="5505"/>
                        <a14:backgroundMark x1="56317" y1="5963" x2="61744" y2="5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77" y="1567023"/>
            <a:ext cx="9600285" cy="1861977"/>
          </a:xfrm>
          <a:prstGeom prst="rect">
            <a:avLst/>
          </a:prstGeom>
        </p:spPr>
      </p:pic>
      <p:pic>
        <p:nvPicPr>
          <p:cNvPr id="5" name="Picture 3" descr="C:\Users\boksimer\Desktop\3.png">
            <a:extLst>
              <a:ext uri="{FF2B5EF4-FFF2-40B4-BE49-F238E27FC236}">
                <a16:creationId xmlns:a16="http://schemas.microsoft.com/office/drawing/2014/main" id="{AD59C8F1-E3BF-425F-B7C3-ADEF371F6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85"/>
          <a:stretch/>
        </p:blipFill>
        <p:spPr bwMode="auto">
          <a:xfrm>
            <a:off x="1562985" y="3698640"/>
            <a:ext cx="303592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37C243-AC2D-464D-8529-D71FE8E7FD19}"/>
              </a:ext>
            </a:extLst>
          </p:cNvPr>
          <p:cNvSpPr txBox="1"/>
          <p:nvPr/>
        </p:nvSpPr>
        <p:spPr>
          <a:xfrm>
            <a:off x="4415246" y="367466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Сталь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95194-80B1-44BC-A685-F96BE0C8DCE4}"/>
              </a:ext>
            </a:extLst>
          </p:cNvPr>
          <p:cNvSpPr txBox="1"/>
          <p:nvPr/>
        </p:nvSpPr>
        <p:spPr>
          <a:xfrm>
            <a:off x="4075610" y="438263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Алюминий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3401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90D66A4-CBAC-4E0A-9671-EC5BBDD80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00" y="396322"/>
            <a:ext cx="11382999" cy="726392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Процесс плакирования: </a:t>
            </a:r>
            <a:br>
              <a:rPr lang="ru-RU" sz="2800" b="1" dirty="0"/>
            </a:br>
            <a:r>
              <a:rPr lang="ru-RU" sz="2800" b="1" dirty="0"/>
              <a:t>наложение алюминия на стальную проволоку</a:t>
            </a:r>
          </a:p>
        </p:txBody>
      </p:sp>
      <p:pic>
        <p:nvPicPr>
          <p:cNvPr id="5" name="4 - 3D Tangential.avi">
            <a:hlinkClick r:id="" action="ppaction://media"/>
            <a:extLst>
              <a:ext uri="{FF2B5EF4-FFF2-40B4-BE49-F238E27FC236}">
                <a16:creationId xmlns:a16="http://schemas.microsoft.com/office/drawing/2014/main" id="{89169E57-62DD-4DEB-BCFB-F4A18BCA69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8207" y="1446056"/>
            <a:ext cx="5800982" cy="4350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387F23-5559-4C56-BCCA-66B8143D60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47" y="1113626"/>
            <a:ext cx="2730079" cy="26670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2477D0-3A73-4A01-8BD9-D3D8DE91AE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12" y="3658222"/>
            <a:ext cx="2730080" cy="26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7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90D66A4-CBAC-4E0A-9671-EC5BBDD80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00" y="234298"/>
            <a:ext cx="11382999" cy="726392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Сравнение плакированного алюминием и оцинкованного тросов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88483D-EB68-4554-B88C-16F011CFB0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3" r="56747" b="8541"/>
          <a:stretch/>
        </p:blipFill>
        <p:spPr>
          <a:xfrm>
            <a:off x="343669" y="1011184"/>
            <a:ext cx="4983340" cy="29948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349665-D26F-46E2-BEE0-1CF5399D2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/>
        </p:blipFill>
        <p:spPr>
          <a:xfrm>
            <a:off x="1828800" y="3909270"/>
            <a:ext cx="8145709" cy="2726423"/>
          </a:xfrm>
          <a:prstGeom prst="rect">
            <a:avLst/>
          </a:prstGeom>
        </p:spPr>
      </p:pic>
      <p:pic>
        <p:nvPicPr>
          <p:cNvPr id="9" name="Picture 5" descr="C:\Users\boksimer\Desktop\сравнение проволок 3.png">
            <a:extLst>
              <a:ext uri="{FF2B5EF4-FFF2-40B4-BE49-F238E27FC236}">
                <a16:creationId xmlns:a16="http://schemas.microsoft.com/office/drawing/2014/main" id="{B8FE7D85-3AD9-483C-87DE-1308888E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69" y="2185896"/>
            <a:ext cx="3782633" cy="150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F91755D-00E0-416E-92E1-7F7FD2E93CD8}"/>
              </a:ext>
            </a:extLst>
          </p:cNvPr>
          <p:cNvSpPr txBox="1">
            <a:spLocks/>
          </p:cNvSpPr>
          <p:nvPr/>
        </p:nvSpPr>
        <p:spPr>
          <a:xfrm>
            <a:off x="5498360" y="1323720"/>
            <a:ext cx="6349971" cy="726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Проведенные испытания фирмой</a:t>
            </a:r>
            <a:r>
              <a:rPr lang="en-US" sz="1400" dirty="0"/>
              <a:t> J-Power Systems Co</a:t>
            </a:r>
            <a:r>
              <a:rPr lang="ru-RU" sz="1400" dirty="0"/>
              <a:t>., показали, что коррозионная стойкость дорожного троса коррозионностойкого, помещенной в раствор электролита оказалась заметно выше, тогда как образец оцинкованного троса полностью коррозировал</a:t>
            </a:r>
          </a:p>
        </p:txBody>
      </p:sp>
    </p:spTree>
    <p:extLst>
      <p:ext uri="{BB962C8B-B14F-4D97-AF65-F5344CB8AC3E}">
        <p14:creationId xmlns:p14="http://schemas.microsoft.com/office/powerpoint/2010/main" val="720716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90D66A4-CBAC-4E0A-9671-EC5BBDD80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00" y="111096"/>
            <a:ext cx="11382999" cy="72639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Сравнительная таблица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0B09F60-9079-4752-AC87-584E972E8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654212"/>
              </p:ext>
            </p:extLst>
          </p:nvPr>
        </p:nvGraphicFramePr>
        <p:xfrm>
          <a:off x="931817" y="1227909"/>
          <a:ext cx="9875521" cy="4572001"/>
        </p:xfrm>
        <a:graphic>
          <a:graphicData uri="http://schemas.openxmlformats.org/drawingml/2006/table">
            <a:tbl>
              <a:tblPr firstRow="1" firstCol="1" bandRow="1"/>
              <a:tblGrid>
                <a:gridCol w="478678">
                  <a:extLst>
                    <a:ext uri="{9D8B030D-6E8A-4147-A177-3AD203B41FA5}">
                      <a16:colId xmlns:a16="http://schemas.microsoft.com/office/drawing/2014/main" val="3002972481"/>
                    </a:ext>
                  </a:extLst>
                </a:gridCol>
                <a:gridCol w="2958325">
                  <a:extLst>
                    <a:ext uri="{9D8B030D-6E8A-4147-A177-3AD203B41FA5}">
                      <a16:colId xmlns:a16="http://schemas.microsoft.com/office/drawing/2014/main" val="2760671358"/>
                    </a:ext>
                  </a:extLst>
                </a:gridCol>
                <a:gridCol w="1718836">
                  <a:extLst>
                    <a:ext uri="{9D8B030D-6E8A-4147-A177-3AD203B41FA5}">
                      <a16:colId xmlns:a16="http://schemas.microsoft.com/office/drawing/2014/main" val="2162599566"/>
                    </a:ext>
                  </a:extLst>
                </a:gridCol>
                <a:gridCol w="1820434">
                  <a:extLst>
                    <a:ext uri="{9D8B030D-6E8A-4147-A177-3AD203B41FA5}">
                      <a16:colId xmlns:a16="http://schemas.microsoft.com/office/drawing/2014/main" val="41744930"/>
                    </a:ext>
                  </a:extLst>
                </a:gridCol>
                <a:gridCol w="1273865">
                  <a:extLst>
                    <a:ext uri="{9D8B030D-6E8A-4147-A177-3AD203B41FA5}">
                      <a16:colId xmlns:a16="http://schemas.microsoft.com/office/drawing/2014/main" val="1814768443"/>
                    </a:ext>
                  </a:extLst>
                </a:gridCol>
                <a:gridCol w="1625383">
                  <a:extLst>
                    <a:ext uri="{9D8B030D-6E8A-4147-A177-3AD203B41FA5}">
                      <a16:colId xmlns:a16="http://schemas.microsoft.com/office/drawing/2014/main" val="413730164"/>
                    </a:ext>
                  </a:extLst>
                </a:gridCol>
              </a:tblGrid>
              <a:tr h="1663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Страна производителя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Прочность на разрыв, [МПа]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</a:t>
                      </a:r>
                      <a:b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упругости, [ГПа]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Толщина защитного покрытия, [мкм]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01139"/>
                  </a:ext>
                </a:extLst>
              </a:tr>
              <a:tr h="299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Fujian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Китай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334205"/>
                  </a:ext>
                </a:extLst>
              </a:tr>
              <a:tr h="3531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Anping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Yueqi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Mesh products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Китай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557045"/>
                  </a:ext>
                </a:extLst>
              </a:tr>
              <a:tr h="33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Openex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Mechanical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Technology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Китай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139188"/>
                  </a:ext>
                </a:extLst>
              </a:tr>
              <a:tr h="316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Cheng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ZhiQuan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Китай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681826"/>
                  </a:ext>
                </a:extLst>
              </a:tr>
              <a:tr h="3200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DSR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Wire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corp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Корея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431755"/>
                  </a:ext>
                </a:extLst>
              </a:tr>
              <a:tr h="3200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SwedWire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AB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Швеция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25505"/>
                  </a:ext>
                </a:extLst>
              </a:tr>
              <a:tr h="3200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CARTEX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Германия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804665"/>
                  </a:ext>
                </a:extLst>
              </a:tr>
              <a:tr h="3200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Северсталь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105185"/>
                  </a:ext>
                </a:extLst>
              </a:tr>
              <a:tr h="3200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ЭМ-КАБЕЛЬ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834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951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90D66A4-CBAC-4E0A-9671-EC5BBDD80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00" y="111096"/>
            <a:ext cx="11574979" cy="72639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Зависимость «нагрузка-удлинение» троса ограждения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9949E8-7AA6-4284-97E0-0C5E0FEE1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53" y="837488"/>
            <a:ext cx="8462045" cy="564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17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2">
      <a:dk1>
        <a:srgbClr val="2F5496"/>
      </a:dk1>
      <a:lt1>
        <a:sysClr val="window" lastClr="FFFFFF"/>
      </a:lt1>
      <a:dk2>
        <a:srgbClr val="034A90"/>
      </a:dk2>
      <a:lt2>
        <a:srgbClr val="E7E6E6"/>
      </a:lt2>
      <a:accent1>
        <a:srgbClr val="FF6600"/>
      </a:accent1>
      <a:accent2>
        <a:srgbClr val="FF66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</TotalTime>
  <Words>508</Words>
  <Application>Microsoft Office PowerPoint</Application>
  <PresentationFormat>Широкоэкранный</PresentationFormat>
  <Paragraphs>106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Lato Medium</vt:lpstr>
      <vt:lpstr>Office Theme</vt:lpstr>
      <vt:lpstr>Технологии повышения коррозионной стойкости и срока эксплуатации тросов дорожных ограждений, вантов и мостовых конструкций</vt:lpstr>
      <vt:lpstr>Презентация PowerPoint</vt:lpstr>
      <vt:lpstr>Презентация PowerPoint</vt:lpstr>
      <vt:lpstr>Презентация PowerPoint</vt:lpstr>
      <vt:lpstr>ТРОС ДОРОЖНОГО ОГРАЖДЕНИЯ ПОВЫШЕННОЙ  КОРРОЗИОННОЙ СТОЙКОСТИ ПЛАКИРОВАННЫЙ АЛЮМИНИЕМ</vt:lpstr>
      <vt:lpstr>Процесс плакирования:  наложение алюминия на стальную проволоку</vt:lpstr>
      <vt:lpstr>Сравнение плакированного алюминием и оцинкованного тросов</vt:lpstr>
      <vt:lpstr>Сравнительная таблица</vt:lpstr>
      <vt:lpstr>Зависимость «нагрузка-удлинение» троса ограждения</vt:lpstr>
      <vt:lpstr>Коррозия вантовых тросов и предварительно напряженных конструкций</vt:lpstr>
      <vt:lpstr>Предварительно напряженные конструкции </vt:lpstr>
      <vt:lpstr>Группа Компаний «Оптикэнерго»</vt:lpstr>
      <vt:lpstr>Спасибо за внимание!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Work</dc:creator>
  <cp:lastModifiedBy>Абаева Елена Юрьевна</cp:lastModifiedBy>
  <cp:revision>17</cp:revision>
  <dcterms:created xsi:type="dcterms:W3CDTF">2021-08-17T12:22:19Z</dcterms:created>
  <dcterms:modified xsi:type="dcterms:W3CDTF">2021-09-08T05:43:33Z</dcterms:modified>
</cp:coreProperties>
</file>