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77" r:id="rId3"/>
    <p:sldId id="278" r:id="rId4"/>
    <p:sldId id="273" r:id="rId5"/>
    <p:sldId id="274" r:id="rId6"/>
    <p:sldId id="275" r:id="rId7"/>
    <p:sldId id="271" r:id="rId8"/>
    <p:sldId id="279" r:id="rId9"/>
    <p:sldId id="269" r:id="rId10"/>
    <p:sldId id="261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талий Шадрин" initials="ВШ" lastIdx="9" clrIdx="0">
    <p:extLst>
      <p:ext uri="{19B8F6BF-5375-455C-9EA6-DF929625EA0E}">
        <p15:presenceInfo xmlns:p15="http://schemas.microsoft.com/office/powerpoint/2012/main" userId="Виталий Шадрин" providerId="None"/>
      </p:ext>
    </p:extLst>
  </p:cmAuthor>
  <p:cmAuthor id="2" name="Хачатрян Эдуард Агаронович" initials="ХЭА" lastIdx="1" clrIdx="1">
    <p:extLst>
      <p:ext uri="{19B8F6BF-5375-455C-9EA6-DF929625EA0E}">
        <p15:presenceInfo xmlns:p15="http://schemas.microsoft.com/office/powerpoint/2012/main" userId="S::e.khachatryan@tskad.ru::18d74925-5ae0-4ba7-adc7-98b3bfa8c7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007" autoAdjust="0"/>
  </p:normalViewPr>
  <p:slideViewPr>
    <p:cSldViewPr snapToGrid="0">
      <p:cViewPr varScale="1">
        <p:scale>
          <a:sx n="119" d="100"/>
          <a:sy n="119" d="100"/>
        </p:scale>
        <p:origin x="2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60C50-C9C5-4A2B-8CE1-77ED7EE00C62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431733D9-B7FD-460D-B5BB-243A1BA3383E}">
      <dgm:prSet phldrT="[Текст]" custT="1"/>
      <dgm:spPr>
        <a:noFill/>
        <a:ln>
          <a:noFill/>
        </a:ln>
        <a:effectLst/>
      </dgm:spPr>
      <dgm:t>
        <a:bodyPr spcFirstLastPara="0" vert="horz" wrap="square" lIns="142240" tIns="25400" rIns="25400" bIns="25400" numCol="1" spcCol="1270" anchor="ctr" anchorCtr="0"/>
        <a:lstStyle/>
        <a:p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Сокращает расходы</a:t>
          </a:r>
        </a:p>
      </dgm:t>
    </dgm:pt>
    <dgm:pt modelId="{3C770748-8C49-46F7-AE46-6851A07F9F04}" type="parTrans" cxnId="{1F9CBB8B-750E-454F-A564-850EF65B9442}">
      <dgm:prSet/>
      <dgm:spPr/>
      <dgm:t>
        <a:bodyPr/>
        <a:lstStyle/>
        <a:p>
          <a:endParaRPr lang="ru-RU"/>
        </a:p>
      </dgm:t>
    </dgm:pt>
    <dgm:pt modelId="{3429C495-001E-4602-8BAF-976F33E163A8}" type="sibTrans" cxnId="{1F9CBB8B-750E-454F-A564-850EF65B9442}">
      <dgm:prSet/>
      <dgm:spPr/>
      <dgm:t>
        <a:bodyPr/>
        <a:lstStyle/>
        <a:p>
          <a:endParaRPr lang="ru-RU"/>
        </a:p>
      </dgm:t>
    </dgm:pt>
    <dgm:pt modelId="{4D43D025-256C-47AA-A030-097E0F50C500}">
      <dgm:prSet phldrT="[Текст]" custT="1"/>
      <dgm:spPr>
        <a:noFill/>
        <a:ln>
          <a:noFill/>
        </a:ln>
        <a:effectLst/>
      </dgm:spPr>
      <dgm:t>
        <a:bodyPr spcFirstLastPara="0" vert="horz" wrap="square" lIns="142240" tIns="25400" rIns="25400" bIns="25400" numCol="1" spcCol="1270" anchor="ctr" anchorCtr="0"/>
        <a:lstStyle/>
        <a:p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Решает проблему </a:t>
          </a:r>
        </a:p>
        <a:p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«</a:t>
          </a:r>
          <a:r>
            <a:rPr lang="en-US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mileage nightmare</a:t>
          </a: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»</a:t>
          </a:r>
        </a:p>
      </dgm:t>
    </dgm:pt>
    <dgm:pt modelId="{57ED6392-5695-4F73-AC17-2B0BB3AB62F6}" type="parTrans" cxnId="{55087EB9-C6AE-4BF2-9669-8B20624E493F}">
      <dgm:prSet/>
      <dgm:spPr/>
      <dgm:t>
        <a:bodyPr/>
        <a:lstStyle/>
        <a:p>
          <a:endParaRPr lang="ru-RU"/>
        </a:p>
      </dgm:t>
    </dgm:pt>
    <dgm:pt modelId="{B8724C32-D69E-44CD-A5E5-A3D2C15A1DA7}" type="sibTrans" cxnId="{55087EB9-C6AE-4BF2-9669-8B20624E493F}">
      <dgm:prSet/>
      <dgm:spPr/>
      <dgm:t>
        <a:bodyPr/>
        <a:lstStyle/>
        <a:p>
          <a:endParaRPr lang="ru-RU"/>
        </a:p>
      </dgm:t>
    </dgm:pt>
    <dgm:pt modelId="{DED496C1-2305-40C2-8434-BD82ABFEEF8A}">
      <dgm:prSet phldrT="[Текст]" custT="1"/>
      <dgm:spPr>
        <a:noFill/>
        <a:ln>
          <a:noFill/>
        </a:ln>
        <a:effectLst/>
      </dgm:spPr>
      <dgm:t>
        <a:bodyPr spcFirstLastPara="0" vert="horz" wrap="square" lIns="142240" tIns="25400" rIns="25400" bIns="25400" numCol="1" spcCol="1270" anchor="ctr" anchorCtr="0"/>
        <a:lstStyle/>
        <a:p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Точно заменяет этап 1 и 2 тестирования ВАТС</a:t>
          </a:r>
        </a:p>
      </dgm:t>
    </dgm:pt>
    <dgm:pt modelId="{2ED5F1DC-7418-4A50-AE6E-8BA8E68E9283}" type="parTrans" cxnId="{6D1C2DA4-7C2E-403D-9A65-48B6E4C3EF15}">
      <dgm:prSet/>
      <dgm:spPr/>
      <dgm:t>
        <a:bodyPr/>
        <a:lstStyle/>
        <a:p>
          <a:endParaRPr lang="ru-RU"/>
        </a:p>
      </dgm:t>
    </dgm:pt>
    <dgm:pt modelId="{F6FEF274-0E61-43AA-B303-C2599F0D9D4A}" type="sibTrans" cxnId="{6D1C2DA4-7C2E-403D-9A65-48B6E4C3EF15}">
      <dgm:prSet/>
      <dgm:spPr/>
      <dgm:t>
        <a:bodyPr/>
        <a:lstStyle/>
        <a:p>
          <a:endParaRPr lang="ru-RU"/>
        </a:p>
      </dgm:t>
    </dgm:pt>
    <dgm:pt modelId="{6B38E6FB-3690-4447-AEB0-499441199791}">
      <dgm:prSet custT="1"/>
      <dgm:spPr/>
      <dgm:t>
        <a:bodyPr/>
        <a:lstStyle/>
        <a:p>
          <a:r>
            <a:rPr lang="ru-RU" sz="2000" dirty="0"/>
            <a:t>Существует и работает</a:t>
          </a:r>
        </a:p>
      </dgm:t>
    </dgm:pt>
    <dgm:pt modelId="{26ED5E07-CC1D-44C8-BF98-E07BCFD5F7CC}" type="parTrans" cxnId="{219BFD6C-43E4-41BC-8214-0BF349B3CDCA}">
      <dgm:prSet/>
      <dgm:spPr/>
      <dgm:t>
        <a:bodyPr/>
        <a:lstStyle/>
        <a:p>
          <a:endParaRPr lang="ru-RU"/>
        </a:p>
      </dgm:t>
    </dgm:pt>
    <dgm:pt modelId="{274B453B-65E0-4463-826B-B713CA1C385C}" type="sibTrans" cxnId="{219BFD6C-43E4-41BC-8214-0BF349B3CDCA}">
      <dgm:prSet/>
      <dgm:spPr/>
      <dgm:t>
        <a:bodyPr/>
        <a:lstStyle/>
        <a:p>
          <a:endParaRPr lang="ru-RU"/>
        </a:p>
      </dgm:t>
    </dgm:pt>
    <dgm:pt modelId="{4592D1E8-205F-40D3-9AE9-C056A6361D07}" type="pres">
      <dgm:prSet presAssocID="{76D60C50-C9C5-4A2B-8CE1-77ED7EE00C62}" presName="composite" presStyleCnt="0">
        <dgm:presLayoutVars>
          <dgm:chMax val="5"/>
          <dgm:dir/>
          <dgm:resizeHandles val="exact"/>
        </dgm:presLayoutVars>
      </dgm:prSet>
      <dgm:spPr/>
    </dgm:pt>
    <dgm:pt modelId="{A1C0CB3F-428D-448F-B444-68E92708F804}" type="pres">
      <dgm:prSet presAssocID="{431733D9-B7FD-460D-B5BB-243A1BA3383E}" presName="circle1" presStyleLbl="lnNode1" presStyleIdx="0" presStyleCnt="4"/>
      <dgm:spPr/>
    </dgm:pt>
    <dgm:pt modelId="{C01F9315-6E34-4D56-A957-671B7EEACE23}" type="pres">
      <dgm:prSet presAssocID="{431733D9-B7FD-460D-B5BB-243A1BA3383E}" presName="text1" presStyleLbl="revTx" presStyleIdx="0" presStyleCnt="4" custScaleX="188592" custLinFactNeighborX="46918" custLinFactNeighborY="-3325">
        <dgm:presLayoutVars>
          <dgm:bulletEnabled val="1"/>
        </dgm:presLayoutVars>
      </dgm:prSet>
      <dgm:spPr>
        <a:xfrm>
          <a:off x="6326053" y="0"/>
          <a:ext cx="2154237" cy="1030443"/>
        </a:xfrm>
        <a:prstGeom prst="rect">
          <a:avLst/>
        </a:prstGeom>
      </dgm:spPr>
    </dgm:pt>
    <dgm:pt modelId="{43A5D8D9-B156-4215-810B-79DD8AB1C69F}" type="pres">
      <dgm:prSet presAssocID="{431733D9-B7FD-460D-B5BB-243A1BA3383E}" presName="line1" presStyleLbl="callout" presStyleIdx="0" presStyleCnt="8"/>
      <dgm:spPr/>
    </dgm:pt>
    <dgm:pt modelId="{E55311E8-10FC-40A4-BFC2-2730C66ACE7A}" type="pres">
      <dgm:prSet presAssocID="{431733D9-B7FD-460D-B5BB-243A1BA3383E}" presName="d1" presStyleLbl="callout" presStyleIdx="1" presStyleCnt="8"/>
      <dgm:spPr/>
    </dgm:pt>
    <dgm:pt modelId="{2700DD63-082F-42C6-9E68-2C2F0B7DE016}" type="pres">
      <dgm:prSet presAssocID="{4D43D025-256C-47AA-A030-097E0F50C500}" presName="circle2" presStyleLbl="lnNode1" presStyleIdx="1" presStyleCnt="4"/>
      <dgm:spPr>
        <a:solidFill>
          <a:schemeClr val="accent6">
            <a:lumMod val="40000"/>
            <a:lumOff val="60000"/>
          </a:schemeClr>
        </a:solidFill>
      </dgm:spPr>
    </dgm:pt>
    <dgm:pt modelId="{0B314006-CEBE-4F0F-BC89-901E50F96228}" type="pres">
      <dgm:prSet presAssocID="{4D43D025-256C-47AA-A030-097E0F50C500}" presName="text2" presStyleLbl="revTx" presStyleIdx="1" presStyleCnt="4" custScaleX="200528" custLinFactNeighborX="52799" custLinFactNeighborY="-2521">
        <dgm:presLayoutVars>
          <dgm:bulletEnabled val="1"/>
        </dgm:presLayoutVars>
      </dgm:prSet>
      <dgm:spPr>
        <a:xfrm>
          <a:off x="5640253" y="1030443"/>
          <a:ext cx="2154237" cy="1030443"/>
        </a:xfrm>
        <a:prstGeom prst="rect">
          <a:avLst/>
        </a:prstGeom>
      </dgm:spPr>
    </dgm:pt>
    <dgm:pt modelId="{AA56766B-DD72-4A7F-8570-FAB548B627AD}" type="pres">
      <dgm:prSet presAssocID="{4D43D025-256C-47AA-A030-097E0F50C500}" presName="line2" presStyleLbl="callout" presStyleIdx="2" presStyleCnt="8"/>
      <dgm:spPr/>
    </dgm:pt>
    <dgm:pt modelId="{DBF036EA-A44B-4B39-9BBB-1C9EC06335CA}" type="pres">
      <dgm:prSet presAssocID="{4D43D025-256C-47AA-A030-097E0F50C500}" presName="d2" presStyleLbl="callout" presStyleIdx="3" presStyleCnt="8"/>
      <dgm:spPr/>
    </dgm:pt>
    <dgm:pt modelId="{4F9018C4-A907-4E75-8409-CE0C3E54D5FD}" type="pres">
      <dgm:prSet presAssocID="{DED496C1-2305-40C2-8434-BD82ABFEEF8A}" presName="circle3" presStyleLbl="lnNode1" presStyleIdx="2" presStyleCnt="4"/>
      <dgm:spPr>
        <a:solidFill>
          <a:srgbClr val="92D050"/>
        </a:solidFill>
      </dgm:spPr>
    </dgm:pt>
    <dgm:pt modelId="{86231F88-4181-4844-B77C-6E34B213623F}" type="pres">
      <dgm:prSet presAssocID="{DED496C1-2305-40C2-8434-BD82ABFEEF8A}" presName="text3" presStyleLbl="revTx" presStyleIdx="2" presStyleCnt="4" custScaleX="220192" custLinFactNeighborX="60029" custLinFactNeighborY="3697">
        <dgm:presLayoutVars>
          <dgm:bulletEnabled val="1"/>
        </dgm:presLayoutVars>
      </dgm:prSet>
      <dgm:spPr>
        <a:xfrm>
          <a:off x="5809457" y="2060887"/>
          <a:ext cx="2154237" cy="1030443"/>
        </a:xfrm>
        <a:prstGeom prst="rect">
          <a:avLst/>
        </a:prstGeom>
      </dgm:spPr>
    </dgm:pt>
    <dgm:pt modelId="{71F9E608-CD36-4191-92C5-4FD36C782A2E}" type="pres">
      <dgm:prSet presAssocID="{DED496C1-2305-40C2-8434-BD82ABFEEF8A}" presName="line3" presStyleLbl="callout" presStyleIdx="4" presStyleCnt="8"/>
      <dgm:spPr/>
    </dgm:pt>
    <dgm:pt modelId="{5F58B5A9-4A16-4954-99A9-A5308453FE6D}" type="pres">
      <dgm:prSet presAssocID="{DED496C1-2305-40C2-8434-BD82ABFEEF8A}" presName="d3" presStyleLbl="callout" presStyleIdx="5" presStyleCnt="8"/>
      <dgm:spPr/>
    </dgm:pt>
    <dgm:pt modelId="{F67986AD-9D0C-42E1-9F8F-629002CA1081}" type="pres">
      <dgm:prSet presAssocID="{6B38E6FB-3690-4447-AEB0-499441199791}" presName="circle4" presStyleLbl="lnNode1" presStyleIdx="3" presStyleCnt="4"/>
      <dgm:spPr>
        <a:solidFill>
          <a:srgbClr val="00B0F0"/>
        </a:solidFill>
      </dgm:spPr>
    </dgm:pt>
    <dgm:pt modelId="{C056C1FF-C2DD-44F7-AE41-9F6FD7D881CE}" type="pres">
      <dgm:prSet presAssocID="{6B38E6FB-3690-4447-AEB0-499441199791}" presName="text4" presStyleLbl="revTx" presStyleIdx="3" presStyleCnt="4" custScaleX="188774" custLinFactNeighborX="46559" custLinFactNeighborY="1232">
        <dgm:presLayoutVars>
          <dgm:bulletEnabled val="1"/>
        </dgm:presLayoutVars>
      </dgm:prSet>
      <dgm:spPr/>
    </dgm:pt>
    <dgm:pt modelId="{35D829FB-F635-4EFC-9EB2-3B07574C7416}" type="pres">
      <dgm:prSet presAssocID="{6B38E6FB-3690-4447-AEB0-499441199791}" presName="line4" presStyleLbl="callout" presStyleIdx="6" presStyleCnt="8"/>
      <dgm:spPr/>
    </dgm:pt>
    <dgm:pt modelId="{35803098-51B1-4B46-B4F5-25013CCA01D9}" type="pres">
      <dgm:prSet presAssocID="{6B38E6FB-3690-4447-AEB0-499441199791}" presName="d4" presStyleLbl="callout" presStyleIdx="7" presStyleCnt="8"/>
      <dgm:spPr/>
    </dgm:pt>
  </dgm:ptLst>
  <dgm:cxnLst>
    <dgm:cxn modelId="{6273B61B-41C4-4BBF-8DB3-50DD45F5C520}" type="presOf" srcId="{6B38E6FB-3690-4447-AEB0-499441199791}" destId="{C056C1FF-C2DD-44F7-AE41-9F6FD7D881CE}" srcOrd="0" destOrd="0" presId="urn:microsoft.com/office/officeart/2005/8/layout/target1"/>
    <dgm:cxn modelId="{D8461A48-3C22-4402-A124-3CD25A4EB849}" type="presOf" srcId="{76D60C50-C9C5-4A2B-8CE1-77ED7EE00C62}" destId="{4592D1E8-205F-40D3-9AE9-C056A6361D07}" srcOrd="0" destOrd="0" presId="urn:microsoft.com/office/officeart/2005/8/layout/target1"/>
    <dgm:cxn modelId="{219BFD6C-43E4-41BC-8214-0BF349B3CDCA}" srcId="{76D60C50-C9C5-4A2B-8CE1-77ED7EE00C62}" destId="{6B38E6FB-3690-4447-AEB0-499441199791}" srcOrd="3" destOrd="0" parTransId="{26ED5E07-CC1D-44C8-BF98-E07BCFD5F7CC}" sibTransId="{274B453B-65E0-4463-826B-B713CA1C385C}"/>
    <dgm:cxn modelId="{1F9CBB8B-750E-454F-A564-850EF65B9442}" srcId="{76D60C50-C9C5-4A2B-8CE1-77ED7EE00C62}" destId="{431733D9-B7FD-460D-B5BB-243A1BA3383E}" srcOrd="0" destOrd="0" parTransId="{3C770748-8C49-46F7-AE46-6851A07F9F04}" sibTransId="{3429C495-001E-4602-8BAF-976F33E163A8}"/>
    <dgm:cxn modelId="{AC8C949F-12EC-403E-AB1C-B366386F0F7C}" type="presOf" srcId="{DED496C1-2305-40C2-8434-BD82ABFEEF8A}" destId="{86231F88-4181-4844-B77C-6E34B213623F}" srcOrd="0" destOrd="0" presId="urn:microsoft.com/office/officeart/2005/8/layout/target1"/>
    <dgm:cxn modelId="{6D1C2DA4-7C2E-403D-9A65-48B6E4C3EF15}" srcId="{76D60C50-C9C5-4A2B-8CE1-77ED7EE00C62}" destId="{DED496C1-2305-40C2-8434-BD82ABFEEF8A}" srcOrd="2" destOrd="0" parTransId="{2ED5F1DC-7418-4A50-AE6E-8BA8E68E9283}" sibTransId="{F6FEF274-0E61-43AA-B303-C2599F0D9D4A}"/>
    <dgm:cxn modelId="{3E602AA9-BE7C-46C7-A2AF-68629A3ED708}" type="presOf" srcId="{4D43D025-256C-47AA-A030-097E0F50C500}" destId="{0B314006-CEBE-4F0F-BC89-901E50F96228}" srcOrd="0" destOrd="0" presId="urn:microsoft.com/office/officeart/2005/8/layout/target1"/>
    <dgm:cxn modelId="{55087EB9-C6AE-4BF2-9669-8B20624E493F}" srcId="{76D60C50-C9C5-4A2B-8CE1-77ED7EE00C62}" destId="{4D43D025-256C-47AA-A030-097E0F50C500}" srcOrd="1" destOrd="0" parTransId="{57ED6392-5695-4F73-AC17-2B0BB3AB62F6}" sibTransId="{B8724C32-D69E-44CD-A5E5-A3D2C15A1DA7}"/>
    <dgm:cxn modelId="{201D29E3-52B3-4936-ABBF-1E09686651AC}" type="presOf" srcId="{431733D9-B7FD-460D-B5BB-243A1BA3383E}" destId="{C01F9315-6E34-4D56-A957-671B7EEACE23}" srcOrd="0" destOrd="0" presId="urn:microsoft.com/office/officeart/2005/8/layout/target1"/>
    <dgm:cxn modelId="{6F0BA555-4FAC-4106-8BB7-9810421DE590}" type="presParOf" srcId="{4592D1E8-205F-40D3-9AE9-C056A6361D07}" destId="{A1C0CB3F-428D-448F-B444-68E92708F804}" srcOrd="0" destOrd="0" presId="urn:microsoft.com/office/officeart/2005/8/layout/target1"/>
    <dgm:cxn modelId="{6D09AF72-D755-4832-B325-BA8B0C4DCC01}" type="presParOf" srcId="{4592D1E8-205F-40D3-9AE9-C056A6361D07}" destId="{C01F9315-6E34-4D56-A957-671B7EEACE23}" srcOrd="1" destOrd="0" presId="urn:microsoft.com/office/officeart/2005/8/layout/target1"/>
    <dgm:cxn modelId="{860BF013-AFB8-425E-86AF-E91BF8049C92}" type="presParOf" srcId="{4592D1E8-205F-40D3-9AE9-C056A6361D07}" destId="{43A5D8D9-B156-4215-810B-79DD8AB1C69F}" srcOrd="2" destOrd="0" presId="urn:microsoft.com/office/officeart/2005/8/layout/target1"/>
    <dgm:cxn modelId="{D3B6E198-90D1-4131-B0F8-6F87AA4E7936}" type="presParOf" srcId="{4592D1E8-205F-40D3-9AE9-C056A6361D07}" destId="{E55311E8-10FC-40A4-BFC2-2730C66ACE7A}" srcOrd="3" destOrd="0" presId="urn:microsoft.com/office/officeart/2005/8/layout/target1"/>
    <dgm:cxn modelId="{2D6D9D73-BD97-4AB2-BEDB-B15E4BBD9A15}" type="presParOf" srcId="{4592D1E8-205F-40D3-9AE9-C056A6361D07}" destId="{2700DD63-082F-42C6-9E68-2C2F0B7DE016}" srcOrd="4" destOrd="0" presId="urn:microsoft.com/office/officeart/2005/8/layout/target1"/>
    <dgm:cxn modelId="{58FF1753-C05C-4EB0-9C71-858124A165A7}" type="presParOf" srcId="{4592D1E8-205F-40D3-9AE9-C056A6361D07}" destId="{0B314006-CEBE-4F0F-BC89-901E50F96228}" srcOrd="5" destOrd="0" presId="urn:microsoft.com/office/officeart/2005/8/layout/target1"/>
    <dgm:cxn modelId="{BFD1743B-75C9-49B7-B677-5519624E834F}" type="presParOf" srcId="{4592D1E8-205F-40D3-9AE9-C056A6361D07}" destId="{AA56766B-DD72-4A7F-8570-FAB548B627AD}" srcOrd="6" destOrd="0" presId="urn:microsoft.com/office/officeart/2005/8/layout/target1"/>
    <dgm:cxn modelId="{BC2D2BB6-C1E2-4E69-B900-61266F84CE02}" type="presParOf" srcId="{4592D1E8-205F-40D3-9AE9-C056A6361D07}" destId="{DBF036EA-A44B-4B39-9BBB-1C9EC06335CA}" srcOrd="7" destOrd="0" presId="urn:microsoft.com/office/officeart/2005/8/layout/target1"/>
    <dgm:cxn modelId="{3ABCD3B1-192A-4797-91FC-2C2825064E22}" type="presParOf" srcId="{4592D1E8-205F-40D3-9AE9-C056A6361D07}" destId="{4F9018C4-A907-4E75-8409-CE0C3E54D5FD}" srcOrd="8" destOrd="0" presId="urn:microsoft.com/office/officeart/2005/8/layout/target1"/>
    <dgm:cxn modelId="{363445B7-B1F6-4E45-83C0-BE403D9289B1}" type="presParOf" srcId="{4592D1E8-205F-40D3-9AE9-C056A6361D07}" destId="{86231F88-4181-4844-B77C-6E34B213623F}" srcOrd="9" destOrd="0" presId="urn:microsoft.com/office/officeart/2005/8/layout/target1"/>
    <dgm:cxn modelId="{3D74675B-1124-48A7-B3F8-65CF3E07C83D}" type="presParOf" srcId="{4592D1E8-205F-40D3-9AE9-C056A6361D07}" destId="{71F9E608-CD36-4191-92C5-4FD36C782A2E}" srcOrd="10" destOrd="0" presId="urn:microsoft.com/office/officeart/2005/8/layout/target1"/>
    <dgm:cxn modelId="{67E6FB94-7772-422B-B893-3DCAA11396C6}" type="presParOf" srcId="{4592D1E8-205F-40D3-9AE9-C056A6361D07}" destId="{5F58B5A9-4A16-4954-99A9-A5308453FE6D}" srcOrd="11" destOrd="0" presId="urn:microsoft.com/office/officeart/2005/8/layout/target1"/>
    <dgm:cxn modelId="{5B8F0C65-9950-416C-B0F7-586BBB9156E9}" type="presParOf" srcId="{4592D1E8-205F-40D3-9AE9-C056A6361D07}" destId="{F67986AD-9D0C-42E1-9F8F-629002CA1081}" srcOrd="12" destOrd="0" presId="urn:microsoft.com/office/officeart/2005/8/layout/target1"/>
    <dgm:cxn modelId="{D6BFF14B-F661-4A1C-9F07-0A1BF33F9CC5}" type="presParOf" srcId="{4592D1E8-205F-40D3-9AE9-C056A6361D07}" destId="{C056C1FF-C2DD-44F7-AE41-9F6FD7D881CE}" srcOrd="13" destOrd="0" presId="urn:microsoft.com/office/officeart/2005/8/layout/target1"/>
    <dgm:cxn modelId="{01BDA776-7000-41F8-9750-C9CFE43F76D0}" type="presParOf" srcId="{4592D1E8-205F-40D3-9AE9-C056A6361D07}" destId="{35D829FB-F635-4EFC-9EB2-3B07574C7416}" srcOrd="14" destOrd="0" presId="urn:microsoft.com/office/officeart/2005/8/layout/target1"/>
    <dgm:cxn modelId="{15971DFE-C33D-488A-B969-ACA51D954FBF}" type="presParOf" srcId="{4592D1E8-205F-40D3-9AE9-C056A6361D07}" destId="{35803098-51B1-4B46-B4F5-25013CCA01D9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986AD-9D0C-42E1-9F8F-629002CA1081}">
      <dsp:nvSpPr>
        <dsp:cNvPr id="0" name=""/>
        <dsp:cNvSpPr/>
      </dsp:nvSpPr>
      <dsp:spPr>
        <a:xfrm>
          <a:off x="1106567" y="1064683"/>
          <a:ext cx="3194050" cy="319405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018C4-A907-4E75-8409-CE0C3E54D5FD}">
      <dsp:nvSpPr>
        <dsp:cNvPr id="0" name=""/>
        <dsp:cNvSpPr/>
      </dsp:nvSpPr>
      <dsp:spPr>
        <a:xfrm>
          <a:off x="1563050" y="1521166"/>
          <a:ext cx="2281084" cy="228108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0DD63-082F-42C6-9E68-2C2F0B7DE016}">
      <dsp:nvSpPr>
        <dsp:cNvPr id="0" name=""/>
        <dsp:cNvSpPr/>
      </dsp:nvSpPr>
      <dsp:spPr>
        <a:xfrm>
          <a:off x="2019267" y="1977383"/>
          <a:ext cx="1368650" cy="136865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0CB3F-428D-448F-B444-68E92708F804}">
      <dsp:nvSpPr>
        <dsp:cNvPr id="0" name=""/>
        <dsp:cNvSpPr/>
      </dsp:nvSpPr>
      <dsp:spPr>
        <a:xfrm>
          <a:off x="2475483" y="2433600"/>
          <a:ext cx="456216" cy="456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F9315-6E34-4D56-A957-671B7EEACE23}">
      <dsp:nvSpPr>
        <dsp:cNvPr id="0" name=""/>
        <dsp:cNvSpPr/>
      </dsp:nvSpPr>
      <dsp:spPr>
        <a:xfrm>
          <a:off x="4874833" y="0"/>
          <a:ext cx="3011861" cy="76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Сокращает расходы</a:t>
          </a:r>
        </a:p>
      </dsp:txBody>
      <dsp:txXfrm>
        <a:off x="4874833" y="0"/>
        <a:ext cx="3011861" cy="763910"/>
      </dsp:txXfrm>
    </dsp:sp>
    <dsp:sp modelId="{43A5D8D9-B156-4215-810B-79DD8AB1C69F}">
      <dsp:nvSpPr>
        <dsp:cNvPr id="0" name=""/>
        <dsp:cNvSpPr/>
      </dsp:nvSpPr>
      <dsp:spPr>
        <a:xfrm>
          <a:off x="4433703" y="381955"/>
          <a:ext cx="399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311E8-10FC-40A4-BFC2-2730C66ACE7A}">
      <dsp:nvSpPr>
        <dsp:cNvPr id="0" name=""/>
        <dsp:cNvSpPr/>
      </dsp:nvSpPr>
      <dsp:spPr>
        <a:xfrm rot="5400000">
          <a:off x="2426774" y="633486"/>
          <a:ext cx="2257129" cy="175672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14006-CEBE-4F0F-BC89-901E50F96228}">
      <dsp:nvSpPr>
        <dsp:cNvPr id="0" name=""/>
        <dsp:cNvSpPr/>
      </dsp:nvSpPr>
      <dsp:spPr>
        <a:xfrm>
          <a:off x="4873443" y="744652"/>
          <a:ext cx="3202482" cy="76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Решает проблему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«</a:t>
          </a:r>
          <a:r>
            <a:rPr lang="en-US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mileage nightmare</a:t>
          </a: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»</a:t>
          </a:r>
        </a:p>
      </dsp:txBody>
      <dsp:txXfrm>
        <a:off x="4873443" y="744652"/>
        <a:ext cx="3202482" cy="763910"/>
      </dsp:txXfrm>
    </dsp:sp>
    <dsp:sp modelId="{AA56766B-DD72-4A7F-8570-FAB548B627AD}">
      <dsp:nvSpPr>
        <dsp:cNvPr id="0" name=""/>
        <dsp:cNvSpPr/>
      </dsp:nvSpPr>
      <dsp:spPr>
        <a:xfrm>
          <a:off x="4433703" y="1145865"/>
          <a:ext cx="399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36EA-A44B-4B39-9BBB-1C9EC06335CA}">
      <dsp:nvSpPr>
        <dsp:cNvPr id="0" name=""/>
        <dsp:cNvSpPr/>
      </dsp:nvSpPr>
      <dsp:spPr>
        <a:xfrm rot="5400000">
          <a:off x="2817513" y="1384887"/>
          <a:ext cx="1853613" cy="137610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1F88-4181-4844-B77C-6E34B213623F}">
      <dsp:nvSpPr>
        <dsp:cNvPr id="0" name=""/>
        <dsp:cNvSpPr/>
      </dsp:nvSpPr>
      <dsp:spPr>
        <a:xfrm>
          <a:off x="4831889" y="1556062"/>
          <a:ext cx="3516521" cy="76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2F5496">
                  <a:hueOff val="0"/>
                  <a:satOff val="0"/>
                  <a:lumOff val="0"/>
                  <a:alphaOff val="0"/>
                </a:srgbClr>
              </a:solidFill>
              <a:latin typeface="Century Gothic" panose="020F0302020204030204"/>
              <a:ea typeface="+mn-ea"/>
              <a:cs typeface="+mn-cs"/>
            </a:rPr>
            <a:t>Точно заменяет этап 1 и 2 тестирования ВАТС</a:t>
          </a:r>
        </a:p>
      </dsp:txBody>
      <dsp:txXfrm>
        <a:off x="4831889" y="1556062"/>
        <a:ext cx="3516521" cy="763910"/>
      </dsp:txXfrm>
    </dsp:sp>
    <dsp:sp modelId="{71F9E608-CD36-4191-92C5-4FD36C782A2E}">
      <dsp:nvSpPr>
        <dsp:cNvPr id="0" name=""/>
        <dsp:cNvSpPr/>
      </dsp:nvSpPr>
      <dsp:spPr>
        <a:xfrm>
          <a:off x="4433703" y="1909776"/>
          <a:ext cx="399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8B5A9-4A16-4954-99A9-A5308453FE6D}">
      <dsp:nvSpPr>
        <dsp:cNvPr id="0" name=""/>
        <dsp:cNvSpPr/>
      </dsp:nvSpPr>
      <dsp:spPr>
        <a:xfrm rot="5400000">
          <a:off x="3195742" y="2085182"/>
          <a:ext cx="1413899" cy="106202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6C1FF-C2DD-44F7-AE41-9F6FD7D881CE}">
      <dsp:nvSpPr>
        <dsp:cNvPr id="0" name=""/>
        <dsp:cNvSpPr/>
      </dsp:nvSpPr>
      <dsp:spPr>
        <a:xfrm>
          <a:off x="4867646" y="2301142"/>
          <a:ext cx="3014768" cy="763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Существует и работает</a:t>
          </a:r>
        </a:p>
      </dsp:txBody>
      <dsp:txXfrm>
        <a:off x="4867646" y="2301142"/>
        <a:ext cx="3014768" cy="763910"/>
      </dsp:txXfrm>
    </dsp:sp>
    <dsp:sp modelId="{35D829FB-F635-4EFC-9EB2-3B07574C7416}">
      <dsp:nvSpPr>
        <dsp:cNvPr id="0" name=""/>
        <dsp:cNvSpPr/>
      </dsp:nvSpPr>
      <dsp:spPr>
        <a:xfrm>
          <a:off x="4433703" y="2673686"/>
          <a:ext cx="399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03098-51B1-4B46-B4F5-25013CCA01D9}">
      <dsp:nvSpPr>
        <dsp:cNvPr id="0" name=""/>
        <dsp:cNvSpPr/>
      </dsp:nvSpPr>
      <dsp:spPr>
        <a:xfrm rot="5400000">
          <a:off x="3574876" y="2788246"/>
          <a:ext cx="971843" cy="7420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EDBB5-EC7A-42D2-A284-240174CCC3EA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25417-6D97-47C4-8889-10473304E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8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Международная конвенция </a:t>
            </a:r>
            <a:r>
              <a:rPr lang="ru-RU" sz="1200" dirty="0">
                <a:solidFill>
                  <a:schemeClr val="tx2"/>
                </a:solidFill>
              </a:rPr>
              <a:t>о дорожном движении: </a:t>
            </a:r>
            <a:r>
              <a:rPr lang="ru-RU" sz="1200" b="1" dirty="0">
                <a:solidFill>
                  <a:schemeClr val="tx2"/>
                </a:solidFill>
              </a:rPr>
              <a:t>Ограничивает</a:t>
            </a:r>
            <a:r>
              <a:rPr lang="ru-RU" sz="1200" dirty="0">
                <a:solidFill>
                  <a:schemeClr val="tx2"/>
                </a:solidFill>
              </a:rPr>
              <a:t> движение ТС без водителя прямым обязательством </a:t>
            </a:r>
            <a:r>
              <a:rPr lang="ru-RU" sz="1200" b="1" dirty="0">
                <a:solidFill>
                  <a:schemeClr val="tx2"/>
                </a:solidFill>
              </a:rPr>
              <a:t>нахождения водителя</a:t>
            </a:r>
            <a:r>
              <a:rPr lang="ru-RU" sz="1200" dirty="0">
                <a:solidFill>
                  <a:schemeClr val="tx2"/>
                </a:solidFill>
              </a:rPr>
              <a:t> двигающихся ТС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25417-6D97-47C4-8889-10473304ED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8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25417-6D97-47C4-8889-10473304ED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9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Сложность – наполнение виртуальной среды реальным трафиком, основываясь на данных детекторов транспорта, проезда ТС под СВП и данных с бортовых устройств…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25417-6D97-47C4-8889-10473304ED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8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Примите участие в тестировании цифровой среды ЦКАД с реальным трафиком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25417-6D97-47C4-8889-10473304ED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8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Примите участие в тестировании цифровой среды ЦКАД с реальным трафиком.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25417-6D97-47C4-8889-10473304ED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9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0905" y="1390649"/>
            <a:ext cx="8197516" cy="2836445"/>
          </a:xfrm>
        </p:spPr>
        <p:txBody>
          <a:bodyPr>
            <a:normAutofit fontScale="90000"/>
          </a:bodyPr>
          <a:lstStyle/>
          <a:p>
            <a:pPr algn="l"/>
            <a:r>
              <a:rPr lang="ru-RU" sz="7200" b="1" dirty="0"/>
              <a:t>Цифровой ЦКАД: полигон для ВАТС</a:t>
            </a:r>
          </a:p>
        </p:txBody>
      </p:sp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192506" y="96253"/>
            <a:ext cx="1153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Цифровой двойник ВАТС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EBEAC-03AE-47A7-BDED-C0B3AABD7E09}"/>
              </a:ext>
            </a:extLst>
          </p:cNvPr>
          <p:cNvSpPr txBox="1"/>
          <p:nvPr/>
        </p:nvSpPr>
        <p:spPr>
          <a:xfrm>
            <a:off x="433139" y="1109076"/>
            <a:ext cx="3866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Модель геометрии кузова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26B8C2E-4478-4CFE-99A1-3D476FF7622F}"/>
              </a:ext>
            </a:extLst>
          </p:cNvPr>
          <p:cNvCxnSpPr>
            <a:cxnSpLocks/>
          </p:cNvCxnSpPr>
          <p:nvPr/>
        </p:nvCxnSpPr>
        <p:spPr>
          <a:xfrm>
            <a:off x="529390" y="1467853"/>
            <a:ext cx="360947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F4C8AB-1AD3-4CBE-96B0-9EA8010239F7}"/>
              </a:ext>
            </a:extLst>
          </p:cNvPr>
          <p:cNvSpPr txBox="1"/>
          <p:nvPr/>
        </p:nvSpPr>
        <p:spPr>
          <a:xfrm>
            <a:off x="433138" y="1570738"/>
            <a:ext cx="3866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гидравлики тормозной системы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A4F43F0-3B4E-4D15-954C-D46F260503B8}"/>
              </a:ext>
            </a:extLst>
          </p:cNvPr>
          <p:cNvCxnSpPr>
            <a:cxnSpLocks/>
          </p:cNvCxnSpPr>
          <p:nvPr/>
        </p:nvCxnSpPr>
        <p:spPr>
          <a:xfrm>
            <a:off x="517358" y="1949213"/>
            <a:ext cx="362150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A12795-8A9B-4A3F-936D-E2C8AAFCF26E}"/>
              </a:ext>
            </a:extLst>
          </p:cNvPr>
          <p:cNvSpPr txBox="1"/>
          <p:nvPr/>
        </p:nvSpPr>
        <p:spPr>
          <a:xfrm>
            <a:off x="401053" y="3065703"/>
            <a:ext cx="3866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электрических компонентов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32D4EA2-0F22-472C-807D-09FFA3B6122B}"/>
              </a:ext>
            </a:extLst>
          </p:cNvPr>
          <p:cNvCxnSpPr>
            <a:cxnSpLocks/>
          </p:cNvCxnSpPr>
          <p:nvPr/>
        </p:nvCxnSpPr>
        <p:spPr>
          <a:xfrm>
            <a:off x="505328" y="3449055"/>
            <a:ext cx="363353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0CD5BA-91B8-4AC8-A196-408698D08D78}"/>
              </a:ext>
            </a:extLst>
          </p:cNvPr>
          <p:cNvSpPr txBox="1"/>
          <p:nvPr/>
        </p:nvSpPr>
        <p:spPr>
          <a:xfrm>
            <a:off x="433139" y="2032400"/>
            <a:ext cx="3866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пневматики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5E647A9-A295-4114-B6DB-2006FB20AFA9}"/>
              </a:ext>
            </a:extLst>
          </p:cNvPr>
          <p:cNvCxnSpPr>
            <a:cxnSpLocks/>
          </p:cNvCxnSpPr>
          <p:nvPr/>
        </p:nvCxnSpPr>
        <p:spPr>
          <a:xfrm>
            <a:off x="505328" y="2446515"/>
            <a:ext cx="363353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AA8986-FA90-4218-8F82-2F50509FC876}"/>
              </a:ext>
            </a:extLst>
          </p:cNvPr>
          <p:cNvSpPr txBox="1"/>
          <p:nvPr/>
        </p:nvSpPr>
        <p:spPr>
          <a:xfrm>
            <a:off x="433138" y="2551201"/>
            <a:ext cx="3866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двигателя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F5DFE4B-29F3-4772-9392-EBAD9C15F0F0}"/>
              </a:ext>
            </a:extLst>
          </p:cNvPr>
          <p:cNvCxnSpPr>
            <a:cxnSpLocks/>
          </p:cNvCxnSpPr>
          <p:nvPr/>
        </p:nvCxnSpPr>
        <p:spPr>
          <a:xfrm>
            <a:off x="505328" y="2967881"/>
            <a:ext cx="363353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BD9F46B-F2E7-4A85-8293-4C272D093E9A}"/>
              </a:ext>
            </a:extLst>
          </p:cNvPr>
          <p:cNvSpPr txBox="1"/>
          <p:nvPr/>
        </p:nvSpPr>
        <p:spPr>
          <a:xfrm>
            <a:off x="401054" y="3530922"/>
            <a:ext cx="389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рулевого управления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7219884-2FD2-45AC-BF1C-201472E92AB8}"/>
              </a:ext>
            </a:extLst>
          </p:cNvPr>
          <p:cNvCxnSpPr>
            <a:cxnSpLocks/>
          </p:cNvCxnSpPr>
          <p:nvPr/>
        </p:nvCxnSpPr>
        <p:spPr>
          <a:xfrm>
            <a:off x="505329" y="3914274"/>
            <a:ext cx="363353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69307A-5430-4AA9-8C6D-022E6A538CAC}"/>
              </a:ext>
            </a:extLst>
          </p:cNvPr>
          <p:cNvSpPr txBox="1"/>
          <p:nvPr/>
        </p:nvSpPr>
        <p:spPr>
          <a:xfrm>
            <a:off x="401053" y="3989027"/>
            <a:ext cx="389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шин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69D8212-9C4B-408F-963E-0534D39EE8CA}"/>
              </a:ext>
            </a:extLst>
          </p:cNvPr>
          <p:cNvCxnSpPr>
            <a:cxnSpLocks/>
          </p:cNvCxnSpPr>
          <p:nvPr/>
        </p:nvCxnSpPr>
        <p:spPr>
          <a:xfrm>
            <a:off x="505328" y="4372379"/>
            <a:ext cx="363353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57268B1-FB8E-49A8-B4F0-4F77FF85DF0B}"/>
              </a:ext>
            </a:extLst>
          </p:cNvPr>
          <p:cNvSpPr txBox="1"/>
          <p:nvPr/>
        </p:nvSpPr>
        <p:spPr>
          <a:xfrm>
            <a:off x="401053" y="4457765"/>
            <a:ext cx="389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r>
              <a:rPr lang="ru-RU" dirty="0"/>
              <a:t>Модель полезной нагрузки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DF29DEF-8A13-4C7E-B5A3-12BB485C2880}"/>
              </a:ext>
            </a:extLst>
          </p:cNvPr>
          <p:cNvCxnSpPr>
            <a:cxnSpLocks/>
          </p:cNvCxnSpPr>
          <p:nvPr/>
        </p:nvCxnSpPr>
        <p:spPr>
          <a:xfrm>
            <a:off x="505328" y="4841117"/>
            <a:ext cx="363353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0B1D42E-6F0C-4212-B1D7-98B88439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43" y="1141029"/>
            <a:ext cx="3287704" cy="20905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5BD4890-B766-43DB-91E1-5B797AF5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928" y="1141029"/>
            <a:ext cx="4047977" cy="207856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40617AF-59D5-4B5D-BCE7-63574B4C3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916" y="3638410"/>
            <a:ext cx="3633536" cy="25087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2DAEA8-C470-45AA-AE59-912C6B3A6C92}"/>
              </a:ext>
            </a:extLst>
          </p:cNvPr>
          <p:cNvSpPr/>
          <p:nvPr/>
        </p:nvSpPr>
        <p:spPr>
          <a:xfrm>
            <a:off x="9695543" y="2017886"/>
            <a:ext cx="711200" cy="4141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1906300" y="0"/>
            <a:ext cx="810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>
                <a:solidFill>
                  <a:srgbClr val="FF0000"/>
                </a:solidFill>
              </a:rPr>
              <a:t>Предпосылки использования «цифры»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EBEAC-03AE-47A7-BDED-C0B3AABD7E09}"/>
              </a:ext>
            </a:extLst>
          </p:cNvPr>
          <p:cNvSpPr txBox="1"/>
          <p:nvPr/>
        </p:nvSpPr>
        <p:spPr>
          <a:xfrm>
            <a:off x="7807569" y="584775"/>
            <a:ext cx="4137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Что представляет собой  ВАТС?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1CCD9-3B26-453D-9490-AE96B5381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5" y="762237"/>
            <a:ext cx="6995719" cy="3781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5FD618-B8C0-4D34-80CF-0B901D69C027}"/>
              </a:ext>
            </a:extLst>
          </p:cNvPr>
          <p:cNvSpPr txBox="1"/>
          <p:nvPr/>
        </p:nvSpPr>
        <p:spPr>
          <a:xfrm>
            <a:off x="5110887" y="4453234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Граница реального мира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91800E-C301-4399-82D0-277CB0036775}"/>
              </a:ext>
            </a:extLst>
          </p:cNvPr>
          <p:cNvSpPr txBox="1"/>
          <p:nvPr/>
        </p:nvSpPr>
        <p:spPr>
          <a:xfrm>
            <a:off x="336407" y="658334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Пример ВАТС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93E43C-5C30-4CC6-88E4-A7FA34A96E2C}"/>
              </a:ext>
            </a:extLst>
          </p:cNvPr>
          <p:cNvSpPr txBox="1"/>
          <p:nvPr/>
        </p:nvSpPr>
        <p:spPr>
          <a:xfrm>
            <a:off x="7807569" y="963134"/>
            <a:ext cx="4048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b="1" dirty="0"/>
              <a:t>Формально</a:t>
            </a:r>
            <a:r>
              <a:rPr lang="ru-RU" dirty="0"/>
              <a:t>: </a:t>
            </a:r>
          </a:p>
          <a:p>
            <a:pPr algn="just"/>
            <a:r>
              <a:rPr lang="ru-RU" dirty="0"/>
              <a:t>«транспортное средство, …, допущенное к участию в дорожном движении на территории Российской Федерации, в конструкцию которого внесены изменения, связанные с его оснащением автоматизированной системой вождения…»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7AAFFC-3B53-418E-A575-FEBEB987B7C0}"/>
              </a:ext>
            </a:extLst>
          </p:cNvPr>
          <p:cNvSpPr txBox="1"/>
          <p:nvPr/>
        </p:nvSpPr>
        <p:spPr>
          <a:xfrm>
            <a:off x="7807569" y="3311263"/>
            <a:ext cx="4048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b="1" dirty="0"/>
              <a:t>Фактически</a:t>
            </a:r>
            <a:r>
              <a:rPr lang="ru-RU" dirty="0"/>
              <a:t>: </a:t>
            </a:r>
          </a:p>
          <a:p>
            <a:pPr algn="just"/>
            <a:r>
              <a:rPr lang="ru-RU" dirty="0"/>
              <a:t>Алгоритм управления ВАТС, анализирующий посредством разнообразных сенсоров окружающую обстановку, сам </a:t>
            </a:r>
            <a:r>
              <a:rPr lang="ru-RU" b="1" dirty="0"/>
              <a:t>суть цифровая (виртуальная) сущность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F1B39F-96D6-4329-BA0E-87A1A14A89AA}"/>
              </a:ext>
            </a:extLst>
          </p:cNvPr>
          <p:cNvSpPr txBox="1"/>
          <p:nvPr/>
        </p:nvSpPr>
        <p:spPr>
          <a:xfrm>
            <a:off x="336407" y="5045505"/>
            <a:ext cx="11265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FF0000"/>
                </a:solidFill>
              </a:rPr>
              <a:t>Цифровые сущности мы можем проигрывать </a:t>
            </a:r>
            <a:r>
              <a:rPr lang="ru-RU" b="1" dirty="0">
                <a:solidFill>
                  <a:srgbClr val="FF0000"/>
                </a:solidFill>
              </a:rPr>
              <a:t>в «цифровой песочнице»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/>
              <a:t>Примеры – технология игр и симуляторов.</a:t>
            </a:r>
          </a:p>
          <a:p>
            <a:pPr algn="ctr"/>
            <a:r>
              <a:rPr lang="ru-RU" dirty="0"/>
              <a:t>Вопрос в степени детализации и приближении «песочницы» к реальной дорожной обстановке, </a:t>
            </a:r>
          </a:p>
          <a:p>
            <a:pPr algn="ctr"/>
            <a:r>
              <a:rPr lang="ru-RU" dirty="0"/>
              <a:t>то есть в создании </a:t>
            </a:r>
            <a:r>
              <a:rPr lang="ru-RU" b="1" dirty="0"/>
              <a:t>цифрового двойника реальной дороги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94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95250" y="11669"/>
            <a:ext cx="1176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Действующие НПА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2E6B5-EDD5-4FD8-B0D9-62169DB6374F}"/>
              </a:ext>
            </a:extLst>
          </p:cNvPr>
          <p:cNvSpPr txBox="1"/>
          <p:nvPr/>
        </p:nvSpPr>
        <p:spPr>
          <a:xfrm>
            <a:off x="4306205" y="724756"/>
            <a:ext cx="3341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Российской Федерации: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543FA0-AF30-4584-8210-559F5B7FF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1" y="1150992"/>
            <a:ext cx="3658033" cy="25857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1AB84-0320-45F0-A5BA-97D57D806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945" y="1148830"/>
            <a:ext cx="3658033" cy="2589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6D8720-09C3-49A4-9AE3-C5AF729CF90D}"/>
              </a:ext>
            </a:extLst>
          </p:cNvPr>
          <p:cNvSpPr txBox="1"/>
          <p:nvPr/>
        </p:nvSpPr>
        <p:spPr>
          <a:xfrm>
            <a:off x="7874399" y="1221584"/>
            <a:ext cx="39458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</a:rPr>
              <a:t>Юридически ограничивает</a:t>
            </a:r>
            <a:r>
              <a:rPr lang="ru-RU" sz="1600" dirty="0">
                <a:solidFill>
                  <a:schemeClr val="tx2"/>
                </a:solidFill>
              </a:rPr>
              <a:t> движение полностью беспилотного автотранспорта по дорогам общего пользования </a:t>
            </a:r>
            <a:r>
              <a:rPr lang="ru-RU" sz="1600" b="1" dirty="0">
                <a:solidFill>
                  <a:schemeClr val="tx2"/>
                </a:solidFill>
              </a:rPr>
              <a:t>только</a:t>
            </a:r>
            <a:r>
              <a:rPr lang="ru-RU" sz="1600" dirty="0">
                <a:solidFill>
                  <a:schemeClr val="tx2"/>
                </a:solidFill>
              </a:rPr>
              <a:t> «автоматизированным движением» </a:t>
            </a:r>
            <a:r>
              <a:rPr lang="ru-RU" sz="1600" b="1" dirty="0">
                <a:solidFill>
                  <a:schemeClr val="tx2"/>
                </a:solidFill>
              </a:rPr>
              <a:t>с инженером-водителем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9916E2-E01F-49F3-BFC3-7ECA4C802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56" y="4011629"/>
            <a:ext cx="4578951" cy="2500640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F6DAFA-8ED9-45F7-B798-74D505D17D84}"/>
              </a:ext>
            </a:extLst>
          </p:cNvPr>
          <p:cNvCxnSpPr>
            <a:cxnSpLocks/>
          </p:cNvCxnSpPr>
          <p:nvPr/>
        </p:nvCxnSpPr>
        <p:spPr>
          <a:xfrm>
            <a:off x="371711" y="3896172"/>
            <a:ext cx="1133065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6629B77-DB48-4E29-83CC-1F663CEE14CD}"/>
              </a:ext>
            </a:extLst>
          </p:cNvPr>
          <p:cNvSpPr txBox="1"/>
          <p:nvPr/>
        </p:nvSpPr>
        <p:spPr>
          <a:xfrm>
            <a:off x="5446298" y="4554293"/>
            <a:ext cx="62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</a:rPr>
              <a:t>3 этапа тестирования ВАТС</a:t>
            </a:r>
            <a:r>
              <a:rPr lang="ru-RU" sz="1600" dirty="0">
                <a:solidFill>
                  <a:schemeClr val="tx2"/>
                </a:solidFill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1 этап включает компьютерное моделирование ВАТС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2 этап включает тестирование ВАТС на полигонах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3 этап включает тестирование в реальных дорожных условиях</a:t>
            </a:r>
          </a:p>
          <a:p>
            <a:pPr algn="just"/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9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582881" y="1783"/>
            <a:ext cx="1176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Действующие требования к ВАТС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F6DAFA-8ED9-45F7-B798-74D505D17D84}"/>
              </a:ext>
            </a:extLst>
          </p:cNvPr>
          <p:cNvCxnSpPr>
            <a:cxnSpLocks/>
          </p:cNvCxnSpPr>
          <p:nvPr/>
        </p:nvCxnSpPr>
        <p:spPr>
          <a:xfrm>
            <a:off x="347871" y="2760270"/>
            <a:ext cx="824379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92D1A-76A3-4710-85B8-1CD0A9ECF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026212"/>
            <a:ext cx="6793935" cy="1082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B05AF4-A522-46C5-9BE0-0D5E3C64A6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68"/>
          <a:stretch/>
        </p:blipFill>
        <p:spPr>
          <a:xfrm>
            <a:off x="345783" y="2113257"/>
            <a:ext cx="6693844" cy="562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9CD635-B6D9-4789-95D9-F3B26856D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83" y="2832750"/>
            <a:ext cx="6781527" cy="8199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EB8C2B-AFDF-418C-94E1-3180CC629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932" y="1056688"/>
            <a:ext cx="2187464" cy="1458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117A3E-731D-404C-86ED-5C818DBC3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8762" y="2675639"/>
            <a:ext cx="2137887" cy="1426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E66E9F-65B6-4B90-804C-11D1A0E14718}"/>
              </a:ext>
            </a:extLst>
          </p:cNvPr>
          <p:cNvSpPr txBox="1"/>
          <p:nvPr/>
        </p:nvSpPr>
        <p:spPr>
          <a:xfrm>
            <a:off x="582881" y="2824464"/>
            <a:ext cx="293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9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4427D3-68C8-4807-91E4-D422753287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5" y="206490"/>
            <a:ext cx="1683315" cy="677196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8301BA1-8647-40BD-BE44-6A3797F4AD00}"/>
              </a:ext>
            </a:extLst>
          </p:cNvPr>
          <p:cNvCxnSpPr>
            <a:cxnSpLocks/>
          </p:cNvCxnSpPr>
          <p:nvPr/>
        </p:nvCxnSpPr>
        <p:spPr>
          <a:xfrm>
            <a:off x="347871" y="3781896"/>
            <a:ext cx="824379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AC0F6-ED5A-431D-BEE2-53848A6DE9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783" y="3809774"/>
            <a:ext cx="6531006" cy="27926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B02065-E146-4BE8-8883-93DF31520C8A}"/>
              </a:ext>
            </a:extLst>
          </p:cNvPr>
          <p:cNvSpPr txBox="1"/>
          <p:nvPr/>
        </p:nvSpPr>
        <p:spPr>
          <a:xfrm>
            <a:off x="438411" y="3778528"/>
            <a:ext cx="438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11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5B0FB8-9A1A-4F48-8F3B-1A7942BD6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7932" y="4343003"/>
            <a:ext cx="2750156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4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95250" y="-101065"/>
            <a:ext cx="1176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Практики тестирования ВАТС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EBEAC-03AE-47A7-BDED-C0B3AABD7E09}"/>
              </a:ext>
            </a:extLst>
          </p:cNvPr>
          <p:cNvSpPr txBox="1"/>
          <p:nvPr/>
        </p:nvSpPr>
        <p:spPr>
          <a:xfrm>
            <a:off x="95250" y="578901"/>
            <a:ext cx="11732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/>
                </a:solidFill>
              </a:rPr>
              <a:t>Совокупный </a:t>
            </a:r>
            <a:r>
              <a:rPr lang="ru-RU" sz="1600" b="1" dirty="0">
                <a:solidFill>
                  <a:schemeClr val="tx2"/>
                </a:solidFill>
              </a:rPr>
              <a:t>пробег ВАТС </a:t>
            </a:r>
            <a:r>
              <a:rPr lang="ru-RU" sz="1600" dirty="0">
                <a:solidFill>
                  <a:schemeClr val="tx2"/>
                </a:solidFill>
              </a:rPr>
              <a:t>в ходе испытаний в реальных условиях - </a:t>
            </a:r>
            <a:r>
              <a:rPr lang="ru-RU" sz="1600" b="1" dirty="0">
                <a:solidFill>
                  <a:schemeClr val="tx2"/>
                </a:solidFill>
              </a:rPr>
              <a:t>500-1000 тыс. км.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2"/>
                </a:solidFill>
              </a:rPr>
              <a:t>Парк ВАТС </a:t>
            </a:r>
            <a:r>
              <a:rPr lang="ru-RU" sz="1600" dirty="0">
                <a:solidFill>
                  <a:schemeClr val="tx2"/>
                </a:solidFill>
              </a:rPr>
              <a:t>- 50-100 единиц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2"/>
                </a:solidFill>
              </a:rPr>
              <a:t>Длительность</a:t>
            </a:r>
            <a:r>
              <a:rPr lang="ru-RU" sz="1600" dirty="0">
                <a:solidFill>
                  <a:schemeClr val="tx2"/>
                </a:solidFill>
              </a:rPr>
              <a:t> испытаний </a:t>
            </a:r>
            <a:r>
              <a:rPr lang="ru-RU" sz="1600" b="1" dirty="0">
                <a:solidFill>
                  <a:schemeClr val="tx2"/>
                </a:solidFill>
              </a:rPr>
              <a:t>2 – 3 года</a:t>
            </a:r>
          </a:p>
          <a:p>
            <a:pPr algn="ctr"/>
            <a:endParaRPr lang="ru-RU" sz="1600" dirty="0">
              <a:solidFill>
                <a:schemeClr val="tx2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26B8C2E-4478-4CFE-99A1-3D476FF7622F}"/>
              </a:ext>
            </a:extLst>
          </p:cNvPr>
          <p:cNvCxnSpPr>
            <a:cxnSpLocks/>
          </p:cNvCxnSpPr>
          <p:nvPr/>
        </p:nvCxnSpPr>
        <p:spPr>
          <a:xfrm>
            <a:off x="76200" y="2206409"/>
            <a:ext cx="11782425" cy="216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4F6966C-3C30-4B49-A7CC-4807B88A5789}"/>
              </a:ext>
            </a:extLst>
          </p:cNvPr>
          <p:cNvCxnSpPr>
            <a:cxnSpLocks/>
          </p:cNvCxnSpPr>
          <p:nvPr/>
        </p:nvCxnSpPr>
        <p:spPr>
          <a:xfrm>
            <a:off x="44866" y="523056"/>
            <a:ext cx="11782425" cy="216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D1F5E2-112D-4328-B449-4B486814831D}"/>
              </a:ext>
            </a:extLst>
          </p:cNvPr>
          <p:cNvSpPr txBox="1"/>
          <p:nvPr/>
        </p:nvSpPr>
        <p:spPr>
          <a:xfrm>
            <a:off x="44866" y="2296026"/>
            <a:ext cx="117320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Ограничения и требования – это </a:t>
            </a:r>
            <a:r>
              <a:rPr lang="ru-RU" sz="1600" b="1" dirty="0">
                <a:solidFill>
                  <a:srgbClr val="FF0000"/>
                </a:solidFill>
              </a:rPr>
              <a:t>ВРЕМЯ И ДЕНЬГИ </a:t>
            </a:r>
            <a:r>
              <a:rPr lang="ru-RU" sz="1600" dirty="0">
                <a:solidFill>
                  <a:schemeClr val="tx2"/>
                </a:solidFill>
              </a:rPr>
              <a:t>выпуска ВАТС на автодорогу общего пользования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32BB7-F8DE-437B-A94D-20B2F3A1FB9C}"/>
              </a:ext>
            </a:extLst>
          </p:cNvPr>
          <p:cNvSpPr txBox="1"/>
          <p:nvPr/>
        </p:nvSpPr>
        <p:spPr>
          <a:xfrm>
            <a:off x="36846" y="2684551"/>
            <a:ext cx="8551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Оценка стоимости </a:t>
            </a:r>
            <a:r>
              <a:rPr lang="ru-RU" sz="1600" b="1" dirty="0">
                <a:solidFill>
                  <a:schemeClr val="tx2"/>
                </a:solidFill>
              </a:rPr>
              <a:t>(выезд ВАТС в 2024 году)</a:t>
            </a:r>
            <a:r>
              <a:rPr lang="ru-RU" sz="1600" dirty="0">
                <a:solidFill>
                  <a:schemeClr val="tx2"/>
                </a:solidFill>
              </a:rPr>
              <a:t>:</a:t>
            </a:r>
          </a:p>
          <a:p>
            <a:pPr algn="just"/>
            <a:endParaRPr lang="ru-RU" sz="1600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</a:rPr>
              <a:t>Оборудование авто ~ $60 000 x 5 ед. ~ $300 000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</a:rPr>
              <a:t>Топливо </a:t>
            </a:r>
            <a:r>
              <a:rPr lang="en-US" sz="1600" dirty="0">
                <a:solidFill>
                  <a:schemeClr val="tx2"/>
                </a:solidFill>
              </a:rPr>
              <a:t>~ $70 000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</a:rPr>
              <a:t>ТО, обязательная страховка, ФОТ водителей </a:t>
            </a:r>
            <a:r>
              <a:rPr lang="en-US" sz="1600" dirty="0">
                <a:solidFill>
                  <a:schemeClr val="tx2"/>
                </a:solidFill>
              </a:rPr>
              <a:t>~ $480 000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</a:rPr>
              <a:t>Накладные расходы…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A7E0F94-BF7F-4ABB-9BAC-A4D48D20FECF}"/>
              </a:ext>
            </a:extLst>
          </p:cNvPr>
          <p:cNvCxnSpPr>
            <a:cxnSpLocks/>
          </p:cNvCxnSpPr>
          <p:nvPr/>
        </p:nvCxnSpPr>
        <p:spPr>
          <a:xfrm>
            <a:off x="78288" y="4550859"/>
            <a:ext cx="11782425" cy="216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D1D6CB-CCA2-436F-BFDB-C0A6575A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10" y="4918496"/>
            <a:ext cx="6441697" cy="10382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84ABA1-E1A1-4447-AC37-257997DC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64" y="4946092"/>
            <a:ext cx="2900322" cy="1651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DE85AA-481E-4965-BDE4-02F127B0D6A2}"/>
              </a:ext>
            </a:extLst>
          </p:cNvPr>
          <p:cNvSpPr txBox="1"/>
          <p:nvPr/>
        </p:nvSpPr>
        <p:spPr>
          <a:xfrm>
            <a:off x="8751325" y="2991175"/>
            <a:ext cx="2580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/>
              <a:t>ИТОГО: ~ $950 000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11538E-7563-48EB-B6B8-E2464768D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658" y="4936236"/>
            <a:ext cx="1796180" cy="722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83BB0D-7021-431F-B4B8-D5978D9D2EBC}"/>
              </a:ext>
            </a:extLst>
          </p:cNvPr>
          <p:cNvSpPr txBox="1"/>
          <p:nvPr/>
        </p:nvSpPr>
        <p:spPr>
          <a:xfrm>
            <a:off x="4070559" y="6116934"/>
            <a:ext cx="6787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</a:rPr>
              <a:t>ЛОГИСТИЧЕСКИЕ КОМПАНИИ – ВЛАДЕЛЬЦЫ ПАРКА ВАТС</a:t>
            </a:r>
          </a:p>
        </p:txBody>
      </p:sp>
    </p:spTree>
    <p:extLst>
      <p:ext uri="{BB962C8B-B14F-4D97-AF65-F5344CB8AC3E}">
        <p14:creationId xmlns:p14="http://schemas.microsoft.com/office/powerpoint/2010/main" val="223113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328864" y="109047"/>
            <a:ext cx="1155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ЦИФРОВОЙ ДВОЙНИК ЦКАД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32D4EA2-0F22-472C-807D-09FFA3B6122B}"/>
              </a:ext>
            </a:extLst>
          </p:cNvPr>
          <p:cNvCxnSpPr>
            <a:cxnSpLocks/>
          </p:cNvCxnSpPr>
          <p:nvPr/>
        </p:nvCxnSpPr>
        <p:spPr>
          <a:xfrm>
            <a:off x="93308" y="2955578"/>
            <a:ext cx="1179389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FEE794-FC31-46C9-86D1-C0AFCE4051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0425" y="3402726"/>
            <a:ext cx="5602704" cy="1523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2A095-9F89-4F22-93A4-CF51C847D08B}"/>
              </a:ext>
            </a:extLst>
          </p:cNvPr>
          <p:cNvSpPr txBox="1"/>
          <p:nvPr/>
        </p:nvSpPr>
        <p:spPr>
          <a:xfrm>
            <a:off x="110424" y="5095013"/>
            <a:ext cx="7016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5 уровень </a:t>
            </a:r>
            <a:r>
              <a:rPr lang="ru-RU" sz="1400" dirty="0"/>
              <a:t>автоматизации ВАТС – это уровень, при котором автоматизированная система вождения способна справиться с любыми ситуациями на дорогах всех категорий, во всех диапазонах скоростей и условиях окружающей среды </a:t>
            </a:r>
            <a:r>
              <a:rPr lang="ru-RU" sz="1400" b="1" dirty="0"/>
              <a:t>без участия водителя</a:t>
            </a:r>
            <a:endParaRPr lang="ru-RU" sz="1400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A1E33A-3996-4D67-8A17-B6B62DB58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62" y="5133714"/>
            <a:ext cx="2693542" cy="1501049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BA049AF-7200-4133-889D-9316FDB598B6}"/>
              </a:ext>
            </a:extLst>
          </p:cNvPr>
          <p:cNvCxnSpPr>
            <a:cxnSpLocks/>
          </p:cNvCxnSpPr>
          <p:nvPr/>
        </p:nvCxnSpPr>
        <p:spPr>
          <a:xfrm>
            <a:off x="93308" y="5016758"/>
            <a:ext cx="1179389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2E40BC-62AD-4705-B24C-E2FE1389ED69}"/>
              </a:ext>
            </a:extLst>
          </p:cNvPr>
          <p:cNvSpPr txBox="1"/>
          <p:nvPr/>
        </p:nvSpPr>
        <p:spPr>
          <a:xfrm>
            <a:off x="173054" y="658679"/>
            <a:ext cx="5922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2"/>
                </a:solidFill>
              </a:rPr>
              <a:t>ЦИФРОВОЙ ПОЛИГОН ЦКАД – </a:t>
            </a:r>
            <a:r>
              <a:rPr lang="ru-RU" sz="1400" b="1" dirty="0">
                <a:solidFill>
                  <a:srgbClr val="FF0000"/>
                </a:solidFill>
              </a:rPr>
              <a:t>ЦИФРОВОЙ ДВОЙНИК ЦКАД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C1E703-2B98-4A75-8402-0F3D63723D7D}"/>
              </a:ext>
            </a:extLst>
          </p:cNvPr>
          <p:cNvSpPr txBox="1"/>
          <p:nvPr/>
        </p:nvSpPr>
        <p:spPr>
          <a:xfrm>
            <a:off x="61576" y="2993289"/>
            <a:ext cx="994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</a:rPr>
              <a:t>Обеспечивает движение </a:t>
            </a:r>
            <a:r>
              <a:rPr lang="ru-RU" sz="1400" b="1" dirty="0">
                <a:solidFill>
                  <a:srgbClr val="FF0000"/>
                </a:solidFill>
              </a:rPr>
              <a:t>ЦИФРОВОГО ДВОЙНИКА ВАТС </a:t>
            </a:r>
            <a:r>
              <a:rPr lang="ru-RU" sz="1400" dirty="0">
                <a:solidFill>
                  <a:schemeClr val="tx2"/>
                </a:solidFill>
              </a:rPr>
              <a:t>5 уровня автоматизации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F7E366-80EC-4B4B-A30E-DDE133E52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8" y="985200"/>
            <a:ext cx="4085671" cy="1814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C23B3-F259-4B7E-AD52-6A700202B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661" y="975257"/>
            <a:ext cx="3424320" cy="1824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D7917A-7014-4CCE-ABE9-9ACD4D204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603" y="3395072"/>
            <a:ext cx="3158852" cy="1542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58E697-6B58-4680-83B5-560D695F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350" y="3380122"/>
            <a:ext cx="2805553" cy="15426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9F77C2-4CB6-4BBB-982A-707C1B5AF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8763" y="966456"/>
            <a:ext cx="4136737" cy="18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328864" y="-99499"/>
            <a:ext cx="1155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Данные реальной дорожной обстановки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2A095-9F89-4F22-93A4-CF51C847D08B}"/>
              </a:ext>
            </a:extLst>
          </p:cNvPr>
          <p:cNvSpPr txBox="1"/>
          <p:nvPr/>
        </p:nvSpPr>
        <p:spPr>
          <a:xfrm>
            <a:off x="173054" y="1841232"/>
            <a:ext cx="50502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Данные Реальных Погодных Условий</a:t>
            </a:r>
            <a:r>
              <a:rPr lang="ru-RU" sz="1400" dirty="0"/>
              <a:t> с метеопостов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температура воздуха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температура дороги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состояние покрытия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данные датчиков осадков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данные датчиков видимости</a:t>
            </a:r>
          </a:p>
          <a:p>
            <a:pPr algn="just"/>
            <a:endParaRPr lang="ru-RU" sz="1400" i="1" dirty="0"/>
          </a:p>
        </p:txBody>
      </p:sp>
      <p:pic>
        <p:nvPicPr>
          <p:cNvPr id="12" name="Рисунок 11" descr="Изображение выглядит как текст, дорога, сцен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F458B9F8-62BB-4581-8C4B-0673B5721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66" y="472712"/>
            <a:ext cx="1997450" cy="1231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814FD0-176E-4F65-88C9-8F7659A11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45" y="472712"/>
            <a:ext cx="1499936" cy="1232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D75746-5724-49A1-9128-7544FB5D12F6}"/>
              </a:ext>
            </a:extLst>
          </p:cNvPr>
          <p:cNvSpPr txBox="1"/>
          <p:nvPr/>
        </p:nvSpPr>
        <p:spPr>
          <a:xfrm>
            <a:off x="232613" y="491779"/>
            <a:ext cx="288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tx2"/>
                </a:solidFill>
              </a:rPr>
              <a:t>ЦИФРОВАЯ МОДЕЛЬ ДОРОГИ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Геометрия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Покрытие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Инфраструктура</a:t>
            </a:r>
            <a:endParaRPr lang="ru-RU" sz="14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BC0285-FEC4-414F-BDE4-1186D9316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210" y="472711"/>
            <a:ext cx="1696936" cy="1231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EC5FB-8AE8-4F65-9850-B0876FA68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353" y="1863238"/>
            <a:ext cx="2139662" cy="17091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цена, дорог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8ED40EB6-B373-4DDC-A119-38A1A71F5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860" y="3717340"/>
            <a:ext cx="1342321" cy="117681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сцена, дорог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34556E56-0A8F-4998-A236-F8B267C93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8217" y="3732842"/>
            <a:ext cx="2004405" cy="1161308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29C3815-AD9B-40FE-BC3D-A8DFCC9FD518}"/>
              </a:ext>
            </a:extLst>
          </p:cNvPr>
          <p:cNvCxnSpPr>
            <a:cxnSpLocks/>
          </p:cNvCxnSpPr>
          <p:nvPr/>
        </p:nvCxnSpPr>
        <p:spPr>
          <a:xfrm>
            <a:off x="264696" y="1795735"/>
            <a:ext cx="1130507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76F8F5-6B7A-457C-8630-775C41081F06}"/>
              </a:ext>
            </a:extLst>
          </p:cNvPr>
          <p:cNvCxnSpPr>
            <a:cxnSpLocks/>
          </p:cNvCxnSpPr>
          <p:nvPr/>
        </p:nvCxnSpPr>
        <p:spPr>
          <a:xfrm>
            <a:off x="264696" y="3647835"/>
            <a:ext cx="1130507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930072-CA71-45D2-9D1B-63723DB9B66B}"/>
              </a:ext>
            </a:extLst>
          </p:cNvPr>
          <p:cNvSpPr txBox="1"/>
          <p:nvPr/>
        </p:nvSpPr>
        <p:spPr>
          <a:xfrm>
            <a:off x="173054" y="3634043"/>
            <a:ext cx="4986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Данные АСУДД по дорожным событиям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дорожные инциденты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дорожные работы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изменения скоростного режима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остановки на дороге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</a:rPr>
              <a:t>Восстановление экстремальных ситуаций по видеоданным</a:t>
            </a:r>
          </a:p>
        </p:txBody>
      </p:sp>
      <p:pic>
        <p:nvPicPr>
          <p:cNvPr id="24" name="Рисунок 23" descr="Изображение выглядит как текст, сцена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DFC06C1-C14D-42A5-889A-976592CBE43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274660" y="5323724"/>
            <a:ext cx="1868906" cy="1290848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B155449-C8CA-4F74-9EDE-D046E153A6C2}"/>
              </a:ext>
            </a:extLst>
          </p:cNvPr>
          <p:cNvCxnSpPr>
            <a:cxnSpLocks/>
          </p:cNvCxnSpPr>
          <p:nvPr/>
        </p:nvCxnSpPr>
        <p:spPr>
          <a:xfrm>
            <a:off x="232613" y="5250703"/>
            <a:ext cx="1133715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0C9F755-E97C-44C6-B706-AF48E7598421}"/>
              </a:ext>
            </a:extLst>
          </p:cNvPr>
          <p:cNvSpPr txBox="1"/>
          <p:nvPr/>
        </p:nvSpPr>
        <p:spPr>
          <a:xfrm>
            <a:off x="173054" y="5323724"/>
            <a:ext cx="4986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Данные дорожных потоков по 4 классам ТС</a:t>
            </a:r>
            <a:r>
              <a:rPr lang="ru-RU" sz="1400" dirty="0"/>
              <a:t>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>
                <a:solidFill>
                  <a:srgbClr val="FF0000"/>
                </a:solidFill>
              </a:rPr>
              <a:t>Проехав по ЦКАД, ТС оставляет цифровой след, который воспроизводится в виртуальном пространстве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1ED2B5-994A-4E26-83C2-1B73244C3D06}"/>
              </a:ext>
            </a:extLst>
          </p:cNvPr>
          <p:cNvSpPr txBox="1"/>
          <p:nvPr/>
        </p:nvSpPr>
        <p:spPr>
          <a:xfrm>
            <a:off x="8937765" y="412345"/>
            <a:ext cx="29230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Точное позиционирование и точные характеристики дорожного коридора при движении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D2F534-4463-4FE0-A702-9CDF51514923}"/>
              </a:ext>
            </a:extLst>
          </p:cNvPr>
          <p:cNvSpPr txBox="1"/>
          <p:nvPr/>
        </p:nvSpPr>
        <p:spPr>
          <a:xfrm>
            <a:off x="8909312" y="1851267"/>
            <a:ext cx="29230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Динамическое изменение характеристик дорожного покрытия при движении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DB0166-6EFA-4A01-BBD1-8DC4ECC182DB}"/>
              </a:ext>
            </a:extLst>
          </p:cNvPr>
          <p:cNvSpPr txBox="1"/>
          <p:nvPr/>
        </p:nvSpPr>
        <p:spPr>
          <a:xfrm>
            <a:off x="8909312" y="3710243"/>
            <a:ext cx="2923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Динамическое изменение окружения при движении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E4B3C-848E-4276-B7A8-3BDF53FF26F0}"/>
              </a:ext>
            </a:extLst>
          </p:cNvPr>
          <p:cNvSpPr txBox="1"/>
          <p:nvPr/>
        </p:nvSpPr>
        <p:spPr>
          <a:xfrm>
            <a:off x="8870828" y="5323724"/>
            <a:ext cx="2923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Динамическое изменение окружения при движении</a:t>
            </a:r>
          </a:p>
        </p:txBody>
      </p:sp>
    </p:spTree>
    <p:extLst>
      <p:ext uri="{BB962C8B-B14F-4D97-AF65-F5344CB8AC3E}">
        <p14:creationId xmlns:p14="http://schemas.microsoft.com/office/powerpoint/2010/main" val="232467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192506" y="1"/>
            <a:ext cx="1153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Тестирование в цифровой среде ЦКАД</a:t>
            </a:r>
          </a:p>
        </p:txBody>
      </p:sp>
      <p:pic>
        <p:nvPicPr>
          <p:cNvPr id="16" name="Рисунок 15" descr="Изображение выглядит как текст, сцена, дорог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D2201B74-B00B-41B9-B557-6B6C4B32E7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98031" y="2152689"/>
            <a:ext cx="4975460" cy="21843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8847AB-3DA2-4042-AE22-6287408AD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31" y="694100"/>
            <a:ext cx="2502467" cy="1349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B6EE7-8E55-4A0D-875A-B1BA59812DC0}"/>
              </a:ext>
            </a:extLst>
          </p:cNvPr>
          <p:cNvSpPr txBox="1"/>
          <p:nvPr/>
        </p:nvSpPr>
        <p:spPr>
          <a:xfrm>
            <a:off x="192505" y="694100"/>
            <a:ext cx="538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Тестируется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КИНЕМАТИЧЕСКАЯ ЦИФРОВАЯ МОДЕЛЬ ВАТС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3EEB3-AE01-419D-A1EB-67E1FBFC6231}"/>
              </a:ext>
            </a:extLst>
          </p:cNvPr>
          <p:cNvSpPr txBox="1"/>
          <p:nvPr/>
        </p:nvSpPr>
        <p:spPr>
          <a:xfrm>
            <a:off x="192504" y="2326724"/>
            <a:ext cx="590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</a:t>
            </a:r>
            <a:r>
              <a:rPr lang="ru-RU" b="1" dirty="0"/>
              <a:t>входе</a:t>
            </a:r>
            <a:r>
              <a:rPr lang="ru-RU" dirty="0"/>
              <a:t> управляющих устройств ВАТС: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Видео с разных ракурсов для видеосенсоров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Расстояние до предметов для лидарных сенсоров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Коэффициенты сцепления с поверхностями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GPS координаты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E1A3F-EE6D-48E2-8B47-FF3AB311DF88}"/>
              </a:ext>
            </a:extLst>
          </p:cNvPr>
          <p:cNvSpPr txBox="1"/>
          <p:nvPr/>
        </p:nvSpPr>
        <p:spPr>
          <a:xfrm>
            <a:off x="192505" y="4790344"/>
            <a:ext cx="5903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Оценивается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РЕАКЦИЯ ИСПОЛНИТЕЛЬНЫХ МЕХАНИЗМОВ ВАТС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09B3ED4-CCA4-461C-89DE-E53B4AA79B65}"/>
              </a:ext>
            </a:extLst>
          </p:cNvPr>
          <p:cNvCxnSpPr>
            <a:cxnSpLocks/>
          </p:cNvCxnSpPr>
          <p:nvPr/>
        </p:nvCxnSpPr>
        <p:spPr>
          <a:xfrm>
            <a:off x="297071" y="1934770"/>
            <a:ext cx="579892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7659534-6109-4322-ACB1-00E438C9C6CD}"/>
              </a:ext>
            </a:extLst>
          </p:cNvPr>
          <p:cNvCxnSpPr>
            <a:cxnSpLocks/>
          </p:cNvCxnSpPr>
          <p:nvPr/>
        </p:nvCxnSpPr>
        <p:spPr>
          <a:xfrm>
            <a:off x="284371" y="4449370"/>
            <a:ext cx="579892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87387D7-FAE6-4FE7-8533-361CE46B849E}"/>
              </a:ext>
            </a:extLst>
          </p:cNvPr>
          <p:cNvCxnSpPr>
            <a:cxnSpLocks/>
          </p:cNvCxnSpPr>
          <p:nvPr/>
        </p:nvCxnSpPr>
        <p:spPr>
          <a:xfrm>
            <a:off x="271671" y="6176570"/>
            <a:ext cx="579892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04839-51A3-4C0E-81C4-AF8A45566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031" y="4446329"/>
            <a:ext cx="4762999" cy="21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9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8DEE-EA92-4A41-B592-973B7BAEC338}"/>
              </a:ext>
            </a:extLst>
          </p:cNvPr>
          <p:cNvSpPr txBox="1"/>
          <p:nvPr/>
        </p:nvSpPr>
        <p:spPr>
          <a:xfrm>
            <a:off x="192505" y="1"/>
            <a:ext cx="117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ПЕРСПЕКТИВЫ ТЕХНОЛОГИИ ДЛЯ ВАТС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3A07F14-2F4D-462B-A984-EA236E72C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14056"/>
              </p:ext>
            </p:extLst>
          </p:nvPr>
        </p:nvGraphicFramePr>
        <p:xfrm>
          <a:off x="-584200" y="465666"/>
          <a:ext cx="8496300" cy="425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BE43B0A-F26F-4ADE-9C9A-E9C45E5B0F6A}"/>
              </a:ext>
            </a:extLst>
          </p:cNvPr>
          <p:cNvSpPr txBox="1"/>
          <p:nvPr/>
        </p:nvSpPr>
        <p:spPr>
          <a:xfrm>
            <a:off x="3886201" y="4537045"/>
            <a:ext cx="744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СОВМЕСТНАЯ ИНИЦИАТИВА ПО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ИЗМЕНЕНИЮ ЗАКОНОДАТЕЛЬНОЙ БАЗЫ </a:t>
            </a:r>
          </a:p>
        </p:txBody>
      </p:sp>
    </p:spTree>
    <p:extLst>
      <p:ext uri="{BB962C8B-B14F-4D97-AF65-F5344CB8AC3E}">
        <p14:creationId xmlns:p14="http://schemas.microsoft.com/office/powerpoint/2010/main" val="3337442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азъем&#10;&#10;Автоматически созданное описание">
            <a:extLst>
              <a:ext uri="{FF2B5EF4-FFF2-40B4-BE49-F238E27FC236}">
                <a16:creationId xmlns:a16="http://schemas.microsoft.com/office/drawing/2014/main" id="{B71D09EC-01AC-448F-86C4-386D36E9A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39" y="363894"/>
            <a:ext cx="5208037" cy="52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2536</TotalTime>
  <Words>572</Words>
  <Application>Microsoft Office PowerPoint</Application>
  <PresentationFormat>Широкоэкранный</PresentationFormat>
  <Paragraphs>106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</vt:lpstr>
      <vt:lpstr>Office Theme</vt:lpstr>
      <vt:lpstr>Цифровой ЦКАД: полигон для ВАТС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Хачатрян Эдуард Агаронович</cp:lastModifiedBy>
  <cp:revision>138</cp:revision>
  <dcterms:created xsi:type="dcterms:W3CDTF">2021-08-17T12:22:19Z</dcterms:created>
  <dcterms:modified xsi:type="dcterms:W3CDTF">2021-09-13T10:07:52Z</dcterms:modified>
</cp:coreProperties>
</file>