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57" r:id="rId5"/>
    <p:sldId id="261" r:id="rId6"/>
    <p:sldId id="263" r:id="rId7"/>
    <p:sldId id="262" r:id="rId8"/>
    <p:sldId id="271" r:id="rId9"/>
    <p:sldId id="268" r:id="rId10"/>
    <p:sldId id="269" r:id="rId11"/>
    <p:sldId id="270" r:id="rId12"/>
    <p:sldId id="272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вел Степанов" initials="ПС" lastIdx="2" clrIdx="0">
    <p:extLst>
      <p:ext uri="{19B8F6BF-5375-455C-9EA6-DF929625EA0E}">
        <p15:presenceInfo xmlns:p15="http://schemas.microsoft.com/office/powerpoint/2012/main" userId="Павел Степан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6" y="28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942857007080236"/>
          <c:y val="2.8488012639967027E-2"/>
          <c:w val="0.7290543191350165"/>
          <c:h val="0.480355166131344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Лист1!$L$7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Лист1!$M$1:$AC$1</c:f>
              <c:strCache>
                <c:ptCount val="17"/>
                <c:pt idx="0">
                  <c:v>Оптико-фото-медицинское оборудование</c:v>
                </c:pt>
                <c:pt idx="1">
                  <c:v>Машины и оборудование</c:v>
                </c:pt>
                <c:pt idx="2">
                  <c:v>Текстиль</c:v>
                </c:pt>
                <c:pt idx="3">
                  <c:v>Транспортные средства</c:v>
                </c:pt>
                <c:pt idx="4">
                  <c:v>Изделия из металлов</c:v>
                </c:pt>
                <c:pt idx="5">
                  <c:v>Разные промышленные товары</c:v>
                </c:pt>
                <c:pt idx="6">
                  <c:v>Цветные металлы</c:v>
                </c:pt>
                <c:pt idx="7">
                  <c:v>Химическая продукция</c:v>
                </c:pt>
                <c:pt idx="8">
                  <c:v>Пластмассы</c:v>
                </c:pt>
                <c:pt idx="9">
                  <c:v>Черные металлы</c:v>
                </c:pt>
                <c:pt idx="10">
                  <c:v>Изделия из камня, керамики и стекла</c:v>
                </c:pt>
                <c:pt idx="11">
                  <c:v>Продовльственные товары</c:v>
                </c:pt>
                <c:pt idx="12">
                  <c:v>Целлюлозно-бумажная продукция</c:v>
                </c:pt>
                <c:pt idx="13">
                  <c:v>Прочие товары</c:v>
                </c:pt>
                <c:pt idx="14">
                  <c:v>Удобрения</c:v>
                </c:pt>
                <c:pt idx="15">
                  <c:v>Древесина и изделия из неё</c:v>
                </c:pt>
                <c:pt idx="16">
                  <c:v>Руды металлов</c:v>
                </c:pt>
              </c:strCache>
            </c:strRef>
          </c:cat>
          <c:val>
            <c:numRef>
              <c:f>Лист1!$M$7:$AC$7</c:f>
              <c:numCache>
                <c:formatCode>_(* #,##0.00_);_(* \(#,##0.00\);_(* "-"??_);_(@_)</c:formatCode>
                <c:ptCount val="17"/>
                <c:pt idx="0">
                  <c:v>84.289338219694173</c:v>
                </c:pt>
                <c:pt idx="1">
                  <c:v>21.534082417699619</c:v>
                </c:pt>
                <c:pt idx="2">
                  <c:v>11.556004682368165</c:v>
                </c:pt>
                <c:pt idx="3">
                  <c:v>9.6159279382368812</c:v>
                </c:pt>
                <c:pt idx="4">
                  <c:v>8.5305301766550574</c:v>
                </c:pt>
                <c:pt idx="5">
                  <c:v>5.8806205188130711</c:v>
                </c:pt>
                <c:pt idx="6">
                  <c:v>4.7404836645651898</c:v>
                </c:pt>
                <c:pt idx="7">
                  <c:v>2.7574944415525802</c:v>
                </c:pt>
                <c:pt idx="8">
                  <c:v>2.1502531167604526</c:v>
                </c:pt>
                <c:pt idx="9">
                  <c:v>1.1672800291180936</c:v>
                </c:pt>
                <c:pt idx="10">
                  <c:v>0.94314931582812056</c:v>
                </c:pt>
                <c:pt idx="11">
                  <c:v>1.0391172913574334</c:v>
                </c:pt>
                <c:pt idx="12">
                  <c:v>0.64531803567785395</c:v>
                </c:pt>
                <c:pt idx="13">
                  <c:v>0.40055141139554712</c:v>
                </c:pt>
                <c:pt idx="14">
                  <c:v>0.23021383854889077</c:v>
                </c:pt>
                <c:pt idx="15">
                  <c:v>0.49996197770615824</c:v>
                </c:pt>
                <c:pt idx="16">
                  <c:v>7.2865801737466554E-2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5-4A1F-83EE-0392980FEDFA}"/>
            </c:ext>
          </c:extLst>
        </c:ser>
        <c:ser>
          <c:idx val="1"/>
          <c:order val="1"/>
          <c:tx>
            <c:strRef>
              <c:f>Лист1!$L$8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Лист1!$M$1:$AC$1</c:f>
              <c:strCache>
                <c:ptCount val="17"/>
                <c:pt idx="0">
                  <c:v>Оптико-фото-медицинское оборудование</c:v>
                </c:pt>
                <c:pt idx="1">
                  <c:v>Машины и оборудование</c:v>
                </c:pt>
                <c:pt idx="2">
                  <c:v>Текстиль</c:v>
                </c:pt>
                <c:pt idx="3">
                  <c:v>Транспортные средства</c:v>
                </c:pt>
                <c:pt idx="4">
                  <c:v>Изделия из металлов</c:v>
                </c:pt>
                <c:pt idx="5">
                  <c:v>Разные промышленные товары</c:v>
                </c:pt>
                <c:pt idx="6">
                  <c:v>Цветные металлы</c:v>
                </c:pt>
                <c:pt idx="7">
                  <c:v>Химическая продукция</c:v>
                </c:pt>
                <c:pt idx="8">
                  <c:v>Пластмассы</c:v>
                </c:pt>
                <c:pt idx="9">
                  <c:v>Черные металлы</c:v>
                </c:pt>
                <c:pt idx="10">
                  <c:v>Изделия из камня, керамики и стекла</c:v>
                </c:pt>
                <c:pt idx="11">
                  <c:v>Продовльственные товары</c:v>
                </c:pt>
                <c:pt idx="12">
                  <c:v>Целлюлозно-бумажная продукция</c:v>
                </c:pt>
                <c:pt idx="13">
                  <c:v>Прочие товары</c:v>
                </c:pt>
                <c:pt idx="14">
                  <c:v>Удобрения</c:v>
                </c:pt>
                <c:pt idx="15">
                  <c:v>Древесина и изделия из неё</c:v>
                </c:pt>
                <c:pt idx="16">
                  <c:v>Руды металлов</c:v>
                </c:pt>
              </c:strCache>
            </c:strRef>
          </c:cat>
          <c:val>
            <c:numRef>
              <c:f>Лист1!$M$8:$AC$8</c:f>
              <c:numCache>
                <c:formatCode>_-* #\ ##0.00\ _₽_-;\-* #\ ##0.00\ _₽_-;_-* "-"??\ _₽_-;_-@_-</c:formatCode>
                <c:ptCount val="17"/>
                <c:pt idx="0">
                  <c:v>3.8948641274682814</c:v>
                </c:pt>
                <c:pt idx="1">
                  <c:v>0.69301786374997221</c:v>
                </c:pt>
                <c:pt idx="2">
                  <c:v>2.0432869723091347</c:v>
                </c:pt>
                <c:pt idx="3">
                  <c:v>3.1473984824764774</c:v>
                </c:pt>
                <c:pt idx="4">
                  <c:v>1.9596505243316482</c:v>
                </c:pt>
                <c:pt idx="5">
                  <c:v>0.27029744190478233</c:v>
                </c:pt>
                <c:pt idx="6">
                  <c:v>2.931740855392917E-2</c:v>
                </c:pt>
                <c:pt idx="7">
                  <c:v>0.57298006062425566</c:v>
                </c:pt>
                <c:pt idx="8">
                  <c:v>0.56203498329363955</c:v>
                </c:pt>
                <c:pt idx="9">
                  <c:v>0.11452802175687782</c:v>
                </c:pt>
                <c:pt idx="10">
                  <c:v>0.10954220241569379</c:v>
                </c:pt>
                <c:pt idx="11">
                  <c:v>-7.5818987014057426E-2</c:v>
                </c:pt>
                <c:pt idx="12">
                  <c:v>-3.2270792795096259E-2</c:v>
                </c:pt>
                <c:pt idx="13">
                  <c:v>0.44955732754461136</c:v>
                </c:pt>
                <c:pt idx="14">
                  <c:v>0.18853270024837238</c:v>
                </c:pt>
                <c:pt idx="15">
                  <c:v>-0.18616620586133648</c:v>
                </c:pt>
                <c:pt idx="16">
                  <c:v>-6.6691627195054198E-3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5-4A1F-83EE-0392980FEDFA}"/>
            </c:ext>
          </c:extLst>
        </c:ser>
        <c:ser>
          <c:idx val="2"/>
          <c:order val="2"/>
          <c:tx>
            <c:strRef>
              <c:f>Лист1!$L$9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Лист1!$M$1:$AC$1</c:f>
              <c:strCache>
                <c:ptCount val="17"/>
                <c:pt idx="0">
                  <c:v>Оптико-фото-медицинское оборудование</c:v>
                </c:pt>
                <c:pt idx="1">
                  <c:v>Машины и оборудование</c:v>
                </c:pt>
                <c:pt idx="2">
                  <c:v>Текстиль</c:v>
                </c:pt>
                <c:pt idx="3">
                  <c:v>Транспортные средства</c:v>
                </c:pt>
                <c:pt idx="4">
                  <c:v>Изделия из металлов</c:v>
                </c:pt>
                <c:pt idx="5">
                  <c:v>Разные промышленные товары</c:v>
                </c:pt>
                <c:pt idx="6">
                  <c:v>Цветные металлы</c:v>
                </c:pt>
                <c:pt idx="7">
                  <c:v>Химическая продукция</c:v>
                </c:pt>
                <c:pt idx="8">
                  <c:v>Пластмассы</c:v>
                </c:pt>
                <c:pt idx="9">
                  <c:v>Черные металлы</c:v>
                </c:pt>
                <c:pt idx="10">
                  <c:v>Изделия из камня, керамики и стекла</c:v>
                </c:pt>
                <c:pt idx="11">
                  <c:v>Продовльственные товары</c:v>
                </c:pt>
                <c:pt idx="12">
                  <c:v>Целлюлозно-бумажная продукция</c:v>
                </c:pt>
                <c:pt idx="13">
                  <c:v>Прочие товары</c:v>
                </c:pt>
                <c:pt idx="14">
                  <c:v>Удобрения</c:v>
                </c:pt>
                <c:pt idx="15">
                  <c:v>Древесина и изделия из неё</c:v>
                </c:pt>
                <c:pt idx="16">
                  <c:v>Руды металлов</c:v>
                </c:pt>
              </c:strCache>
            </c:strRef>
          </c:cat>
          <c:val>
            <c:numRef>
              <c:f>Лист1!$M$9:$AC$9</c:f>
              <c:numCache>
                <c:formatCode>_-* #\ ##0.00\ _₽_-;\-* #\ ##0.00\ _₽_-;_-* "-"??\ _₽_-;_-@_-</c:formatCode>
                <c:ptCount val="17"/>
                <c:pt idx="0">
                  <c:v>16.658020475470565</c:v>
                </c:pt>
                <c:pt idx="1">
                  <c:v>4.9612468150082307</c:v>
                </c:pt>
                <c:pt idx="2">
                  <c:v>0.88488570682579848</c:v>
                </c:pt>
                <c:pt idx="3">
                  <c:v>1.5593815010192245</c:v>
                </c:pt>
                <c:pt idx="4">
                  <c:v>2.0306738847949308</c:v>
                </c:pt>
                <c:pt idx="5">
                  <c:v>0.18553046476865465</c:v>
                </c:pt>
                <c:pt idx="6">
                  <c:v>2.9190127174706149E-2</c:v>
                </c:pt>
                <c:pt idx="7">
                  <c:v>0.1140701284919321</c:v>
                </c:pt>
                <c:pt idx="8">
                  <c:v>-5.9834600864287157E-2</c:v>
                </c:pt>
                <c:pt idx="9">
                  <c:v>-4.0897125949210578E-2</c:v>
                </c:pt>
                <c:pt idx="10">
                  <c:v>8.5706962115466023E-3</c:v>
                </c:pt>
                <c:pt idx="11">
                  <c:v>0.16212045418440557</c:v>
                </c:pt>
                <c:pt idx="12">
                  <c:v>3.6575229806021459E-2</c:v>
                </c:pt>
                <c:pt idx="13">
                  <c:v>-0.27568022247271928</c:v>
                </c:pt>
                <c:pt idx="14">
                  <c:v>2.6259841239011872E-2</c:v>
                </c:pt>
                <c:pt idx="15">
                  <c:v>0.12203983189488116</c:v>
                </c:pt>
                <c:pt idx="16">
                  <c:v>3.8719009126766957E-3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15-4A1F-83EE-0392980FEDFA}"/>
            </c:ext>
          </c:extLst>
        </c:ser>
        <c:ser>
          <c:idx val="3"/>
          <c:order val="3"/>
          <c:tx>
            <c:strRef>
              <c:f>Лист1!$L$10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Лист1!$M$1:$AC$1</c:f>
              <c:strCache>
                <c:ptCount val="17"/>
                <c:pt idx="0">
                  <c:v>Оптико-фото-медицинское оборудование</c:v>
                </c:pt>
                <c:pt idx="1">
                  <c:v>Машины и оборудование</c:v>
                </c:pt>
                <c:pt idx="2">
                  <c:v>Текстиль</c:v>
                </c:pt>
                <c:pt idx="3">
                  <c:v>Транспортные средства</c:v>
                </c:pt>
                <c:pt idx="4">
                  <c:v>Изделия из металлов</c:v>
                </c:pt>
                <c:pt idx="5">
                  <c:v>Разные промышленные товары</c:v>
                </c:pt>
                <c:pt idx="6">
                  <c:v>Цветные металлы</c:v>
                </c:pt>
                <c:pt idx="7">
                  <c:v>Химическая продукция</c:v>
                </c:pt>
                <c:pt idx="8">
                  <c:v>Пластмассы</c:v>
                </c:pt>
                <c:pt idx="9">
                  <c:v>Черные металлы</c:v>
                </c:pt>
                <c:pt idx="10">
                  <c:v>Изделия из камня, керамики и стекла</c:v>
                </c:pt>
                <c:pt idx="11">
                  <c:v>Продовльственные товары</c:v>
                </c:pt>
                <c:pt idx="12">
                  <c:v>Целлюлозно-бумажная продукция</c:v>
                </c:pt>
                <c:pt idx="13">
                  <c:v>Прочие товары</c:v>
                </c:pt>
                <c:pt idx="14">
                  <c:v>Удобрения</c:v>
                </c:pt>
                <c:pt idx="15">
                  <c:v>Древесина и изделия из неё</c:v>
                </c:pt>
                <c:pt idx="16">
                  <c:v>Руды металлов</c:v>
                </c:pt>
              </c:strCache>
            </c:strRef>
          </c:cat>
          <c:val>
            <c:numRef>
              <c:f>Лист1!$M$10:$AC$10</c:f>
              <c:numCache>
                <c:formatCode>_-* #\ ##0.00\ _₽_-;\-* #\ ##0.00\ _₽_-;_-* "-"??\ _₽_-;_-@_-</c:formatCode>
                <c:ptCount val="17"/>
                <c:pt idx="0">
                  <c:v>5.5615577870227639E-2</c:v>
                </c:pt>
                <c:pt idx="1">
                  <c:v>-0.39485121155003711</c:v>
                </c:pt>
                <c:pt idx="2">
                  <c:v>1.955962004645011</c:v>
                </c:pt>
                <c:pt idx="3">
                  <c:v>0.3745671762124072</c:v>
                </c:pt>
                <c:pt idx="4">
                  <c:v>-0.42817046697049044</c:v>
                </c:pt>
                <c:pt idx="5">
                  <c:v>0.29918488656418329</c:v>
                </c:pt>
                <c:pt idx="6">
                  <c:v>-0.10783711873693758</c:v>
                </c:pt>
                <c:pt idx="7">
                  <c:v>-0.23856824155980316</c:v>
                </c:pt>
                <c:pt idx="8">
                  <c:v>-0.13739282831497945</c:v>
                </c:pt>
                <c:pt idx="9">
                  <c:v>-4.0568129170548639E-2</c:v>
                </c:pt>
                <c:pt idx="10">
                  <c:v>6.8328242744039036E-2</c:v>
                </c:pt>
                <c:pt idx="11">
                  <c:v>-5.6456634497815905E-2</c:v>
                </c:pt>
                <c:pt idx="12">
                  <c:v>-3.119217477821945E-2</c:v>
                </c:pt>
                <c:pt idx="13">
                  <c:v>-4.818480581218898E-2</c:v>
                </c:pt>
                <c:pt idx="14">
                  <c:v>3.8160971674102151E-3</c:v>
                </c:pt>
                <c:pt idx="15">
                  <c:v>-2.0455599864692198E-2</c:v>
                </c:pt>
                <c:pt idx="16">
                  <c:v>-6.7321035554580855E-4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15-4A1F-83EE-0392980FE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874312"/>
        <c:axId val="119875096"/>
      </c:barChart>
      <c:lineChart>
        <c:grouping val="standard"/>
        <c:varyColors val="0"/>
        <c:ser>
          <c:idx val="4"/>
          <c:order val="4"/>
          <c:tx>
            <c:strRef>
              <c:f>Лист1!$L$11</c:f>
              <c:strCache>
                <c:ptCount val="1"/>
                <c:pt idx="0">
                  <c:v>Доля ж/д, %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Лист1!$M$1:$AC$1</c:f>
              <c:strCache>
                <c:ptCount val="17"/>
                <c:pt idx="0">
                  <c:v>Оптико-фото-медицинское оборудование</c:v>
                </c:pt>
                <c:pt idx="1">
                  <c:v>Машины и оборудование</c:v>
                </c:pt>
                <c:pt idx="2">
                  <c:v>Текстиль</c:v>
                </c:pt>
                <c:pt idx="3">
                  <c:v>Транспортные средства</c:v>
                </c:pt>
                <c:pt idx="4">
                  <c:v>Изделия из металлов</c:v>
                </c:pt>
                <c:pt idx="5">
                  <c:v>Разные промышленные товары</c:v>
                </c:pt>
                <c:pt idx="6">
                  <c:v>Цветные металлы</c:v>
                </c:pt>
                <c:pt idx="7">
                  <c:v>Химическая продукция</c:v>
                </c:pt>
                <c:pt idx="8">
                  <c:v>Пластмассы</c:v>
                </c:pt>
                <c:pt idx="9">
                  <c:v>Черные металлы</c:v>
                </c:pt>
                <c:pt idx="10">
                  <c:v>Изделия из камня, керамики и стекла</c:v>
                </c:pt>
                <c:pt idx="11">
                  <c:v>Продовльственные товары</c:v>
                </c:pt>
                <c:pt idx="12">
                  <c:v>Целлюлозно-бумажная продукция</c:v>
                </c:pt>
                <c:pt idx="13">
                  <c:v>Прочие товары</c:v>
                </c:pt>
                <c:pt idx="14">
                  <c:v>Удобрения</c:v>
                </c:pt>
                <c:pt idx="15">
                  <c:v>Древесина и изделия из неё</c:v>
                </c:pt>
                <c:pt idx="16">
                  <c:v>Руды металлов</c:v>
                </c:pt>
              </c:strCache>
            </c:strRef>
          </c:cat>
          <c:val>
            <c:numRef>
              <c:f>Лист1!$M$11:$AC$11</c:f>
              <c:numCache>
                <c:formatCode>0.0%</c:formatCode>
                <c:ptCount val="17"/>
                <c:pt idx="0">
                  <c:v>1.4615848489175331E-2</c:v>
                </c:pt>
                <c:pt idx="1">
                  <c:v>3.0296369488787896E-2</c:v>
                </c:pt>
                <c:pt idx="2">
                  <c:v>1.3938928120238494E-2</c:v>
                </c:pt>
                <c:pt idx="3">
                  <c:v>4.9418181301419346E-2</c:v>
                </c:pt>
                <c:pt idx="4">
                  <c:v>1.5426067223698837E-2</c:v>
                </c:pt>
                <c:pt idx="5">
                  <c:v>1.1390601625611414E-2</c:v>
                </c:pt>
                <c:pt idx="6">
                  <c:v>1.298658194822553E-2</c:v>
                </c:pt>
                <c:pt idx="7">
                  <c:v>6.7387253703713179E-3</c:v>
                </c:pt>
                <c:pt idx="8">
                  <c:v>9.8630947909152077E-3</c:v>
                </c:pt>
                <c:pt idx="9">
                  <c:v>1.389199417940773E-2</c:v>
                </c:pt>
                <c:pt idx="10">
                  <c:v>1.0167475288570224E-2</c:v>
                </c:pt>
                <c:pt idx="11">
                  <c:v>7.2957804829620514E-3</c:v>
                </c:pt>
                <c:pt idx="12">
                  <c:v>8.7987670839726525E-3</c:v>
                </c:pt>
                <c:pt idx="13">
                  <c:v>1.6633993162791343E-3</c:v>
                </c:pt>
                <c:pt idx="14">
                  <c:v>7.1567780967840135E-5</c:v>
                </c:pt>
                <c:pt idx="15">
                  <c:v>1.1674713731891707E-2</c:v>
                </c:pt>
                <c:pt idx="16">
                  <c:v>5.1341697530985905E-3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115-4A1F-83EE-0392980FEDFA}"/>
            </c:ext>
          </c:extLst>
        </c:ser>
        <c:ser>
          <c:idx val="5"/>
          <c:order val="5"/>
          <c:tx>
            <c:v>Доля авто, %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Лист1!$M$12:$AC$12</c:f>
              <c:numCache>
                <c:formatCode>0.0%</c:formatCode>
                <c:ptCount val="17"/>
                <c:pt idx="0">
                  <c:v>4.4671356562080893E-3</c:v>
                </c:pt>
                <c:pt idx="1">
                  <c:v>9.1712948378626716E-3</c:v>
                </c:pt>
                <c:pt idx="2">
                  <c:v>4.4671356562080893E-3</c:v>
                </c:pt>
                <c:pt idx="3">
                  <c:v>7.5391234373293455E-3</c:v>
                </c:pt>
                <c:pt idx="4">
                  <c:v>4.787912000693513E-3</c:v>
                </c:pt>
                <c:pt idx="5">
                  <c:v>5.5279682710697034E-3</c:v>
                </c:pt>
                <c:pt idx="6">
                  <c:v>4.787912000693513E-3</c:v>
                </c:pt>
                <c:pt idx="7">
                  <c:v>5.0519520167486547E-3</c:v>
                </c:pt>
                <c:pt idx="8">
                  <c:v>4.6868091124794261E-3</c:v>
                </c:pt>
                <c:pt idx="9">
                  <c:v>3.8795094412615891E-3</c:v>
                </c:pt>
                <c:pt idx="10">
                  <c:v>2.5327627545464111E-3</c:v>
                </c:pt>
                <c:pt idx="11">
                  <c:v>3.8795094412615891E-3</c:v>
                </c:pt>
                <c:pt idx="12">
                  <c:v>8.827458476798008E-4</c:v>
                </c:pt>
                <c:pt idx="13">
                  <c:v>8.8783401148245062E-4</c:v>
                </c:pt>
                <c:pt idx="14">
                  <c:v>2.0921411246383305E-3</c:v>
                </c:pt>
                <c:pt idx="15">
                  <c:v>8.827458476798008E-4</c:v>
                </c:pt>
                <c:pt idx="16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15-4A1F-83EE-0392980FE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879408"/>
        <c:axId val="119879016"/>
      </c:lineChart>
      <c:catAx>
        <c:axId val="11987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9875096"/>
        <c:crosses val="autoZero"/>
        <c:auto val="1"/>
        <c:lblAlgn val="ctr"/>
        <c:lblOffset val="100"/>
        <c:noMultiLvlLbl val="0"/>
      </c:catAx>
      <c:valAx>
        <c:axId val="119875096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1800">
                    <a:latin typeface="Arial Narrow" panose="020B0606020202030204" pitchFamily="34" charset="0"/>
                  </a:rPr>
                  <a:t>Средняя</a:t>
                </a:r>
                <a:r>
                  <a:rPr lang="ru-RU" sz="1800" baseline="0">
                    <a:latin typeface="Arial Narrow" panose="020B0606020202030204" pitchFamily="34" charset="0"/>
                  </a:rPr>
                  <a:t> цена, долл. за 1 кг</a:t>
                </a:r>
                <a:endParaRPr lang="ru-RU" sz="1800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7.2932287654318851E-3"/>
              <c:y val="3.089028235188453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9874312"/>
        <c:crosses val="autoZero"/>
        <c:crossBetween val="between"/>
      </c:valAx>
      <c:valAx>
        <c:axId val="1198790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1800" dirty="0">
                    <a:latin typeface="Arial Narrow" panose="020B0606020202030204" pitchFamily="34" charset="0"/>
                  </a:rPr>
                  <a:t>Доли</a:t>
                </a:r>
                <a:r>
                  <a:rPr lang="ru-RU" sz="1800" baseline="0" dirty="0">
                    <a:latin typeface="Arial Narrow" panose="020B0606020202030204" pitchFamily="34" charset="0"/>
                  </a:rPr>
                  <a:t> видов транспорта, %</a:t>
                </a:r>
                <a:endParaRPr lang="ru-RU" sz="1800" dirty="0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421393076859308"/>
              <c:y val="2.80740109369504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9879408"/>
        <c:crosses val="max"/>
        <c:crossBetween val="between"/>
      </c:valAx>
      <c:catAx>
        <c:axId val="119879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879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9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9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2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3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7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5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0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5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C4B6-CFD4-4D24-ACA2-1223EE0B5DE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BED2-B07F-4895-8944-5ED55C751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5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1349" y="2806907"/>
            <a:ext cx="7010400" cy="1409700"/>
          </a:xfrm>
        </p:spPr>
        <p:txBody>
          <a:bodyPr>
            <a:noAutofit/>
          </a:bodyPr>
          <a:lstStyle/>
          <a:p>
            <a:pPr algn="l"/>
            <a:r>
              <a:rPr lang="ru-RU" sz="4800" b="1" dirty="0"/>
              <a:t>Скоростной автомобильный коридор Москва – Казань – Екатеринбург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1349" y="4455655"/>
            <a:ext cx="5695950" cy="14097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Павел Чистяков,</a:t>
            </a:r>
            <a:br>
              <a:rPr lang="en-US" dirty="0"/>
            </a:br>
            <a:r>
              <a:rPr lang="ru-RU" dirty="0"/>
              <a:t>управляющий партнер ЦЭИ</a:t>
            </a:r>
          </a:p>
          <a:p>
            <a:pPr algn="l"/>
            <a:r>
              <a:rPr lang="ru-RU" dirty="0"/>
              <a:t>14.09.2021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F93F70-D350-48A7-8BC4-7E748AAF97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62" y="41306"/>
            <a:ext cx="1816149" cy="1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5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9802F-707B-4DB6-8B20-1D6CA64F2505}"/>
              </a:ext>
            </a:extLst>
          </p:cNvPr>
          <p:cNvSpPr txBox="1"/>
          <p:nvPr/>
        </p:nvSpPr>
        <p:spPr>
          <a:xfrm>
            <a:off x="255892" y="86242"/>
            <a:ext cx="10989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Точки роста в зоне тяготения проектов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1633C0BA-53DB-4E43-9FE8-E86D77BA0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775676"/>
              </p:ext>
            </p:extLst>
          </p:nvPr>
        </p:nvGraphicFramePr>
        <p:xfrm>
          <a:off x="267944" y="609462"/>
          <a:ext cx="11432128" cy="5742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9592">
                  <a:extLst>
                    <a:ext uri="{9D8B030D-6E8A-4147-A177-3AD203B41FA5}">
                      <a16:colId xmlns:a16="http://schemas.microsoft.com/office/drawing/2014/main" val="2531898425"/>
                    </a:ext>
                  </a:extLst>
                </a:gridCol>
                <a:gridCol w="6732536">
                  <a:extLst>
                    <a:ext uri="{9D8B030D-6E8A-4147-A177-3AD203B41FA5}">
                      <a16:colId xmlns:a16="http://schemas.microsoft.com/office/drawing/2014/main" val="756957043"/>
                    </a:ext>
                  </a:extLst>
                </a:gridCol>
              </a:tblGrid>
              <a:tr h="38785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Точка роста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Влияние коридора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8428154"/>
                  </a:ext>
                </a:extLst>
              </a:tr>
              <a:tr h="567321">
                <a:tc>
                  <a:txBody>
                    <a:bodyPr/>
                    <a:lstStyle/>
                    <a:p>
                      <a:r>
                        <a:rPr lang="ru-RU" sz="1400" b="1" dirty="0"/>
                        <a:t>Камский инновационный кластер и Башкирский нефтехимический кластер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РОСТ ЭКСПОРТА И ИНВЕСТИЦИЙ</a:t>
                      </a:r>
                      <a:r>
                        <a:rPr lang="ru-RU" sz="1400" dirty="0"/>
                        <a:t>. Высоко интегрированы друг с другом и другими предприятиями Башкортостана и Татарстана, сократится время в пути между ними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258710"/>
                  </a:ext>
                </a:extLst>
              </a:tr>
              <a:tr h="965338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Поволжский автомобильный кластер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СНИЖЕНИЕ ЗАТРАТ НА ИМПОРТ</a:t>
                      </a:r>
                      <a:r>
                        <a:rPr lang="ru-RU" sz="1400" dirty="0"/>
                        <a:t>.  Крупнейший автомобильный кластер в России по объемам производства обладает высокой синергией с перспективным грузопотоком (например, при поставке импортных комплектующих из Китая)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441159"/>
                  </a:ext>
                </a:extLst>
              </a:tr>
              <a:tr h="669452">
                <a:tc>
                  <a:txBody>
                    <a:bodyPr/>
                    <a:lstStyle/>
                    <a:p>
                      <a:r>
                        <a:rPr lang="ru-RU" sz="1400" b="1" dirty="0"/>
                        <a:t>Пермский машиностроительный кластер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СНИЖЕНИЕ ЗАТРАТ НА ИМПОРТ. </a:t>
                      </a:r>
                      <a:r>
                        <a:rPr lang="ru-RU" sz="1400" dirty="0"/>
                        <a:t>Сфокусированный на авиационном, аэрокосмическом и энергетическом машиностроении, завозится большое количество комплектующих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611329"/>
                  </a:ext>
                </a:extLst>
              </a:tr>
              <a:tr h="680582">
                <a:tc>
                  <a:txBody>
                    <a:bodyPr/>
                    <a:lstStyle/>
                    <a:p>
                      <a:r>
                        <a:rPr lang="ru-RU" sz="1400" b="1" dirty="0"/>
                        <a:t>Металлургический и машиностроительный кластер в Челябинской и Свердловской областях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РОСТ ЭКСПОРТА И ИНВЕСТИЦИЙ, СНИЖЕНИЕ ЗАТРАТ НА ИМПОРТ</a:t>
                      </a:r>
                      <a:r>
                        <a:rPr lang="ru-RU" sz="1400" dirty="0"/>
                        <a:t> Мощные добывающие и обрабатывающие производства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7817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ru-RU" sz="1400" b="1" dirty="0"/>
                        <a:t>Индустриальные парки </a:t>
                      </a:r>
                      <a:r>
                        <a:rPr lang="ru-RU" sz="1400" b="1" dirty="0" err="1"/>
                        <a:t>Алабуга</a:t>
                      </a:r>
                      <a:r>
                        <a:rPr lang="ru-RU" sz="1400" b="1" dirty="0"/>
                        <a:t> (Татарстан), </a:t>
                      </a:r>
                      <a:r>
                        <a:rPr lang="ru-RU" sz="1400" b="1" dirty="0" err="1"/>
                        <a:t>Ворсино</a:t>
                      </a:r>
                      <a:r>
                        <a:rPr lang="ru-RU" sz="1400" b="1" dirty="0"/>
                        <a:t> (Калужская область), Иннополис (Татарстан)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РОСТ ЭКСПОРТА И ИНВЕСТИЦИЙ</a:t>
                      </a:r>
                      <a:r>
                        <a:rPr lang="ru-RU" sz="1400" dirty="0"/>
                        <a:t>. Увеличат эффективность своей деятельности и конкурентоспособность как на внутреннем, так и международном рынке в случае строительства скоростной дороги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280038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ru-RU" sz="1400" b="1" dirty="0"/>
                        <a:t>Индустриальные парки Московской области (более 50 объектов)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ТРАНСПОРТНЫХ ЗАТРАТ .РОСТ ИНВЕСТИЦИЙ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Увеличат свои рынка сбыта за счет увеличения перевозок в другие регионы России и на экспорт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461698"/>
                  </a:ext>
                </a:extLst>
              </a:tr>
              <a:tr h="141964"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Промышленные предприятия, индустриальные парки и территории опережающего развития Нижегородской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РОСТ ЭКСПОРТА И </a:t>
                      </a:r>
                      <a:r>
                        <a:rPr lang="ru-RU" sz="1400" b="1" dirty="0" err="1"/>
                        <a:t>ИНВЕСТИЦИЙ</a:t>
                      </a:r>
                      <a:r>
                        <a:rPr lang="ru-RU" sz="1400" dirty="0" err="1"/>
                        <a:t>Имеют</a:t>
                      </a:r>
                      <a:r>
                        <a:rPr lang="ru-RU" sz="1400" dirty="0"/>
                        <a:t> активные связи с европейским и китайским рынком, будет стимулироваться развитие отраслей с высокой добавленной стоимостью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010966"/>
                  </a:ext>
                </a:extLst>
              </a:tr>
            </a:tbl>
          </a:graphicData>
        </a:graphic>
      </p:graphicFrame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E5FDEE13-967A-4403-8ADE-304713B5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524" y="6338881"/>
            <a:ext cx="387026" cy="365125"/>
          </a:xfrm>
        </p:spPr>
        <p:txBody>
          <a:bodyPr/>
          <a:lstStyle/>
          <a:p>
            <a:fld id="{0D82B846-8BDF-4CC6-BC27-0886985B0AC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38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9802F-707B-4DB6-8B20-1D6CA64F2505}"/>
              </a:ext>
            </a:extLst>
          </p:cNvPr>
          <p:cNvSpPr txBox="1"/>
          <p:nvPr/>
        </p:nvSpPr>
        <p:spPr>
          <a:xfrm>
            <a:off x="284953" y="157362"/>
            <a:ext cx="10989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Типовая структура особой экономической зоны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7CBD4-9298-4313-B63E-33F60C907F21}"/>
              </a:ext>
            </a:extLst>
          </p:cNvPr>
          <p:cNvSpPr txBox="1"/>
          <p:nvPr/>
        </p:nvSpPr>
        <p:spPr>
          <a:xfrm>
            <a:off x="5911701" y="967611"/>
            <a:ext cx="589398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/>
              <a:t>Особая экономическая зона </a:t>
            </a:r>
            <a:r>
              <a:rPr lang="ru-RU" sz="1700" dirty="0"/>
              <a:t>- ограниченная территория с особым юридическим статусом, который выражается в льготных налоговых и таможенных условиях для предпринимателей.</a:t>
            </a:r>
          </a:p>
          <a:p>
            <a:endParaRPr lang="ru-RU" sz="1700" dirty="0"/>
          </a:p>
          <a:p>
            <a:r>
              <a:rPr lang="ru-RU" sz="1700" dirty="0"/>
              <a:t>В результате появления скоростного автомобильного коридора целесообразно создание </a:t>
            </a:r>
            <a:r>
              <a:rPr lang="ru-RU" sz="1700" b="1" dirty="0"/>
              <a:t>2-4 ОЭЗ </a:t>
            </a:r>
            <a:r>
              <a:rPr lang="ru-RU" sz="1700" dirty="0"/>
              <a:t>в зоне тяготения. Возможные площадки в близи городов: </a:t>
            </a:r>
            <a:br>
              <a:rPr lang="ru-RU" sz="1700" dirty="0"/>
            </a:br>
            <a:r>
              <a:rPr lang="ru-RU" sz="1700" b="1" dirty="0"/>
              <a:t>Муром, Арзамас, Канаш</a:t>
            </a:r>
            <a:r>
              <a:rPr lang="ru-RU" sz="1700" dirty="0"/>
              <a:t>.</a:t>
            </a:r>
          </a:p>
          <a:p>
            <a:endParaRPr lang="ru-RU" sz="1700" dirty="0"/>
          </a:p>
          <a:p>
            <a:r>
              <a:rPr lang="ru-RU" sz="1700" b="1" dirty="0"/>
              <a:t>Типовая структура ОЭЗ</a:t>
            </a:r>
            <a:r>
              <a:rPr lang="ru-RU" sz="17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700" dirty="0"/>
              <a:t>Транспортно-логистический центр, где происходит отгрузка/погрузка/хранение комплектующих, сырья и готовой погрузки;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700" dirty="0"/>
              <a:t>Производственные площадки (заводы, офисы);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700" dirty="0"/>
              <a:t>Административные корпуса управляющей компании;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700" dirty="0"/>
              <a:t>Инженерные сооружения (электроподстанция, обеспечение газом, водой и пр.).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71833D-EC23-44E9-9A41-E3F186EF1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" b="3277"/>
          <a:stretch/>
        </p:blipFill>
        <p:spPr>
          <a:xfrm>
            <a:off x="157362" y="1108294"/>
            <a:ext cx="5448065" cy="5430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B86F95-B93B-411E-AC18-3148BDB93A18}"/>
              </a:ext>
            </a:extLst>
          </p:cNvPr>
          <p:cNvSpPr txBox="1"/>
          <p:nvPr/>
        </p:nvSpPr>
        <p:spPr>
          <a:xfrm>
            <a:off x="4016389" y="3419421"/>
            <a:ext cx="3776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latin typeface="Arial Narrow" panose="020B0606020202030204" pitchFamily="34" charset="0"/>
              </a:rPr>
              <a:t>Выход на скоростную дорогу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0C14676-15A4-42DD-92DF-4C5FCE232C39}"/>
              </a:ext>
            </a:extLst>
          </p:cNvPr>
          <p:cNvCxnSpPr>
            <a:cxnSpLocks/>
          </p:cNvCxnSpPr>
          <p:nvPr/>
        </p:nvCxnSpPr>
        <p:spPr>
          <a:xfrm>
            <a:off x="4714121" y="3339769"/>
            <a:ext cx="207265" cy="1593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4418F892-1A7D-47BA-BEBC-7C807CEE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524" y="6338881"/>
            <a:ext cx="387026" cy="365125"/>
          </a:xfrm>
        </p:spPr>
        <p:txBody>
          <a:bodyPr/>
          <a:lstStyle/>
          <a:p>
            <a:fld id="{0D82B846-8BDF-4CC6-BC27-0886985B0AC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80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5ABCEE57-A53D-4681-B27E-424DB07B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524" y="6338881"/>
            <a:ext cx="395532" cy="365125"/>
          </a:xfrm>
        </p:spPr>
        <p:txBody>
          <a:bodyPr/>
          <a:lstStyle/>
          <a:p>
            <a:fld id="{0D82B846-8BDF-4CC6-BC27-0886985B0AC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59CAE4-B145-4A57-B1AE-22510ED99B40}"/>
              </a:ext>
            </a:extLst>
          </p:cNvPr>
          <p:cNvSpPr txBox="1"/>
          <p:nvPr/>
        </p:nvSpPr>
        <p:spPr>
          <a:xfrm>
            <a:off x="284953" y="157362"/>
            <a:ext cx="10989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Эффекты от строительства скоростных автодорог</a:t>
            </a:r>
          </a:p>
        </p:txBody>
      </p:sp>
      <p:sp>
        <p:nvSpPr>
          <p:cNvPr id="8" name="Короткий текст, раскрывающий основную суть слайда (необязательно)">
            <a:extLst>
              <a:ext uri="{FF2B5EF4-FFF2-40B4-BE49-F238E27FC236}">
                <a16:creationId xmlns:a16="http://schemas.microsoft.com/office/drawing/2014/main" id="{D84F626C-8A07-4ED6-A996-BB6DAA680061}"/>
              </a:ext>
            </a:extLst>
          </p:cNvPr>
          <p:cNvSpPr txBox="1"/>
          <p:nvPr/>
        </p:nvSpPr>
        <p:spPr>
          <a:xfrm>
            <a:off x="806779" y="1023438"/>
            <a:ext cx="6429645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80000"/>
              </a:lnSpc>
              <a:spcBef>
                <a:spcPts val="4200"/>
              </a:spcBef>
              <a:defRPr sz="4000"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lvl1pPr>
          </a:lstStyle>
          <a:p>
            <a:pPr algn="ctr"/>
            <a:r>
              <a:rPr lang="ru-RU" sz="1600" dirty="0">
                <a:latin typeface="+mj-lt"/>
                <a:ea typeface="Stem Medium" panose="020B0503020203020204" pitchFamily="34" charset="0"/>
              </a:rPr>
              <a:t>Схема</a:t>
            </a:r>
            <a:r>
              <a:rPr lang="ru-RU" sz="1600" dirty="0">
                <a:solidFill>
                  <a:srgbClr val="0077C8"/>
                </a:solidFill>
                <a:latin typeface="+mj-lt"/>
              </a:rPr>
              <a:t> </a:t>
            </a:r>
            <a:r>
              <a:rPr lang="ru-RU" sz="1600" dirty="0">
                <a:latin typeface="+mj-lt"/>
                <a:ea typeface="Stem Medium" panose="020B0503020203020204" pitchFamily="34" charset="0"/>
              </a:rPr>
              <a:t>влияния транспортных проектов на экономику страны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DC880A4-C85A-488C-A350-30C29BB08AB8}"/>
              </a:ext>
            </a:extLst>
          </p:cNvPr>
          <p:cNvGrpSpPr/>
          <p:nvPr/>
        </p:nvGrpSpPr>
        <p:grpSpPr>
          <a:xfrm>
            <a:off x="284953" y="1373356"/>
            <a:ext cx="7546924" cy="4925585"/>
            <a:chOff x="443501" y="1363694"/>
            <a:chExt cx="7003387" cy="438940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4E7EDCF-CBE1-4C22-8790-9108CB03D024}"/>
                </a:ext>
              </a:extLst>
            </p:cNvPr>
            <p:cNvSpPr/>
            <p:nvPr/>
          </p:nvSpPr>
          <p:spPr>
            <a:xfrm>
              <a:off x="457200" y="1363695"/>
              <a:ext cx="1196340" cy="343185"/>
            </a:xfrm>
            <a:prstGeom prst="rect">
              <a:avLst/>
            </a:prstGeom>
            <a:solidFill>
              <a:srgbClr val="EC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dirty="0">
                  <a:latin typeface="Stem"/>
                </a:rPr>
                <a:t>Параметры </a:t>
              </a:r>
              <a:br>
                <a:rPr lang="ru-RU" sz="900" dirty="0">
                  <a:latin typeface="Stem"/>
                </a:rPr>
              </a:br>
              <a:r>
                <a:rPr lang="ru-RU" sz="900" dirty="0">
                  <a:latin typeface="Stem"/>
                </a:rPr>
                <a:t>проекта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D09792F-9691-443F-A562-18AB44F550BD}"/>
                </a:ext>
              </a:extLst>
            </p:cNvPr>
            <p:cNvSpPr/>
            <p:nvPr/>
          </p:nvSpPr>
          <p:spPr>
            <a:xfrm>
              <a:off x="1819793" y="1363695"/>
              <a:ext cx="1091047" cy="343185"/>
            </a:xfrm>
            <a:prstGeom prst="rect">
              <a:avLst/>
            </a:prstGeom>
            <a:solidFill>
              <a:srgbClr val="EC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dirty="0">
                  <a:latin typeface="Stem"/>
                </a:rPr>
                <a:t>Параметры </a:t>
              </a:r>
              <a:br>
                <a:rPr lang="ru-RU" sz="900" dirty="0">
                  <a:latin typeface="Stem"/>
                </a:rPr>
              </a:br>
              <a:r>
                <a:rPr lang="ru-RU" sz="900" dirty="0">
                  <a:latin typeface="Stem"/>
                </a:rPr>
                <a:t>среды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E7D6B7C-4B8E-4FBE-833D-5DB62D15DA0F}"/>
                </a:ext>
              </a:extLst>
            </p:cNvPr>
            <p:cNvSpPr/>
            <p:nvPr/>
          </p:nvSpPr>
          <p:spPr>
            <a:xfrm>
              <a:off x="3116752" y="1363695"/>
              <a:ext cx="1203788" cy="343185"/>
            </a:xfrm>
            <a:prstGeom prst="rect">
              <a:avLst/>
            </a:prstGeom>
            <a:solidFill>
              <a:srgbClr val="EC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dirty="0">
                  <a:latin typeface="Stem"/>
                </a:rPr>
                <a:t>Инфраструктурные эффекты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64D6461-DFE4-4CEB-8B42-66B3C2581C7A}"/>
                </a:ext>
              </a:extLst>
            </p:cNvPr>
            <p:cNvSpPr/>
            <p:nvPr/>
          </p:nvSpPr>
          <p:spPr>
            <a:xfrm>
              <a:off x="4486791" y="1363694"/>
              <a:ext cx="2960097" cy="353169"/>
            </a:xfrm>
            <a:prstGeom prst="rect">
              <a:avLst/>
            </a:prstGeom>
            <a:solidFill>
              <a:srgbClr val="EC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dirty="0">
                  <a:latin typeface="Stem"/>
                </a:rPr>
                <a:t>Социально-экономические </a:t>
              </a:r>
              <a:br>
                <a:rPr lang="ru-RU" sz="900" dirty="0">
                  <a:latin typeface="Stem"/>
                </a:rPr>
              </a:br>
              <a:r>
                <a:rPr lang="ru-RU" sz="900" dirty="0">
                  <a:latin typeface="Stem"/>
                </a:rPr>
                <a:t>эффекты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10DB8DF-E875-4F72-BE9A-FAEE2DBC7D34}"/>
                </a:ext>
              </a:extLst>
            </p:cNvPr>
            <p:cNvSpPr/>
            <p:nvPr/>
          </p:nvSpPr>
          <p:spPr>
            <a:xfrm>
              <a:off x="6527403" y="1788772"/>
              <a:ext cx="919484" cy="833174"/>
            </a:xfrm>
            <a:prstGeom prst="rect">
              <a:avLst/>
            </a:prstGeom>
            <a:solidFill>
              <a:srgbClr val="EC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600" dirty="0">
                  <a:latin typeface="Stem"/>
                </a:rPr>
                <a:t>Рост производительности экономических агентов и увеличение количества рабочих мест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3E116AD-1FF9-4642-8B7F-065329755EC3}"/>
                </a:ext>
              </a:extLst>
            </p:cNvPr>
            <p:cNvSpPr/>
            <p:nvPr/>
          </p:nvSpPr>
          <p:spPr>
            <a:xfrm>
              <a:off x="6511110" y="3012412"/>
              <a:ext cx="919484" cy="1483387"/>
            </a:xfrm>
            <a:prstGeom prst="rect">
              <a:avLst/>
            </a:prstGeom>
            <a:solidFill>
              <a:srgbClr val="EC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latin typeface="Stem"/>
                </a:rPr>
                <a:t>Рост ВВП (ВРП)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3829E34-231A-4092-BC48-A7ADBD2E235E}"/>
                </a:ext>
              </a:extLst>
            </p:cNvPr>
            <p:cNvSpPr/>
            <p:nvPr/>
          </p:nvSpPr>
          <p:spPr>
            <a:xfrm>
              <a:off x="6511109" y="4964484"/>
              <a:ext cx="919485" cy="398877"/>
            </a:xfrm>
            <a:prstGeom prst="rect">
              <a:avLst/>
            </a:prstGeom>
            <a:solidFill>
              <a:srgbClr val="EC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latin typeface="Stem"/>
                </a:rPr>
                <a:t>Рост бюджетных доходов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13113E5-F845-4A52-85D0-5AD582E5D02E}"/>
                </a:ext>
              </a:extLst>
            </p:cNvPr>
            <p:cNvSpPr/>
            <p:nvPr/>
          </p:nvSpPr>
          <p:spPr>
            <a:xfrm>
              <a:off x="4545149" y="5476201"/>
              <a:ext cx="1748971" cy="276899"/>
            </a:xfrm>
            <a:prstGeom prst="rect">
              <a:avLst/>
            </a:prstGeom>
            <a:solidFill>
              <a:srgbClr val="FCD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Рост стоимости недвижимости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A22CA1A-1A51-4877-9FA4-25A7990BAE0A}"/>
                </a:ext>
              </a:extLst>
            </p:cNvPr>
            <p:cNvSpPr/>
            <p:nvPr/>
          </p:nvSpPr>
          <p:spPr>
            <a:xfrm>
              <a:off x="4545149" y="4964484"/>
              <a:ext cx="1748971" cy="398877"/>
            </a:xfrm>
            <a:prstGeom prst="rect">
              <a:avLst/>
            </a:prstGeom>
            <a:solidFill>
              <a:srgbClr val="FCD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Снижение негативного воздействия на окружающую среду за счет снижения перепробега транспортных средств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57E23BE-8255-4C9B-9FDA-2454B31F6F8F}"/>
                </a:ext>
              </a:extLst>
            </p:cNvPr>
            <p:cNvSpPr/>
            <p:nvPr/>
          </p:nvSpPr>
          <p:spPr>
            <a:xfrm>
              <a:off x="4545149" y="4583235"/>
              <a:ext cx="1748971" cy="287164"/>
            </a:xfrm>
            <a:prstGeom prst="rect">
              <a:avLst/>
            </a:prstGeom>
            <a:solidFill>
              <a:srgbClr val="FCD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Снижение смертности и травматизма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DB81E4D-E273-4C9A-9ABA-3C68FDD71271}"/>
                </a:ext>
              </a:extLst>
            </p:cNvPr>
            <p:cNvSpPr/>
            <p:nvPr/>
          </p:nvSpPr>
          <p:spPr>
            <a:xfrm>
              <a:off x="4545149" y="3889819"/>
              <a:ext cx="1748971" cy="605980"/>
            </a:xfrm>
            <a:prstGeom prst="rect">
              <a:avLst/>
            </a:prstGeom>
            <a:solidFill>
              <a:srgbClr val="FCD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Рост инвестиций в проекты комплексного освоения территорий (ПКОТ)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56595A05-D0DE-41A4-B2FD-020A6D709C8F}"/>
                </a:ext>
              </a:extLst>
            </p:cNvPr>
            <p:cNvSpPr/>
            <p:nvPr/>
          </p:nvSpPr>
          <p:spPr>
            <a:xfrm>
              <a:off x="4545149" y="3520440"/>
              <a:ext cx="1748971" cy="281943"/>
            </a:xfrm>
            <a:prstGeom prst="rect">
              <a:avLst/>
            </a:prstGeom>
            <a:solidFill>
              <a:srgbClr val="FCD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Рост промышленного производства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038DE118-A6DC-480C-9F83-E958BDAE9F3F}"/>
                </a:ext>
              </a:extLst>
            </p:cNvPr>
            <p:cNvSpPr/>
            <p:nvPr/>
          </p:nvSpPr>
          <p:spPr>
            <a:xfrm>
              <a:off x="4545148" y="3012412"/>
              <a:ext cx="1748972" cy="395188"/>
            </a:xfrm>
            <a:prstGeom prst="rect">
              <a:avLst/>
            </a:prstGeom>
            <a:solidFill>
              <a:srgbClr val="FCD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700" dirty="0">
                  <a:solidFill>
                    <a:schemeClr val="tx1"/>
                  </a:solidFill>
                  <a:latin typeface="Stem"/>
                </a:rPr>
                <a:t>Рост выпуска транспортной отрасли и в связанных с ней прочих отраслях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541E174-DA21-4B36-BFFB-1CCD962198E3}"/>
                </a:ext>
              </a:extLst>
            </p:cNvPr>
            <p:cNvSpPr/>
            <p:nvPr/>
          </p:nvSpPr>
          <p:spPr>
            <a:xfrm>
              <a:off x="4545148" y="2722205"/>
              <a:ext cx="1748971" cy="192432"/>
            </a:xfrm>
            <a:prstGeom prst="rect">
              <a:avLst/>
            </a:prstGeom>
            <a:solidFill>
              <a:srgbClr val="FCD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Рост инвестиций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B4BBE67A-2F00-4F12-A9F4-A82F8937DFA5}"/>
                </a:ext>
              </a:extLst>
            </p:cNvPr>
            <p:cNvSpPr/>
            <p:nvPr/>
          </p:nvSpPr>
          <p:spPr>
            <a:xfrm>
              <a:off x="4541518" y="2452531"/>
              <a:ext cx="1752601" cy="192432"/>
            </a:xfrm>
            <a:prstGeom prst="rect">
              <a:avLst/>
            </a:prstGeom>
            <a:solidFill>
              <a:srgbClr val="FCD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Рост внешней торговли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0D66F27B-7FA3-4052-B639-63109E609034}"/>
                </a:ext>
              </a:extLst>
            </p:cNvPr>
            <p:cNvSpPr/>
            <p:nvPr/>
          </p:nvSpPr>
          <p:spPr>
            <a:xfrm>
              <a:off x="4541518" y="2178549"/>
              <a:ext cx="1769644" cy="192432"/>
            </a:xfrm>
            <a:prstGeom prst="rect">
              <a:avLst/>
            </a:prstGeom>
            <a:solidFill>
              <a:srgbClr val="FCD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Снижение транспортных издержек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5CFA18E-496A-4E6B-B47A-96161786CAEF}"/>
                </a:ext>
              </a:extLst>
            </p:cNvPr>
            <p:cNvSpPr/>
            <p:nvPr/>
          </p:nvSpPr>
          <p:spPr>
            <a:xfrm>
              <a:off x="4524477" y="1808525"/>
              <a:ext cx="1783056" cy="282587"/>
            </a:xfrm>
            <a:prstGeom prst="rect">
              <a:avLst/>
            </a:prstGeom>
            <a:solidFill>
              <a:srgbClr val="FCD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Рост численности населения агломерации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D3F2421B-D94F-4D87-9DD3-AD608D45CDA0}"/>
                </a:ext>
              </a:extLst>
            </p:cNvPr>
            <p:cNvSpPr/>
            <p:nvPr/>
          </p:nvSpPr>
          <p:spPr>
            <a:xfrm>
              <a:off x="3097721" y="1788878"/>
              <a:ext cx="1203788" cy="856085"/>
            </a:xfrm>
            <a:prstGeom prst="rect">
              <a:avLst/>
            </a:prstGeom>
            <a:solidFill>
              <a:srgbClr val="FED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Сокращение времени в пути для пассажиров и грузов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0D79F4F6-85A7-44C4-83A2-651CD0046355}"/>
                </a:ext>
              </a:extLst>
            </p:cNvPr>
            <p:cNvSpPr/>
            <p:nvPr/>
          </p:nvSpPr>
          <p:spPr>
            <a:xfrm>
              <a:off x="3116752" y="3519050"/>
              <a:ext cx="1203788" cy="281943"/>
            </a:xfrm>
            <a:prstGeom prst="rect">
              <a:avLst/>
            </a:prstGeom>
            <a:solidFill>
              <a:srgbClr val="FED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Расшивка узких мест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BDD00462-B5FC-4AB6-A7C4-8C88E078256C}"/>
                </a:ext>
              </a:extLst>
            </p:cNvPr>
            <p:cNvSpPr/>
            <p:nvPr/>
          </p:nvSpPr>
          <p:spPr>
            <a:xfrm>
              <a:off x="3097721" y="4583235"/>
              <a:ext cx="1203788" cy="281943"/>
            </a:xfrm>
            <a:prstGeom prst="rect">
              <a:avLst/>
            </a:prstGeom>
            <a:solidFill>
              <a:srgbClr val="FED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Снижение количества ДТП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BBA38D76-9B45-495C-8294-C7A36E633217}"/>
                </a:ext>
              </a:extLst>
            </p:cNvPr>
            <p:cNvSpPr/>
            <p:nvPr/>
          </p:nvSpPr>
          <p:spPr>
            <a:xfrm>
              <a:off x="3097721" y="4971912"/>
              <a:ext cx="1203788" cy="391449"/>
            </a:xfrm>
            <a:prstGeom prst="rect">
              <a:avLst/>
            </a:prstGeom>
            <a:solidFill>
              <a:srgbClr val="FED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Снижение вредных выбросов в атмосферу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E5903149-9196-4115-AF24-8F5B3FF387B0}"/>
                </a:ext>
              </a:extLst>
            </p:cNvPr>
            <p:cNvSpPr/>
            <p:nvPr/>
          </p:nvSpPr>
          <p:spPr>
            <a:xfrm>
              <a:off x="1860570" y="3002112"/>
              <a:ext cx="1050270" cy="395188"/>
            </a:xfrm>
            <a:prstGeom prst="rect">
              <a:avLst/>
            </a:prstGeom>
            <a:solidFill>
              <a:srgbClr val="FEE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Рост пассажиропотока и грузопотока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614D30FF-1B2E-4A1A-AA4E-EA8F7713D882}"/>
                </a:ext>
              </a:extLst>
            </p:cNvPr>
            <p:cNvSpPr/>
            <p:nvPr/>
          </p:nvSpPr>
          <p:spPr>
            <a:xfrm>
              <a:off x="1860570" y="3867830"/>
              <a:ext cx="1050270" cy="605980"/>
            </a:xfrm>
            <a:prstGeom prst="rect">
              <a:avLst/>
            </a:prstGeom>
            <a:solidFill>
              <a:srgbClr val="FEE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Рост инвестиционной привлекательности прилегающих территорий 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9921EE24-20B6-423F-8103-1EBDAD995F4A}"/>
                </a:ext>
              </a:extLst>
            </p:cNvPr>
            <p:cNvSpPr/>
            <p:nvPr/>
          </p:nvSpPr>
          <p:spPr>
            <a:xfrm>
              <a:off x="1860570" y="5478431"/>
              <a:ext cx="1050270" cy="274669"/>
            </a:xfrm>
            <a:prstGeom prst="rect">
              <a:avLst/>
            </a:prstGeom>
            <a:solidFill>
              <a:srgbClr val="FEE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Рост качества жизни в городах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41D4688E-9E08-447C-98F9-E603FEFF44C9}"/>
                </a:ext>
              </a:extLst>
            </p:cNvPr>
            <p:cNvSpPr/>
            <p:nvPr/>
          </p:nvSpPr>
          <p:spPr>
            <a:xfrm>
              <a:off x="457199" y="1790817"/>
              <a:ext cx="1203787" cy="854146"/>
            </a:xfrm>
            <a:prstGeom prst="rect">
              <a:avLst/>
            </a:prstGeom>
            <a:solidFill>
              <a:srgbClr val="FFF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Скорость движения, частота сообщения, надёжность перевозок, мультимодальные возможности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0BFE6C52-E320-44C5-8F00-989F04A43A27}"/>
                </a:ext>
              </a:extLst>
            </p:cNvPr>
            <p:cNvSpPr/>
            <p:nvPr/>
          </p:nvSpPr>
          <p:spPr>
            <a:xfrm>
              <a:off x="449753" y="2744746"/>
              <a:ext cx="1203787" cy="169891"/>
            </a:xfrm>
            <a:prstGeom prst="rect">
              <a:avLst/>
            </a:prstGeom>
            <a:solidFill>
              <a:srgbClr val="FFF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САРЕХ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057E7099-32D7-4C14-85C7-25286E987D05}"/>
                </a:ext>
              </a:extLst>
            </p:cNvPr>
            <p:cNvSpPr/>
            <p:nvPr/>
          </p:nvSpPr>
          <p:spPr>
            <a:xfrm>
              <a:off x="443501" y="3519050"/>
              <a:ext cx="1203787" cy="281943"/>
            </a:xfrm>
            <a:prstGeom prst="rect">
              <a:avLst/>
            </a:prstGeom>
            <a:solidFill>
              <a:srgbClr val="FFF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Пропускная способность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1A5895BE-D19A-4545-A800-3C49F14B8718}"/>
                </a:ext>
              </a:extLst>
            </p:cNvPr>
            <p:cNvSpPr/>
            <p:nvPr/>
          </p:nvSpPr>
          <p:spPr>
            <a:xfrm>
              <a:off x="457199" y="4594837"/>
              <a:ext cx="1203787" cy="281943"/>
            </a:xfrm>
            <a:prstGeom prst="rect">
              <a:avLst/>
            </a:prstGeom>
            <a:solidFill>
              <a:srgbClr val="FFF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Безопасность движения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AA6F25ED-CAB1-457A-84BD-BA091B07B471}"/>
                </a:ext>
              </a:extLst>
            </p:cNvPr>
            <p:cNvSpPr/>
            <p:nvPr/>
          </p:nvSpPr>
          <p:spPr>
            <a:xfrm>
              <a:off x="457199" y="4984491"/>
              <a:ext cx="1203787" cy="378870"/>
            </a:xfrm>
            <a:prstGeom prst="rect">
              <a:avLst/>
            </a:prstGeom>
            <a:solidFill>
              <a:srgbClr val="FFF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solidFill>
                    <a:schemeClr val="tx1"/>
                  </a:solidFill>
                  <a:latin typeface="Stem"/>
                </a:rPr>
                <a:t>Экологическое воздействие</a:t>
              </a:r>
            </a:p>
          </p:txBody>
        </p:sp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ED7FB15B-3FE1-4230-9FF3-470412DAD60F}"/>
                </a:ext>
              </a:extLst>
            </p:cNvPr>
            <p:cNvCxnSpPr/>
            <p:nvPr/>
          </p:nvCxnSpPr>
          <p:spPr>
            <a:xfrm>
              <a:off x="1860570" y="2222999"/>
              <a:ext cx="10502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2E95F3B0-B012-47CA-A903-9D162B9DCCFF}"/>
                </a:ext>
              </a:extLst>
            </p:cNvPr>
            <p:cNvCxnSpPr/>
            <p:nvPr/>
          </p:nvCxnSpPr>
          <p:spPr>
            <a:xfrm>
              <a:off x="1860570" y="3638374"/>
              <a:ext cx="10502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>
              <a:extLst>
                <a:ext uri="{FF2B5EF4-FFF2-40B4-BE49-F238E27FC236}">
                  <a16:creationId xmlns:a16="http://schemas.microsoft.com/office/drawing/2014/main" id="{783A4486-E0A4-4144-A035-49DED208CDA3}"/>
                </a:ext>
              </a:extLst>
            </p:cNvPr>
            <p:cNvCxnSpPr/>
            <p:nvPr/>
          </p:nvCxnSpPr>
          <p:spPr>
            <a:xfrm>
              <a:off x="1860570" y="4733749"/>
              <a:ext cx="10502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692D9499-A3F5-4382-8054-468008878B3B}"/>
                </a:ext>
              </a:extLst>
            </p:cNvPr>
            <p:cNvCxnSpPr/>
            <p:nvPr/>
          </p:nvCxnSpPr>
          <p:spPr>
            <a:xfrm>
              <a:off x="1860570" y="5181424"/>
              <a:ext cx="10502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id="{3A5B5C6A-505B-41BB-A618-A089AD965AC2}"/>
                </a:ext>
              </a:extLst>
            </p:cNvPr>
            <p:cNvCxnSpPr>
              <a:cxnSpLocks/>
            </p:cNvCxnSpPr>
            <p:nvPr/>
          </p:nvCxnSpPr>
          <p:spPr>
            <a:xfrm>
              <a:off x="3116752" y="5629099"/>
              <a:ext cx="12895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99F044FA-985E-41D2-AA4F-A74CBF007ABD}"/>
                </a:ext>
              </a:extLst>
            </p:cNvPr>
            <p:cNvCxnSpPr>
              <a:cxnSpLocks/>
            </p:cNvCxnSpPr>
            <p:nvPr/>
          </p:nvCxnSpPr>
          <p:spPr>
            <a:xfrm>
              <a:off x="3116752" y="4176983"/>
              <a:ext cx="12895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55B2BAF3-6F2F-4705-82D6-99628E94F0CA}"/>
                </a:ext>
              </a:extLst>
            </p:cNvPr>
            <p:cNvCxnSpPr>
              <a:cxnSpLocks/>
            </p:cNvCxnSpPr>
            <p:nvPr/>
          </p:nvCxnSpPr>
          <p:spPr>
            <a:xfrm>
              <a:off x="3116752" y="3205433"/>
              <a:ext cx="12895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CE306C32-B144-4AC4-8A89-A97B3E58D4E4}"/>
                </a:ext>
              </a:extLst>
            </p:cNvPr>
            <p:cNvCxnSpPr>
              <a:cxnSpLocks/>
            </p:cNvCxnSpPr>
            <p:nvPr/>
          </p:nvCxnSpPr>
          <p:spPr>
            <a:xfrm>
              <a:off x="1860570" y="2833646"/>
              <a:ext cx="25456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A9BCCD96-55B5-4FBE-8863-7BF413DBE44C}"/>
                </a:ext>
              </a:extLst>
            </p:cNvPr>
            <p:cNvCxnSpPr>
              <a:cxnSpLocks/>
            </p:cNvCxnSpPr>
            <p:nvPr/>
          </p:nvCxnSpPr>
          <p:spPr>
            <a:xfrm>
              <a:off x="4320540" y="2271671"/>
              <a:ext cx="1295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id="{382D1306-40C1-47F8-AAA2-4568CFF5E8C2}"/>
                </a:ext>
              </a:extLst>
            </p:cNvPr>
            <p:cNvCxnSpPr>
              <a:cxnSpLocks/>
            </p:cNvCxnSpPr>
            <p:nvPr/>
          </p:nvCxnSpPr>
          <p:spPr>
            <a:xfrm>
              <a:off x="6369845" y="2271671"/>
              <a:ext cx="960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9C63CE3D-9427-4418-99ED-A745DCADFD23}"/>
                </a:ext>
              </a:extLst>
            </p:cNvPr>
            <p:cNvCxnSpPr>
              <a:cxnSpLocks/>
            </p:cNvCxnSpPr>
            <p:nvPr/>
          </p:nvCxnSpPr>
          <p:spPr>
            <a:xfrm>
              <a:off x="6369844" y="3754105"/>
              <a:ext cx="960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>
              <a:extLst>
                <a:ext uri="{FF2B5EF4-FFF2-40B4-BE49-F238E27FC236}">
                  <a16:creationId xmlns:a16="http://schemas.microsoft.com/office/drawing/2014/main" id="{11E15BB4-979C-40A2-B896-0AFF52E14D92}"/>
                </a:ext>
              </a:extLst>
            </p:cNvPr>
            <p:cNvCxnSpPr>
              <a:cxnSpLocks/>
            </p:cNvCxnSpPr>
            <p:nvPr/>
          </p:nvCxnSpPr>
          <p:spPr>
            <a:xfrm>
              <a:off x="6932203" y="4594837"/>
              <a:ext cx="0" cy="315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>
              <a:extLst>
                <a:ext uri="{FF2B5EF4-FFF2-40B4-BE49-F238E27FC236}">
                  <a16:creationId xmlns:a16="http://schemas.microsoft.com/office/drawing/2014/main" id="{D279B5AF-37D0-466D-B571-5A0DCFAD65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5443" y="2742533"/>
              <a:ext cx="6760" cy="193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Соединитель: уступ 51">
              <a:extLst>
                <a:ext uri="{FF2B5EF4-FFF2-40B4-BE49-F238E27FC236}">
                  <a16:creationId xmlns:a16="http://schemas.microsoft.com/office/drawing/2014/main" id="{3300BBA5-7386-4A10-B69D-0ABA3D2C82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4349" y="5449596"/>
              <a:ext cx="421094" cy="171114"/>
            </a:xfrm>
            <a:prstGeom prst="bentConnector3">
              <a:avLst>
                <a:gd name="adj1" fmla="val 10089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11439C93-76CF-44C7-80D4-B462671B97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9844" y="2722205"/>
              <a:ext cx="0" cy="26411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44B4D227-52D1-4429-8999-B608DE7416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9844" y="1779187"/>
              <a:ext cx="0" cy="8657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C123CFE0-0314-44A9-930C-CF8BAC696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2461" y="1779187"/>
              <a:ext cx="0" cy="8657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1FEF653-2410-42EA-B54C-3C11408761FA}"/>
              </a:ext>
            </a:extLst>
          </p:cNvPr>
          <p:cNvSpPr txBox="1"/>
          <p:nvPr/>
        </p:nvSpPr>
        <p:spPr>
          <a:xfrm>
            <a:off x="7895113" y="1373356"/>
            <a:ext cx="3589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Средний мультипликатор инвестиций в автодорожные проекты</a:t>
            </a:r>
            <a:endParaRPr lang="ru-RU" sz="11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E77447-A704-4A13-97EF-597080FAE440}"/>
              </a:ext>
            </a:extLst>
          </p:cNvPr>
          <p:cNvSpPr txBox="1"/>
          <p:nvPr/>
        </p:nvSpPr>
        <p:spPr>
          <a:xfrm>
            <a:off x="8328326" y="2684801"/>
            <a:ext cx="1241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1 руб.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Stem"/>
              </a:rPr>
              <a:t>инвестиций в новые скоростные автодороги сегодня</a:t>
            </a:r>
          </a:p>
        </p:txBody>
      </p:sp>
      <p:cxnSp>
        <p:nvCxnSpPr>
          <p:cNvPr id="58" name="Соединитель: изогнутый 4">
            <a:extLst>
              <a:ext uri="{FF2B5EF4-FFF2-40B4-BE49-F238E27FC236}">
                <a16:creationId xmlns:a16="http://schemas.microsoft.com/office/drawing/2014/main" id="{684EAE6A-2059-4EEF-B829-EECC4852406E}"/>
              </a:ext>
            </a:extLst>
          </p:cNvPr>
          <p:cNvCxnSpPr>
            <a:cxnSpLocks/>
            <a:stCxn id="57" idx="3"/>
            <a:endCxn id="60" idx="1"/>
          </p:cNvCxnSpPr>
          <p:nvPr/>
        </p:nvCxnSpPr>
        <p:spPr>
          <a:xfrm flipV="1">
            <a:off x="9570256" y="2386114"/>
            <a:ext cx="484164" cy="760352"/>
          </a:xfrm>
          <a:prstGeom prst="curvedConnector3">
            <a:avLst>
              <a:gd name="adj1" fmla="val 50000"/>
            </a:avLst>
          </a:prstGeom>
          <a:ln>
            <a:solidFill>
              <a:srgbClr val="31859C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: изогнутый 28">
            <a:extLst>
              <a:ext uri="{FF2B5EF4-FFF2-40B4-BE49-F238E27FC236}">
                <a16:creationId xmlns:a16="http://schemas.microsoft.com/office/drawing/2014/main" id="{E2B192A0-29EC-4EF3-B6FB-AB315546F5BB}"/>
              </a:ext>
            </a:extLst>
          </p:cNvPr>
          <p:cNvCxnSpPr>
            <a:cxnSpLocks/>
            <a:stCxn id="57" idx="3"/>
            <a:endCxn id="61" idx="1"/>
          </p:cNvCxnSpPr>
          <p:nvPr/>
        </p:nvCxnSpPr>
        <p:spPr>
          <a:xfrm>
            <a:off x="9570256" y="3146466"/>
            <a:ext cx="437568" cy="609925"/>
          </a:xfrm>
          <a:prstGeom prst="curvedConnector3">
            <a:avLst>
              <a:gd name="adj1" fmla="val 50000"/>
            </a:avLst>
          </a:prstGeom>
          <a:ln>
            <a:solidFill>
              <a:srgbClr val="31859C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C53ED27-98C2-4399-95A9-60129251C388}"/>
              </a:ext>
            </a:extLst>
          </p:cNvPr>
          <p:cNvSpPr txBox="1"/>
          <p:nvPr/>
        </p:nvSpPr>
        <p:spPr>
          <a:xfrm>
            <a:off x="10054420" y="2155281"/>
            <a:ext cx="141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Stem"/>
              </a:rPr>
              <a:t>до 3 руб. </a:t>
            </a:r>
            <a:r>
              <a:rPr lang="ru-RU" sz="1000" dirty="0">
                <a:solidFill>
                  <a:srgbClr val="0070C0"/>
                </a:solidFill>
                <a:latin typeface="Stem"/>
              </a:rPr>
              <a:t>дополнительного ВВП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C59F77-D1D7-45D4-843E-E31E48D57E6A}"/>
              </a:ext>
            </a:extLst>
          </p:cNvPr>
          <p:cNvSpPr txBox="1"/>
          <p:nvPr/>
        </p:nvSpPr>
        <p:spPr>
          <a:xfrm>
            <a:off x="10007824" y="3448614"/>
            <a:ext cx="15101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Stem"/>
              </a:rPr>
              <a:t>до 0,6 руб. </a:t>
            </a:r>
            <a:r>
              <a:rPr lang="ru-RU" sz="1000" dirty="0">
                <a:solidFill>
                  <a:srgbClr val="0070C0"/>
                </a:solidFill>
                <a:latin typeface="Stem"/>
              </a:rPr>
              <a:t>дополнительных бюджетных доходов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FE807B6-8A17-4E87-B4A3-7C412797A474}"/>
              </a:ext>
            </a:extLst>
          </p:cNvPr>
          <p:cNvSpPr txBox="1"/>
          <p:nvPr/>
        </p:nvSpPr>
        <p:spPr>
          <a:xfrm>
            <a:off x="10054419" y="2497183"/>
            <a:ext cx="1416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(на горизонте в 15-20 лет)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CCE3A22-1A8F-4DE7-AED1-E4EF653AB189}"/>
              </a:ext>
            </a:extLst>
          </p:cNvPr>
          <p:cNvSpPr/>
          <p:nvPr/>
        </p:nvSpPr>
        <p:spPr>
          <a:xfrm>
            <a:off x="7895113" y="4142339"/>
            <a:ext cx="3865206" cy="231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Если проект подразумевает лишь капитальный ремонт или реконструкцию, то мультипликатор составит не более 1 рубля на ВВП (преимущественно за счет эффектов инвестиционного спроса).</a:t>
            </a:r>
          </a:p>
          <a:p>
            <a:pPr lvl="0" algn="ctr">
              <a:spcAft>
                <a:spcPts val="50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Наибольшие эффекты </a:t>
            </a:r>
            <a:r>
              <a:rPr lang="ru-RU" sz="1400" dirty="0">
                <a:solidFill>
                  <a:prstClr val="black"/>
                </a:solidFill>
              </a:rPr>
              <a:t>дают автодорожные проекты, которые значительно сокращают время между крупными городами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9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5ABCEE57-A53D-4681-B27E-424DB07B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524" y="6338881"/>
            <a:ext cx="395532" cy="365125"/>
          </a:xfrm>
        </p:spPr>
        <p:txBody>
          <a:bodyPr/>
          <a:lstStyle/>
          <a:p>
            <a:fld id="{0D82B846-8BDF-4CC6-BC27-0886985B0AC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D266F-84AF-491E-9DFC-912DE4D40106}"/>
              </a:ext>
            </a:extLst>
          </p:cNvPr>
          <p:cNvSpPr txBox="1"/>
          <p:nvPr/>
        </p:nvSpPr>
        <p:spPr>
          <a:xfrm>
            <a:off x="284953" y="157362"/>
            <a:ext cx="109898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Эффекты от реализации проектов по строительству скоростных автомобильных дорог М-12 Москва – Казань и Казань - Екатеринбург, млрд руб. в сопоставимых ценах на 20 лет эксплуатации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578719A-FB3A-4B58-B92A-76241721D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651463"/>
              </p:ext>
            </p:extLst>
          </p:nvPr>
        </p:nvGraphicFramePr>
        <p:xfrm>
          <a:off x="284953" y="2035632"/>
          <a:ext cx="11448000" cy="2225069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3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7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3386095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43172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40203713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/</a:t>
                      </a:r>
                      <a:r>
                        <a:rPr lang="ru-RU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вид эффекта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Эффекты инвестиционного</a:t>
                      </a:r>
                      <a:r>
                        <a:rPr lang="ru-RU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спроса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Эффекты экономии времени пассажиров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Эффекты экономии времени для грузов***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Агломерационные эффекты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Прямые эффекты (от перевозочной деятельности)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Эффекты от роста безопасности автодорожного движения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по Методике п.п.1512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79094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ВВП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ВВП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ВВП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ВВП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ВВП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ВВП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0937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М-12 Москва – Казань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1 488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1 845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131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Казань - Екатеринбург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1 389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</a:t>
                      </a:r>
                    </a:p>
                  </a:txBody>
                  <a:tcPr marL="8582" marR="8582" marT="8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462860"/>
                  </a:ext>
                </a:extLst>
              </a:tr>
            </a:tbl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13AD3F0-333B-4C8D-9286-E4CA32D9B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772903"/>
              </p:ext>
            </p:extLst>
          </p:nvPr>
        </p:nvGraphicFramePr>
        <p:xfrm>
          <a:off x="1719036" y="4423745"/>
          <a:ext cx="677771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239">
                  <a:extLst>
                    <a:ext uri="{9D8B030D-6E8A-4147-A177-3AD203B41FA5}">
                      <a16:colId xmlns:a16="http://schemas.microsoft.com/office/drawing/2014/main" val="658648921"/>
                    </a:ext>
                  </a:extLst>
                </a:gridCol>
                <a:gridCol w="2259239">
                  <a:extLst>
                    <a:ext uri="{9D8B030D-6E8A-4147-A177-3AD203B41FA5}">
                      <a16:colId xmlns:a16="http://schemas.microsoft.com/office/drawing/2014/main" val="3163664243"/>
                    </a:ext>
                  </a:extLst>
                </a:gridCol>
                <a:gridCol w="2259239">
                  <a:extLst>
                    <a:ext uri="{9D8B030D-6E8A-4147-A177-3AD203B41FA5}">
                      <a16:colId xmlns:a16="http://schemas.microsoft.com/office/drawing/2014/main" val="643495921"/>
                    </a:ext>
                  </a:extLst>
                </a:gridCol>
              </a:tblGrid>
              <a:tr h="34098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Проект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CAPEX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Прирост ВВП на 1 руб. вложений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7171097"/>
                  </a:ext>
                </a:extLst>
              </a:tr>
              <a:tr h="1975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М-12 Москва – Казань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623 млрд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672891"/>
                  </a:ext>
                </a:extLst>
              </a:tr>
              <a:tr h="1975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Казань - Екатеринбург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479 </a:t>
                      </a:r>
                      <a:r>
                        <a:rPr lang="ru-RU" dirty="0"/>
                        <a:t>млрд руб.*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075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2CA39F5-24DB-44BC-951D-C572FD506322}"/>
              </a:ext>
            </a:extLst>
          </p:cNvPr>
          <p:cNvSpPr txBox="1"/>
          <p:nvPr/>
        </p:nvSpPr>
        <p:spPr>
          <a:xfrm>
            <a:off x="119742" y="5944818"/>
            <a:ext cx="119525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* с учетом участков Росавтодора</a:t>
            </a:r>
          </a:p>
          <a:p>
            <a:r>
              <a:rPr lang="ru-RU" sz="1100"/>
              <a:t>*** </a:t>
            </a:r>
            <a:r>
              <a:rPr lang="ru-RU" sz="1100" dirty="0"/>
              <a:t>ключевой эффект – от роста грузопотока. Реализация этого эффекта требует бесшовной автотрассы с высокими средними скоростями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325164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9802F-707B-4DB6-8B20-1D6CA64F2505}"/>
              </a:ext>
            </a:extLst>
          </p:cNvPr>
          <p:cNvSpPr txBox="1"/>
          <p:nvPr/>
        </p:nvSpPr>
        <p:spPr>
          <a:xfrm>
            <a:off x="284953" y="157362"/>
            <a:ext cx="1098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Скоростная автомобильный коридор Москва – Казань – Екатеринбург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7CBD4-9298-4313-B63E-33F60C907F21}"/>
              </a:ext>
            </a:extLst>
          </p:cNvPr>
          <p:cNvSpPr txBox="1"/>
          <p:nvPr/>
        </p:nvSpPr>
        <p:spPr>
          <a:xfrm>
            <a:off x="284953" y="1281226"/>
            <a:ext cx="56182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М-12 Москва – Казань: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Протяженность новой автомобильной </a:t>
            </a:r>
            <a:r>
              <a:rPr lang="ru-RU" sz="2000" b="1" dirty="0"/>
              <a:t>дороги – 810 км</a:t>
            </a:r>
            <a:r>
              <a:rPr lang="ru-RU" sz="20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Интеграция 6 регионов: Москва, Московская область, Владимирская область, Нижегородская область, Чувашия, Татарстан;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Ожидаемая интенсивность движения:</a:t>
            </a:r>
          </a:p>
          <a:p>
            <a:r>
              <a:rPr lang="ru-RU" sz="2000" b="1" dirty="0"/>
              <a:t>16,3 – 34,3 тыс</a:t>
            </a:r>
            <a:r>
              <a:rPr lang="ru-RU" sz="2000" dirty="0"/>
              <a:t>. фактических автомобилей в сутки в 2035 г. В разрезе тарифных групп: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I группа (легковые) – </a:t>
            </a:r>
            <a:r>
              <a:rPr lang="ru-RU" sz="2000" b="1" dirty="0"/>
              <a:t>58 %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II группа (малые грузовые) – </a:t>
            </a:r>
            <a:r>
              <a:rPr lang="ru-RU" sz="2000" b="1" dirty="0"/>
              <a:t>2 %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III группа (двухосные грузовики, автобусы) – </a:t>
            </a:r>
            <a:r>
              <a:rPr lang="ru-RU" sz="2000" b="1" dirty="0"/>
              <a:t>18 %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IV группа (тяжелые фуры) – </a:t>
            </a:r>
            <a:r>
              <a:rPr lang="ru-RU" sz="2000" b="1" dirty="0"/>
              <a:t>23 %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EDE882-66C0-42B3-8752-12776698D72D}"/>
              </a:ext>
            </a:extLst>
          </p:cNvPr>
          <p:cNvSpPr txBox="1"/>
          <p:nvPr/>
        </p:nvSpPr>
        <p:spPr>
          <a:xfrm>
            <a:off x="6362520" y="1281226"/>
            <a:ext cx="54566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Казань – Екатеринбург: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Протяженность автомобильной дороги – 785 км, из которых </a:t>
            </a:r>
            <a:r>
              <a:rPr lang="ru-RU" sz="2000" b="1" dirty="0"/>
              <a:t>новое строительство – 288 + 80 км</a:t>
            </a:r>
            <a:r>
              <a:rPr lang="ru-RU" sz="20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Интеграция 4 регионов: Татарстан, Башкортостан, Пермский край, Свердловская область;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Ожидаемая интенсивность движения:</a:t>
            </a:r>
          </a:p>
          <a:p>
            <a:r>
              <a:rPr lang="ru-RU" sz="2000" b="1" dirty="0"/>
              <a:t>13,4 тыс</a:t>
            </a:r>
            <a:r>
              <a:rPr lang="ru-RU" sz="2000" dirty="0"/>
              <a:t>. фактических автомобилей в сутки в 2035 г. В разрезе тарифных групп: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 </a:t>
            </a:r>
            <a:r>
              <a:rPr lang="ru-RU" sz="2000" dirty="0"/>
              <a:t>группа </a:t>
            </a:r>
            <a:r>
              <a:rPr lang="en-US" sz="2000" dirty="0"/>
              <a:t>(</a:t>
            </a:r>
            <a:r>
              <a:rPr lang="ru-RU" sz="2000" dirty="0"/>
              <a:t>легковые) – </a:t>
            </a:r>
            <a:r>
              <a:rPr lang="ru-RU" sz="2000" b="1" dirty="0"/>
              <a:t>71 %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II </a:t>
            </a:r>
            <a:r>
              <a:rPr lang="ru-RU" sz="2000" dirty="0"/>
              <a:t>группа (малые грузовые) – </a:t>
            </a:r>
            <a:r>
              <a:rPr lang="ru-RU" sz="2000" b="1" dirty="0"/>
              <a:t>3 %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III </a:t>
            </a:r>
            <a:r>
              <a:rPr lang="ru-RU" sz="2000" dirty="0"/>
              <a:t>группа (двухосные грузовики, автобусы) – </a:t>
            </a:r>
            <a:r>
              <a:rPr lang="ru-RU" sz="2000" b="1" dirty="0"/>
              <a:t>6 %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IV </a:t>
            </a:r>
            <a:r>
              <a:rPr lang="ru-RU" sz="2000" dirty="0"/>
              <a:t>группа (тяжелые фуры) – </a:t>
            </a:r>
            <a:r>
              <a:rPr lang="ru-RU" sz="2000" b="1" dirty="0"/>
              <a:t>20 %</a:t>
            </a:r>
          </a:p>
          <a:p>
            <a:endParaRPr lang="ru-RU" sz="2000" dirty="0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99D9010D-D157-4853-B4A4-84CA60B4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524" y="6338881"/>
            <a:ext cx="293459" cy="365125"/>
          </a:xfrm>
        </p:spPr>
        <p:txBody>
          <a:bodyPr/>
          <a:lstStyle/>
          <a:p>
            <a:fld id="{0D82B846-8BDF-4CC6-BC27-0886985B0AC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04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9802F-707B-4DB6-8B20-1D6CA64F2505}"/>
              </a:ext>
            </a:extLst>
          </p:cNvPr>
          <p:cNvSpPr txBox="1"/>
          <p:nvPr/>
        </p:nvSpPr>
        <p:spPr>
          <a:xfrm>
            <a:off x="284953" y="157362"/>
            <a:ext cx="1009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Часть внутрироссийского коридора Запад - Восток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7CBD4-9298-4313-B63E-33F60C907F21}"/>
              </a:ext>
            </a:extLst>
          </p:cNvPr>
          <p:cNvSpPr txBox="1"/>
          <p:nvPr/>
        </p:nvSpPr>
        <p:spPr>
          <a:xfrm>
            <a:off x="8391216" y="1097216"/>
            <a:ext cx="35172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Основные участки коридора: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М-1 «Беларусь» (реконструирована частично);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ЦКАД;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М-12 Москва – Казань </a:t>
            </a:r>
            <a:r>
              <a:rPr lang="ru-RU" dirty="0"/>
              <a:t>(строительство до 2024 г.);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Скоростная трасса Казань – Екатеринбург</a:t>
            </a:r>
            <a:r>
              <a:rPr lang="ru-RU" dirty="0"/>
              <a:t>, включая обход Нижнекамска и Набережных Челнов (строительство до 2024 г.);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 перспективе продление коридора до Новосибирска и Казахстана</a:t>
            </a:r>
          </a:p>
        </p:txBody>
      </p:sp>
      <p:pic>
        <p:nvPicPr>
          <p:cNvPr id="9" name="Рисунок 8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E33B6CDD-F9B3-477C-BFBE-96800191C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0" y="751201"/>
            <a:ext cx="8161276" cy="5770341"/>
          </a:xfrm>
          <a:prstGeom prst="rect">
            <a:avLst/>
          </a:prstGeom>
        </p:spPr>
      </p:pic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D70B2CCC-F6F1-488A-B34F-05CE5910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524" y="6338881"/>
            <a:ext cx="293459" cy="365125"/>
          </a:xfrm>
        </p:spPr>
        <p:txBody>
          <a:bodyPr/>
          <a:lstStyle/>
          <a:p>
            <a:fld id="{0D82B846-8BDF-4CC6-BC27-0886985B0AC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78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9802F-707B-4DB6-8B20-1D6CA64F2505}"/>
              </a:ext>
            </a:extLst>
          </p:cNvPr>
          <p:cNvSpPr txBox="1"/>
          <p:nvPr/>
        </p:nvSpPr>
        <p:spPr>
          <a:xfrm>
            <a:off x="284953" y="157362"/>
            <a:ext cx="9071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Часть МТК Европа – Западный Китай </a:t>
            </a:r>
          </a:p>
        </p:txBody>
      </p:sp>
      <p:pic>
        <p:nvPicPr>
          <p:cNvPr id="3" name="Рисунок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4F55CF9-5D87-4389-A48C-B0AC80A64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56" y="776372"/>
            <a:ext cx="6633725" cy="56811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BDFE2D-9F4C-4C09-A6D0-5E50D1E0BE01}"/>
              </a:ext>
            </a:extLst>
          </p:cNvPr>
          <p:cNvSpPr txBox="1"/>
          <p:nvPr/>
        </p:nvSpPr>
        <p:spPr>
          <a:xfrm>
            <a:off x="718761" y="1397675"/>
            <a:ext cx="36533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Автомобильный коридор ЕЗК – это самый быстрый маршрут из Шанхая до Роттердама – </a:t>
            </a:r>
            <a:r>
              <a:rPr lang="ru-RU" sz="2200" b="1" dirty="0"/>
              <a:t>9 дней в пути </a:t>
            </a:r>
            <a:r>
              <a:rPr lang="ru-RU" sz="2200" dirty="0"/>
              <a:t>(в случае отсутствия Трансиба-2)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AA4CF271-F522-440C-8B85-F1DD1497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524" y="6338881"/>
            <a:ext cx="293459" cy="365125"/>
          </a:xfrm>
        </p:spPr>
        <p:txBody>
          <a:bodyPr/>
          <a:lstStyle/>
          <a:p>
            <a:fld id="{0D82B846-8BDF-4CC6-BC27-0886985B0AC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72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9802F-707B-4DB6-8B20-1D6CA64F2505}"/>
              </a:ext>
            </a:extLst>
          </p:cNvPr>
          <p:cNvSpPr txBox="1"/>
          <p:nvPr/>
        </p:nvSpPr>
        <p:spPr>
          <a:xfrm>
            <a:off x="284953" y="157362"/>
            <a:ext cx="10989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Эффекты для пассажирских перевозок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AE29A-105C-49CA-8985-0C5EE6E39073}"/>
              </a:ext>
            </a:extLst>
          </p:cNvPr>
          <p:cNvSpPr txBox="1"/>
          <p:nvPr/>
        </p:nvSpPr>
        <p:spPr>
          <a:xfrm>
            <a:off x="663473" y="3119802"/>
            <a:ext cx="1122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Ключевые корреспонденции для пассажирских перевозок в 2030 г.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55D2DF4-D4C6-4692-A263-7310CAD35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728010"/>
              </p:ext>
            </p:extLst>
          </p:nvPr>
        </p:nvGraphicFramePr>
        <p:xfrm>
          <a:off x="663474" y="1437081"/>
          <a:ext cx="10670836" cy="1525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6871">
                  <a:extLst>
                    <a:ext uri="{9D8B030D-6E8A-4147-A177-3AD203B41FA5}">
                      <a16:colId xmlns:a16="http://schemas.microsoft.com/office/drawing/2014/main" val="2196922578"/>
                    </a:ext>
                  </a:extLst>
                </a:gridCol>
                <a:gridCol w="1679944">
                  <a:extLst>
                    <a:ext uri="{9D8B030D-6E8A-4147-A177-3AD203B41FA5}">
                      <a16:colId xmlns:a16="http://schemas.microsoft.com/office/drawing/2014/main" val="4207046371"/>
                    </a:ext>
                  </a:extLst>
                </a:gridCol>
                <a:gridCol w="1973403">
                  <a:extLst>
                    <a:ext uri="{9D8B030D-6E8A-4147-A177-3AD203B41FA5}">
                      <a16:colId xmlns:a16="http://schemas.microsoft.com/office/drawing/2014/main" val="1505312510"/>
                    </a:ext>
                  </a:extLst>
                </a:gridCol>
                <a:gridCol w="4380618">
                  <a:extLst>
                    <a:ext uri="{9D8B030D-6E8A-4147-A177-3AD203B41FA5}">
                      <a16:colId xmlns:a16="http://schemas.microsoft.com/office/drawing/2014/main" val="3204543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Время в пути было, ч.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Время в пути стало, ч.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Проекты, благодаря которым происходит сокращение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027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Москва – Казань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М-12 «Москва – Казань»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595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Казань – Екатеринбург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8,5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Реализация проекта строительства и реконструкции автомобильной дороги Казань — Екатеринбург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25092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1941852-09F1-4EB3-A887-B9696A09A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491453"/>
              </p:ext>
            </p:extLst>
          </p:nvPr>
        </p:nvGraphicFramePr>
        <p:xfrm>
          <a:off x="663475" y="3646712"/>
          <a:ext cx="10670835" cy="2692169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711768">
                  <a:extLst>
                    <a:ext uri="{9D8B030D-6E8A-4147-A177-3AD203B41FA5}">
                      <a16:colId xmlns:a16="http://schemas.microsoft.com/office/drawing/2014/main" val="2895596025"/>
                    </a:ext>
                  </a:extLst>
                </a:gridCol>
                <a:gridCol w="3131883">
                  <a:extLst>
                    <a:ext uri="{9D8B030D-6E8A-4147-A177-3AD203B41FA5}">
                      <a16:colId xmlns:a16="http://schemas.microsoft.com/office/drawing/2014/main" val="581468004"/>
                    </a:ext>
                  </a:extLst>
                </a:gridCol>
                <a:gridCol w="4827184">
                  <a:extLst>
                    <a:ext uri="{9D8B030D-6E8A-4147-A177-3AD203B41FA5}">
                      <a16:colId xmlns:a16="http://schemas.microsoft.com/office/drawing/2014/main" val="2323977503"/>
                    </a:ext>
                  </a:extLst>
                </a:gridCol>
              </a:tblGrid>
              <a:tr h="271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Город 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Город 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Пассажиропоток, млн пассажиров в 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206541"/>
                  </a:ext>
                </a:extLst>
              </a:tr>
              <a:tr h="271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</a:rPr>
                        <a:t>Москва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Нижний Новгород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6,90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672477"/>
                  </a:ext>
                </a:extLst>
              </a:tr>
              <a:tr h="271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</a:rPr>
                        <a:t>Москва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Казань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1,61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189963"/>
                  </a:ext>
                </a:extLst>
              </a:tr>
              <a:tr h="271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</a:rPr>
                        <a:t>Москва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Уфа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1,08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448804"/>
                  </a:ext>
                </a:extLst>
              </a:tr>
              <a:tr h="271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</a:rPr>
                        <a:t>Москва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Арзамас,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1,00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590548"/>
                  </a:ext>
                </a:extLst>
              </a:tr>
              <a:tr h="2640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Набережные Челны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Екатеринбург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549526"/>
                  </a:ext>
                </a:extLst>
              </a:tr>
              <a:tr h="2640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Екатеринбург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56021"/>
                  </a:ext>
                </a:extLst>
              </a:tr>
              <a:tr h="2640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Екатеринбург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58728"/>
                  </a:ext>
                </a:extLst>
              </a:tr>
              <a:tr h="271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</a:rPr>
                        <a:t>Москва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Саранск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795788"/>
                  </a:ext>
                </a:extLst>
              </a:tr>
              <a:tr h="271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</a:rPr>
                        <a:t>Москва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Пермь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0,65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2155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4C8238B-18A2-46E1-83C5-D597A3FCECB6}"/>
              </a:ext>
            </a:extLst>
          </p:cNvPr>
          <p:cNvSpPr txBox="1"/>
          <p:nvPr/>
        </p:nvSpPr>
        <p:spPr>
          <a:xfrm>
            <a:off x="663474" y="838160"/>
            <a:ext cx="1122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Ускорение поездок</a:t>
            </a: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63B4F4B2-2853-421F-9FC2-77ECBCD3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524" y="6338881"/>
            <a:ext cx="293459" cy="365125"/>
          </a:xfrm>
        </p:spPr>
        <p:txBody>
          <a:bodyPr/>
          <a:lstStyle/>
          <a:p>
            <a:fld id="{0D82B846-8BDF-4CC6-BC27-0886985B0AC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25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9802F-707B-4DB6-8B20-1D6CA64F2505}"/>
              </a:ext>
            </a:extLst>
          </p:cNvPr>
          <p:cNvSpPr txBox="1"/>
          <p:nvPr/>
        </p:nvSpPr>
        <p:spPr>
          <a:xfrm>
            <a:off x="284953" y="157362"/>
            <a:ext cx="10989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Эффекты для грузовых перевозок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7CBD4-9298-4313-B63E-33F60C907F21}"/>
              </a:ext>
            </a:extLst>
          </p:cNvPr>
          <p:cNvSpPr txBox="1"/>
          <p:nvPr/>
        </p:nvSpPr>
        <p:spPr>
          <a:xfrm>
            <a:off x="637955" y="790998"/>
            <a:ext cx="11223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Спрос на грузовые перевозки будут складываться из 3 составляющих: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грузовые перевозки между субъектами РФ;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экспортно-импортные потоки России;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транзитные потоки по направлению Азия – Европа – Азия, в первую очередь между Казахстаном,  Китаем и европейскими странами.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D22E56A-8DAC-4AA5-B268-71385EE7B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329081"/>
              </p:ext>
            </p:extLst>
          </p:nvPr>
        </p:nvGraphicFramePr>
        <p:xfrm>
          <a:off x="357188" y="3119184"/>
          <a:ext cx="11270577" cy="321970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893946">
                  <a:extLst>
                    <a:ext uri="{9D8B030D-6E8A-4147-A177-3AD203B41FA5}">
                      <a16:colId xmlns:a16="http://schemas.microsoft.com/office/drawing/2014/main" val="3333860957"/>
                    </a:ext>
                  </a:extLst>
                </a:gridCol>
                <a:gridCol w="4769041">
                  <a:extLst>
                    <a:ext uri="{9D8B030D-6E8A-4147-A177-3AD203B41FA5}">
                      <a16:colId xmlns:a16="http://schemas.microsoft.com/office/drawing/2014/main" val="3143172005"/>
                    </a:ext>
                  </a:extLst>
                </a:gridCol>
                <a:gridCol w="2607590">
                  <a:extLst>
                    <a:ext uri="{9D8B030D-6E8A-4147-A177-3AD203B41FA5}">
                      <a16:colId xmlns:a16="http://schemas.microsoft.com/office/drawing/2014/main" val="3040203713"/>
                    </a:ext>
                  </a:extLst>
                </a:gridCol>
              </a:tblGrid>
              <a:tr h="598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Отправление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Назначение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Грузопоток, млн тонн в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790946"/>
                  </a:ext>
                </a:extLst>
              </a:tr>
              <a:tr h="2912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</a:rPr>
                        <a:t>Москва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Челябинск, (включая потоки в/из Казахстана)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5,52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093784"/>
                  </a:ext>
                </a:extLst>
              </a:tr>
              <a:tr h="2912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</a:rPr>
                        <a:t>Москва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Магнитогорск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4,90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131162"/>
                  </a:ext>
                </a:extLst>
              </a:tr>
              <a:tr h="2912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</a:rPr>
                        <a:t>Брянск (в т.ч. потоки в/из Европы)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Нижний Новгород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3,48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462860"/>
                  </a:ext>
                </a:extLst>
              </a:tr>
              <a:tr h="2912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</a:rPr>
                        <a:t>Екатеринбург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Смоленск (включая потоки в/из Европы)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2,33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185055"/>
                  </a:ext>
                </a:extLst>
              </a:tr>
              <a:tr h="2912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</a:rPr>
                        <a:t>Москва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Нижний Новгород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1,26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655172"/>
                  </a:ext>
                </a:extLst>
              </a:tr>
              <a:tr h="2912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</a:rPr>
                        <a:t>Смоленск (в т.ч. потоки в/из Европы)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Тюмень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1,18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298702"/>
                  </a:ext>
                </a:extLst>
              </a:tr>
              <a:tr h="2912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</a:rPr>
                        <a:t>Нижний Новгород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Смоленск (включая потоки в/из Европы)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0,99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808377"/>
                  </a:ext>
                </a:extLst>
              </a:tr>
              <a:tr h="2912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</a:rPr>
                        <a:t>Набережные Челны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Смоленск (включая потоки в/из Европы)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0,81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464048"/>
                  </a:ext>
                </a:extLst>
              </a:tr>
              <a:tr h="2912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</a:rPr>
                        <a:t>Москва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Екатеринбург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0,80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8085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4AE29A-105C-49CA-8985-0C5EE6E39073}"/>
              </a:ext>
            </a:extLst>
          </p:cNvPr>
          <p:cNvSpPr txBox="1"/>
          <p:nvPr/>
        </p:nvSpPr>
        <p:spPr>
          <a:xfrm>
            <a:off x="637955" y="2591746"/>
            <a:ext cx="1122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Ключевые корреспонденции для грузовых перевозок в 2030 г.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02DC0649-729E-4F5A-AF39-F354034D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524" y="6338881"/>
            <a:ext cx="293459" cy="365125"/>
          </a:xfrm>
        </p:spPr>
        <p:txBody>
          <a:bodyPr/>
          <a:lstStyle/>
          <a:p>
            <a:fld id="{0D82B846-8BDF-4CC6-BC27-0886985B0AC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11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9802F-707B-4DB6-8B20-1D6CA64F2505}"/>
              </a:ext>
            </a:extLst>
          </p:cNvPr>
          <p:cNvSpPr txBox="1"/>
          <p:nvPr/>
        </p:nvSpPr>
        <p:spPr>
          <a:xfrm>
            <a:off x="284953" y="157362"/>
            <a:ext cx="10989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Эффекты для транзитных грузовых перевозок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7CBD4-9298-4313-B63E-33F60C907F21}"/>
              </a:ext>
            </a:extLst>
          </p:cNvPr>
          <p:cNvSpPr txBox="1"/>
          <p:nvPr/>
        </p:nvSpPr>
        <p:spPr>
          <a:xfrm>
            <a:off x="484136" y="1012236"/>
            <a:ext cx="100781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/>
              <a:t>Объем транзитных грузовых перевозок к 2030 г. по коридору может составить 1,5 млн тонн (</a:t>
            </a:r>
            <a:r>
              <a:rPr lang="ru-RU" sz="2400" b="1" dirty="0"/>
              <a:t>100 тыс. автомобилей</a:t>
            </a:r>
            <a:r>
              <a:rPr lang="ru-RU" sz="2400" dirty="0"/>
              <a:t>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/>
              <a:t>Необходимое условие роста существенного транзита -  использование беспилотного транспорта, что дополнительно </a:t>
            </a:r>
            <a:r>
              <a:rPr lang="ru-RU" sz="2400" b="1" dirty="0"/>
              <a:t>уменьшит себестоимость перевозки примерно на 20%</a:t>
            </a:r>
            <a:r>
              <a:rPr lang="ru-RU" sz="24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/>
              <a:t>Использование беспилотных транспортных средств увеличивает транзитный трафик коридора на 47 %</a:t>
            </a:r>
            <a:endParaRPr lang="ru-RU" sz="2400" b="1" dirty="0"/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5ABCEE57-A53D-4681-B27E-424DB07B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524" y="6338881"/>
            <a:ext cx="293459" cy="365125"/>
          </a:xfrm>
        </p:spPr>
        <p:txBody>
          <a:bodyPr/>
          <a:lstStyle/>
          <a:p>
            <a:fld id="{0D82B846-8BDF-4CC6-BC27-0886985B0AC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04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F2F0DD8C-E0DC-4D61-B1F5-BC5B282BF1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294570"/>
              </p:ext>
            </p:extLst>
          </p:nvPr>
        </p:nvGraphicFramePr>
        <p:xfrm>
          <a:off x="205154" y="680582"/>
          <a:ext cx="7575452" cy="602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569802F-707B-4DB6-8B20-1D6CA64F2505}"/>
              </a:ext>
            </a:extLst>
          </p:cNvPr>
          <p:cNvSpPr txBox="1"/>
          <p:nvPr/>
        </p:nvSpPr>
        <p:spPr>
          <a:xfrm>
            <a:off x="284952" y="157362"/>
            <a:ext cx="11615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Средняя стоимость товаров при торговле между Китаем и ЕС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7CBD4-9298-4313-B63E-33F60C907F21}"/>
              </a:ext>
            </a:extLst>
          </p:cNvPr>
          <p:cNvSpPr txBox="1"/>
          <p:nvPr/>
        </p:nvSpPr>
        <p:spPr>
          <a:xfrm>
            <a:off x="7860633" y="923235"/>
            <a:ext cx="393759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Рост доли автомобильного транспорта в торговле между Китаем и ЕС возможен в том числе за счет увеличения удельной стоимости товаров в группах с высокой добавленной стоимостью;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Данные группы менее эластичны к стоимости транспортировки груза, а в большей степени зависят от времени перевозки и качества сервиса;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В перспективе рост средней стоимости в группах «Текстиль» и «Транспортные средства» продолжится, что будет способствовать наращиванию автомобильных перевозок.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22C9F05-8D1C-4127-838C-EB03C7184C8D}"/>
              </a:ext>
            </a:extLst>
          </p:cNvPr>
          <p:cNvCxnSpPr>
            <a:cxnSpLocks/>
          </p:cNvCxnSpPr>
          <p:nvPr/>
        </p:nvCxnSpPr>
        <p:spPr>
          <a:xfrm flipV="1">
            <a:off x="1665265" y="1347218"/>
            <a:ext cx="0" cy="70772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FE13A943-C954-447E-96DD-6B40A24C8EEC}"/>
              </a:ext>
            </a:extLst>
          </p:cNvPr>
          <p:cNvSpPr/>
          <p:nvPr/>
        </p:nvSpPr>
        <p:spPr>
          <a:xfrm>
            <a:off x="2956936" y="909413"/>
            <a:ext cx="3493151" cy="1583332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9726BB-47B5-4C07-BB37-208F490E914D}"/>
              </a:ext>
            </a:extLst>
          </p:cNvPr>
          <p:cNvSpPr txBox="1"/>
          <p:nvPr/>
        </p:nvSpPr>
        <p:spPr>
          <a:xfrm>
            <a:off x="3494703" y="1162470"/>
            <a:ext cx="2806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Значительный рост удельной стоимости произошел в товарных группах с высокой добавленной стоимостью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69CCB7-4919-4178-ACE5-DB01F2518947}"/>
              </a:ext>
            </a:extLst>
          </p:cNvPr>
          <p:cNvSpPr txBox="1"/>
          <p:nvPr/>
        </p:nvSpPr>
        <p:spPr>
          <a:xfrm>
            <a:off x="1383531" y="921522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2FE304F7-8959-468A-89FA-0CF3C537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524" y="6338881"/>
            <a:ext cx="293459" cy="365125"/>
          </a:xfrm>
        </p:spPr>
        <p:txBody>
          <a:bodyPr/>
          <a:lstStyle/>
          <a:p>
            <a:fld id="{0D82B846-8BDF-4CC6-BC27-0886985B0AC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86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9802F-707B-4DB6-8B20-1D6CA64F2505}"/>
              </a:ext>
            </a:extLst>
          </p:cNvPr>
          <p:cNvSpPr txBox="1"/>
          <p:nvPr/>
        </p:nvSpPr>
        <p:spPr>
          <a:xfrm>
            <a:off x="284953" y="157362"/>
            <a:ext cx="10989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Группы товаров с наибольшим потенциалом к росту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7CBD4-9298-4313-B63E-33F60C907F21}"/>
              </a:ext>
            </a:extLst>
          </p:cNvPr>
          <p:cNvSpPr txBox="1"/>
          <p:nvPr/>
        </p:nvSpPr>
        <p:spPr>
          <a:xfrm>
            <a:off x="7804903" y="966618"/>
            <a:ext cx="4073164" cy="558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В 2020 г. доля автомобильного транспорта в общем объеме торговли между Китаем и Европой не превышает 0,4%.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К 2030 г. в т.ч. благодаря реализации Проекта,  доля превысит 1-1,2%.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Основным драйвером роста перевозок транзитных грузов по автомобильным дорогам станут потребительские товары, текстильные товары, машины и оборудование, удобрения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18F236-6FC8-4733-9F01-5D553E883BB4}"/>
              </a:ext>
            </a:extLst>
          </p:cNvPr>
          <p:cNvSpPr txBox="1"/>
          <p:nvPr/>
        </p:nvSpPr>
        <p:spPr>
          <a:xfrm>
            <a:off x="3473437" y="1733035"/>
            <a:ext cx="2806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Значительный рост удельной стоимости произошел в товарных группах с высокой добавленной стоимостью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D05012-3C18-4B96-8C2E-DEDA87F62C9D}"/>
              </a:ext>
            </a:extLst>
          </p:cNvPr>
          <p:cNvSpPr txBox="1"/>
          <p:nvPr/>
        </p:nvSpPr>
        <p:spPr>
          <a:xfrm>
            <a:off x="198523" y="704566"/>
            <a:ext cx="752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Перевозки автомобильный транспортом на направлении Китай – ЕС - Китай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23" y="1405289"/>
            <a:ext cx="7170912" cy="5122909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D321B4A8-BD04-4780-A97F-161556F6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524" y="6338881"/>
            <a:ext cx="293459" cy="365125"/>
          </a:xfrm>
        </p:spPr>
        <p:txBody>
          <a:bodyPr/>
          <a:lstStyle/>
          <a:p>
            <a:fld id="{0D82B846-8BDF-4CC6-BC27-0886985B0AC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568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2">
      <a:dk1>
        <a:srgbClr val="2F5496"/>
      </a:dk1>
      <a:lt1>
        <a:sysClr val="window" lastClr="FFFFFF"/>
      </a:lt1>
      <a:dk2>
        <a:srgbClr val="034A90"/>
      </a:dk2>
      <a:lt2>
        <a:srgbClr val="E7E6E6"/>
      </a:lt2>
      <a:accent1>
        <a:srgbClr val="FF6600"/>
      </a:accent1>
      <a:accent2>
        <a:srgbClr val="FF66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</TotalTime>
  <Words>1514</Words>
  <Application>Microsoft Office PowerPoint</Application>
  <PresentationFormat>Широкоэкранный</PresentationFormat>
  <Paragraphs>275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Century Gothic</vt:lpstr>
      <vt:lpstr>Stem</vt:lpstr>
      <vt:lpstr>Times New Roman</vt:lpstr>
      <vt:lpstr>Wingdings</vt:lpstr>
      <vt:lpstr>Office Theme</vt:lpstr>
      <vt:lpstr>Скоростной автомобильный коридор Москва – Казань – Екатеринбург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Work</dc:creator>
  <cp:lastModifiedBy>Pavel Chistyakov</cp:lastModifiedBy>
  <cp:revision>58</cp:revision>
  <dcterms:created xsi:type="dcterms:W3CDTF">2021-08-17T12:22:19Z</dcterms:created>
  <dcterms:modified xsi:type="dcterms:W3CDTF">2021-09-13T22:17:11Z</dcterms:modified>
</cp:coreProperties>
</file>