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3" r:id="rId3"/>
    <p:sldId id="262" r:id="rId4"/>
    <p:sldId id="261" r:id="rId5"/>
    <p:sldId id="260" r:id="rId6"/>
    <p:sldId id="271" r:id="rId7"/>
    <p:sldId id="267" r:id="rId8"/>
    <p:sldId id="266" r:id="rId9"/>
    <p:sldId id="268" r:id="rId10"/>
    <p:sldId id="272" r:id="rId11"/>
    <p:sldId id="258" r:id="rId12"/>
    <p:sldId id="270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355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ogdan\Desktop\&#1051;&#1091;&#1082;&#1072;&#1096;&#1086;&#1074;.%20&#1054;&#1073;&#1086;&#1089;&#1085;&#1086;&#1074;&#1072;&#1085;&#1080;&#1077;%20&#1091;&#1089;&#1090;&#1072;&#1085;&#1086;&#1074;&#1082;&#1080;%20&#1080;&#1085;&#1090;&#1077;&#1083;&#1083;&#1077;&#1082;&#1090;&#1091;&#1072;&#1083;&#1100;&#1085;&#1086;&#1081;%20&#1089;&#1080;&#1089;&#1090;&#1077;&#1084;&#1099;..%20&#1056;&#1080;&#1089;%202.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133420598078382E-2"/>
          <c:y val="7.8453926575208124E-2"/>
          <c:w val="0.68365607794451044"/>
          <c:h val="0.828262855851265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'[Лукашов. Обоснование установки интеллектуальной системы.. Рис 2..xls]Лист1'!$A$5</c:f>
              <c:strCache>
                <c:ptCount val="1"/>
                <c:pt idx="0">
                  <c:v>Количество раненых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'[Лукашов. Обоснование установки интеллектуальной системы.. Рис 2..xls]Лист1'!$B$4:$N$4</c:f>
              <c:numCache>
                <c:formatCode>General</c:formatCode>
                <c:ptCount val="13"/>
                <c:pt idx="0">
                  <c:v>2003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xVal>
          <c:yVal>
            <c:numRef>
              <c:f>'[Лукашов. Обоснование установки интеллектуальной системы.. Рис 2..xls]Лист1'!$B$5:$N$5</c:f>
              <c:numCache>
                <c:formatCode>General</c:formatCode>
                <c:ptCount val="13"/>
                <c:pt idx="0">
                  <c:v>572</c:v>
                </c:pt>
                <c:pt idx="1">
                  <c:v>566</c:v>
                </c:pt>
                <c:pt idx="2">
                  <c:v>546</c:v>
                </c:pt>
                <c:pt idx="3">
                  <c:v>573</c:v>
                </c:pt>
                <c:pt idx="4">
                  <c:v>580</c:v>
                </c:pt>
                <c:pt idx="5">
                  <c:v>527</c:v>
                </c:pt>
                <c:pt idx="6">
                  <c:v>489</c:v>
                </c:pt>
                <c:pt idx="7">
                  <c:v>423</c:v>
                </c:pt>
                <c:pt idx="8">
                  <c:v>391</c:v>
                </c:pt>
                <c:pt idx="9">
                  <c:v>378</c:v>
                </c:pt>
                <c:pt idx="10">
                  <c:v>403</c:v>
                </c:pt>
                <c:pt idx="11">
                  <c:v>382</c:v>
                </c:pt>
                <c:pt idx="12">
                  <c:v>286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'[Лукашов. Обоснование установки интеллектуальной системы.. Рис 2..xls]Лист1'!$A$6</c:f>
              <c:strCache>
                <c:ptCount val="1"/>
                <c:pt idx="0">
                  <c:v>Количество ДТП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'[Лукашов. Обоснование установки интеллектуальной системы.. Рис 2..xls]Лист1'!$B$4:$N$4</c:f>
              <c:numCache>
                <c:formatCode>General</c:formatCode>
                <c:ptCount val="13"/>
                <c:pt idx="0">
                  <c:v>2003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xVal>
          <c:yVal>
            <c:numRef>
              <c:f>'[Лукашов. Обоснование установки интеллектуальной системы.. Рис 2..xls]Лист1'!$B$6:$N$6</c:f>
              <c:numCache>
                <c:formatCode>General</c:formatCode>
                <c:ptCount val="13"/>
                <c:pt idx="0">
                  <c:v>480</c:v>
                </c:pt>
                <c:pt idx="1">
                  <c:v>454</c:v>
                </c:pt>
                <c:pt idx="2">
                  <c:v>418</c:v>
                </c:pt>
                <c:pt idx="3">
                  <c:v>435</c:v>
                </c:pt>
                <c:pt idx="4">
                  <c:v>427</c:v>
                </c:pt>
                <c:pt idx="5">
                  <c:v>418</c:v>
                </c:pt>
                <c:pt idx="6">
                  <c:v>379</c:v>
                </c:pt>
                <c:pt idx="7">
                  <c:v>335</c:v>
                </c:pt>
                <c:pt idx="8">
                  <c:v>294</c:v>
                </c:pt>
                <c:pt idx="9">
                  <c:v>319</c:v>
                </c:pt>
                <c:pt idx="10">
                  <c:v>297</c:v>
                </c:pt>
                <c:pt idx="11">
                  <c:v>303</c:v>
                </c:pt>
                <c:pt idx="12">
                  <c:v>222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'[Лукашов. Обоснование установки интеллектуальной системы.. Рис 2..xls]Лист1'!$A$7</c:f>
              <c:strCache>
                <c:ptCount val="1"/>
                <c:pt idx="0">
                  <c:v>Количество погибших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'[Лукашов. Обоснование установки интеллектуальной системы.. Рис 2..xls]Лист1'!$B$4:$N$4</c:f>
              <c:numCache>
                <c:formatCode>General</c:formatCode>
                <c:ptCount val="13"/>
                <c:pt idx="0">
                  <c:v>2003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xVal>
          <c:yVal>
            <c:numRef>
              <c:f>'[Лукашов. Обоснование установки интеллектуальной системы.. Рис 2..xls]Лист1'!$B$7:$N$7</c:f>
              <c:numCache>
                <c:formatCode>General</c:formatCode>
                <c:ptCount val="13"/>
                <c:pt idx="0">
                  <c:v>196</c:v>
                </c:pt>
                <c:pt idx="1">
                  <c:v>168</c:v>
                </c:pt>
                <c:pt idx="2">
                  <c:v>134</c:v>
                </c:pt>
                <c:pt idx="3">
                  <c:v>182</c:v>
                </c:pt>
                <c:pt idx="4">
                  <c:v>146</c:v>
                </c:pt>
                <c:pt idx="5">
                  <c:v>162</c:v>
                </c:pt>
                <c:pt idx="6">
                  <c:v>145</c:v>
                </c:pt>
                <c:pt idx="7">
                  <c:v>103</c:v>
                </c:pt>
                <c:pt idx="8">
                  <c:v>95</c:v>
                </c:pt>
                <c:pt idx="9">
                  <c:v>83</c:v>
                </c:pt>
                <c:pt idx="10">
                  <c:v>91</c:v>
                </c:pt>
                <c:pt idx="11">
                  <c:v>61</c:v>
                </c:pt>
                <c:pt idx="12">
                  <c:v>37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590400"/>
        <c:axId val="149592320"/>
      </c:scatterChart>
      <c:valAx>
        <c:axId val="149590400"/>
        <c:scaling>
          <c:orientation val="minMax"/>
          <c:max val="2020"/>
          <c:min val="2003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b="1">
                    <a:latin typeface="Times New Roman" pitchFamily="18" charset="0"/>
                    <a:cs typeface="Times New Roman" pitchFamily="18" charset="0"/>
                  </a:rPr>
                  <a:t>Год</a:t>
                </a:r>
              </a:p>
            </c:rich>
          </c:tx>
          <c:layout>
            <c:manualLayout>
              <c:xMode val="edge"/>
              <c:yMode val="edge"/>
              <c:x val="0.77588243099787679"/>
              <c:y val="0.917933926881687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592320"/>
        <c:crosses val="autoZero"/>
        <c:crossBetween val="midCat"/>
        <c:majorUnit val="1"/>
      </c:valAx>
      <c:valAx>
        <c:axId val="149592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ru-RU" b="1">
                    <a:latin typeface="Times New Roman" pitchFamily="18" charset="0"/>
                    <a:cs typeface="Times New Roman" pitchFamily="18" charset="0"/>
                  </a:rPr>
                  <a:t>Количество человек</a:t>
                </a:r>
              </a:p>
            </c:rich>
          </c:tx>
          <c:layout>
            <c:manualLayout>
              <c:xMode val="edge"/>
              <c:yMode val="edge"/>
              <c:x val="7.1853970995717723E-3"/>
              <c:y val="0.386743746224876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5904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00684398503005"/>
          <c:y val="0.36846161409907202"/>
          <c:w val="0.20564982996869266"/>
          <c:h val="0.2705773751830895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16C6C-A728-43F7-A9A7-182F72554F5E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C9FC7-E27D-41CF-ABB6-989E92BEE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1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2569-7C0C-407C-ACCF-FA28FFD5A136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9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EB2C-FB70-46D8-92A4-1745FC3C53AC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9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30B8-34D8-4D74-8F5E-4A8600D4D0C6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2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5360-DC43-41F3-BC01-A6BD8D3F80ED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3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9CF-6FAA-45C7-9EA6-C11611236D6C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D703-F411-4ABE-AACB-0E4CDB236F26}" type="datetime1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D2E9-1BDC-4AA6-9DBF-A5994ED58A00}" type="datetime1">
              <a:rPr lang="ru-RU" smtClean="0"/>
              <a:t>13.09.2021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2447-3433-43DA-8670-A57EC57D040E}" type="datetime1">
              <a:rPr lang="ru-RU" smtClean="0"/>
              <a:t>13.09.2021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7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A12D-6612-4C8A-9EF5-78B82CADC933}" type="datetime1">
              <a:rPr lang="ru-RU" smtClean="0"/>
              <a:t>13.09.2021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5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4528-6279-464B-AF20-B69866BD98E5}" type="datetime1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0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FEB6-8C19-4EB0-BC78-11222E09EB5C}" type="datetime1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5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70AC5-D28E-45A2-B482-42B2D7D0F2B3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BED2-B07F-4895-8944-5ED55C751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5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_________Microsoft_Visio1111111111111111111111111111111111111.vsdx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2" y="2161316"/>
            <a:ext cx="11677651" cy="14097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Научно-практическое обоснование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установки интеллектуальной системы предупреждения водителей о появлении опасности на проезжей части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814" y="4628319"/>
            <a:ext cx="9226553" cy="684212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Лукашов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Б.В.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Помощник генерального директора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«Выгодные Интеллектуальные Системы»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ru-RU" sz="1800" dirty="0">
                <a:cs typeface="Times New Roman" pitchFamily="18" charset="0"/>
              </a:rPr>
              <a:t> </a:t>
            </a:r>
            <a:r>
              <a:rPr lang="ru-RU" sz="1800" dirty="0" smtClean="0">
                <a:cs typeface="Times New Roman" pitchFamily="18" charset="0"/>
              </a:rPr>
              <a:t>                                                                    </a:t>
            </a:r>
            <a:r>
              <a:rPr lang="en-GB" sz="1800" b="1" dirty="0" smtClean="0">
                <a:cs typeface="Times New Roman" pitchFamily="18" charset="0"/>
              </a:rPr>
              <a:t>Profitable Intelligent Systems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1" y="552450"/>
            <a:ext cx="12191999" cy="5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Сессия</a:t>
            </a:r>
            <a:r>
              <a:rPr lang="en-GB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дорожного движения и сохранность автомобильных дорог</a:t>
            </a:r>
          </a:p>
          <a:p>
            <a:pPr algn="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58300" y="6416675"/>
            <a:ext cx="2743200" cy="365125"/>
          </a:xfrm>
        </p:spPr>
        <p:txBody>
          <a:bodyPr/>
          <a:lstStyle/>
          <a:p>
            <a:fld id="{1ACABED2-B07F-4895-8944-5ED55C751D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8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59616"/>
              </p:ext>
            </p:extLst>
          </p:nvPr>
        </p:nvGraphicFramePr>
        <p:xfrm>
          <a:off x="1994595" y="520959"/>
          <a:ext cx="889248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34500" y="6327775"/>
            <a:ext cx="2743200" cy="365125"/>
          </a:xfrm>
        </p:spPr>
        <p:txBody>
          <a:bodyPr/>
          <a:lstStyle/>
          <a:p>
            <a:fld id="{1ACABED2-B07F-4895-8944-5ED55C751D71}" type="slidenum">
              <a:rPr lang="ru-RU" b="1" smtClean="0">
                <a:solidFill>
                  <a:schemeClr val="tx1"/>
                </a:solidFill>
              </a:rPr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023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2F5496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Состояние аварийности на М-1 </a:t>
            </a:r>
            <a:r>
              <a:rPr lang="ru-RU" sz="2400" b="1" dirty="0"/>
              <a:t>«Беларусь» с 2008 по 2020 г.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2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6008231-4496-46BD-8653-620110E62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" t="17455" r="20367" b="6667"/>
          <a:stretch/>
        </p:blipFill>
        <p:spPr>
          <a:xfrm>
            <a:off x="5229226" y="140504"/>
            <a:ext cx="6619874" cy="4188793"/>
          </a:xfrm>
          <a:prstGeom prst="rect">
            <a:avLst/>
          </a:prstGeom>
        </p:spPr>
      </p:pic>
      <p:pic>
        <p:nvPicPr>
          <p:cNvPr id="3" name="Picture 2" descr="C:\Users\Bogdan\Desktop\IMG-20210416-WA001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82" y="3702609"/>
            <a:ext cx="2898217" cy="289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3103" y="4446011"/>
            <a:ext cx="5652119" cy="178473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160 км/ч 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44,4 м/с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Остановочный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путь ТС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192,57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установки дорожного знака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 до участка повышенной опасности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1085850" y="140506"/>
            <a:ext cx="3200400" cy="3449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Практическое применение технологий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(компьютерного зрения),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Artificial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intelligence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(искусственного интеллекта) и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endParaRPr lang="en-GB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(глубокого обучения) для обработки трафика дорожного движения 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технологическими процессами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15450" y="6337300"/>
            <a:ext cx="2743200" cy="365125"/>
          </a:xfrm>
        </p:spPr>
        <p:txBody>
          <a:bodyPr/>
          <a:lstStyle/>
          <a:p>
            <a:fld id="{1ACABED2-B07F-4895-8944-5ED55C751D71}" type="slidenum">
              <a:rPr lang="ru-RU" b="1" smtClean="0">
                <a:solidFill>
                  <a:schemeClr val="tx1"/>
                </a:solidFill>
              </a:rPr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48186"/>
            <a:ext cx="121920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Trebuchet MS" pitchFamily="34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63075" y="6337300"/>
            <a:ext cx="2743200" cy="365125"/>
          </a:xfrm>
        </p:spPr>
        <p:txBody>
          <a:bodyPr/>
          <a:lstStyle/>
          <a:p>
            <a:fld id="{1ACABED2-B07F-4895-8944-5ED55C751D7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4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2" y="2161316"/>
            <a:ext cx="11677651" cy="14097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Научно-практическое обоснование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установки интеллектуальной системы предупреждения водителей о появлении опасности на проезжей части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814" y="4628319"/>
            <a:ext cx="9226553" cy="684212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Лукашов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Б.В.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Помощник генерального директора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«Выгодные Интеллектуальные Системы»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ru-RU" sz="1800" dirty="0">
                <a:cs typeface="Times New Roman" pitchFamily="18" charset="0"/>
              </a:rPr>
              <a:t> </a:t>
            </a:r>
            <a:r>
              <a:rPr lang="ru-RU" sz="1800" dirty="0" smtClean="0">
                <a:cs typeface="Times New Roman" pitchFamily="18" charset="0"/>
              </a:rPr>
              <a:t>                                                                   </a:t>
            </a:r>
            <a:r>
              <a:rPr lang="en-GB" sz="1800" b="1" dirty="0" smtClean="0">
                <a:cs typeface="Times New Roman" pitchFamily="18" charset="0"/>
              </a:rPr>
              <a:t>Profitable Intelligent Systems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1" y="552450"/>
            <a:ext cx="12191999" cy="5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Сессия</a:t>
            </a:r>
            <a:r>
              <a:rPr lang="en-GB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дорожного движения и сохранность автомобильных дорог</a:t>
            </a:r>
          </a:p>
          <a:p>
            <a:pPr algn="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58300" y="6416675"/>
            <a:ext cx="2743200" cy="365125"/>
          </a:xfrm>
        </p:spPr>
        <p:txBody>
          <a:bodyPr/>
          <a:lstStyle/>
          <a:p>
            <a:fld id="{1ACABED2-B07F-4895-8944-5ED55C751D7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68036" y="-2772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Обоснование использования ЛП ИТС согласно нормативно-технической документации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168036" y="5934075"/>
            <a:ext cx="7772400" cy="702690"/>
          </a:xfr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Отечественная программа компонента и алгоритмы искусственного интеллекта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29725" y="6346825"/>
            <a:ext cx="2743200" cy="365125"/>
          </a:xfrm>
        </p:spPr>
        <p:txBody>
          <a:bodyPr/>
          <a:lstStyle/>
          <a:p>
            <a:fld id="{1ACABED2-B07F-4895-8944-5ED55C751D71}" type="slidenum">
              <a:rPr lang="ru-RU" b="1" smtClean="0">
                <a:solidFill>
                  <a:schemeClr val="tx1"/>
                </a:solidFill>
              </a:rPr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990731"/>
              </p:ext>
            </p:extLst>
          </p:nvPr>
        </p:nvGraphicFramePr>
        <p:xfrm>
          <a:off x="2850661" y="1012825"/>
          <a:ext cx="640715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r:id="rId5" imgW="6803714" imgH="6901387" progId="Visio.Drawing.15">
                  <p:embed/>
                </p:oleObj>
              </mc:Choice>
              <mc:Fallback>
                <p:oleObj r:id="rId5" imgW="6803714" imgH="6901387" progId="Visio.Drawing.15">
                  <p:embed/>
                  <p:pic>
                    <p:nvPicPr>
                      <p:cNvPr id="0" name="Объект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711"/>
                      <a:stretch>
                        <a:fillRect/>
                      </a:stretch>
                    </p:blipFill>
                    <p:spPr bwMode="auto">
                      <a:xfrm>
                        <a:off x="2850661" y="1012825"/>
                        <a:ext cx="640715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55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5725"/>
            <a:ext cx="12192000" cy="147002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Целевые индикаторы эффективности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интеллектуальной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системы предупреждения водителей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появлении опасности на проезжей части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730454"/>
              </p:ext>
            </p:extLst>
          </p:nvPr>
        </p:nvGraphicFramePr>
        <p:xfrm>
          <a:off x="2486075" y="1661567"/>
          <a:ext cx="7272808" cy="336799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76264"/>
                <a:gridCol w="2472021"/>
                <a:gridCol w="2424523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индикаторы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Функциональные индикаторы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 измерения</a:t>
                      </a:r>
                      <a:endParaRPr lang="ru-RU" sz="16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дорожного движения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ДТП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6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раненых при ДТП (по уровню тяжести)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погибших при ДТП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Социальный риск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Транспортный риск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Суммарный ущерб ТС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6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Суммарный ущерб объектам инфраструктуры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Суммарный ущерб грузам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6734" y="5276850"/>
            <a:ext cx="9002216" cy="175260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Целевые индикаторы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 дорожного движения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67825" y="6337300"/>
            <a:ext cx="2743200" cy="365125"/>
          </a:xfrm>
        </p:spPr>
        <p:txBody>
          <a:bodyPr/>
          <a:lstStyle/>
          <a:p>
            <a:fld id="{1ACABED2-B07F-4895-8944-5ED55C751D71}" type="slidenum">
              <a:rPr lang="ru-RU" b="1" smtClean="0">
                <a:solidFill>
                  <a:schemeClr val="tx1"/>
                </a:solidFill>
              </a:rPr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809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индикаторы в области управления транспортными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потоками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сравнительный анализ со светофорным регулированием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54278"/>
              </p:ext>
            </p:extLst>
          </p:nvPr>
        </p:nvGraphicFramePr>
        <p:xfrm>
          <a:off x="2480625" y="1975967"/>
          <a:ext cx="6922552" cy="341892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41662"/>
                <a:gridCol w="2341662"/>
                <a:gridCol w="2239228"/>
              </a:tblGrid>
              <a:tr h="631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индикаторы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Функциональные индикаторы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 измерения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3674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транспортными потоками (ТП)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Интенсивность ТП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 ТС/час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3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ТП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 ТС/км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81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прохождения рассматриваемого участка дорожной сети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7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Задержка светофорного регулирования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7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др. индикаторы согласно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техническому заданию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заказчика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58300" y="6346825"/>
            <a:ext cx="2743200" cy="365125"/>
          </a:xfrm>
        </p:spPr>
        <p:txBody>
          <a:bodyPr/>
          <a:lstStyle/>
          <a:p>
            <a:fld id="{1ACABED2-B07F-4895-8944-5ED55C751D71}" type="slidenum">
              <a:rPr lang="ru-RU" b="1" smtClean="0">
                <a:solidFill>
                  <a:schemeClr val="tx1"/>
                </a:solidFill>
              </a:rPr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3798"/>
            <a:ext cx="12192000" cy="1470025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Концепция обоснования установки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локального проекта интеллектуальной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транспортной системы с позиции автотехнической экспертизы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11208" y="6346825"/>
            <a:ext cx="2743200" cy="365125"/>
          </a:xfrm>
        </p:spPr>
        <p:txBody>
          <a:bodyPr/>
          <a:lstStyle/>
          <a:p>
            <a:fld id="{1ACABED2-B07F-4895-8944-5ED55C751D71}" type="slidenum">
              <a:rPr lang="ru-RU" b="1" smtClean="0">
                <a:solidFill>
                  <a:schemeClr val="tx1"/>
                </a:solidFill>
              </a:rPr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3" y="6296025"/>
            <a:ext cx="12191999" cy="5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Сочи 13-15 сентября 2021 </a:t>
            </a:r>
            <a:endParaRPr lang="ru-RU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ogdan\Downloads\IMG_02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08" y="594187"/>
            <a:ext cx="3347467" cy="4099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Users\Bogdan\Downloads\IMG_02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0316" y="938034"/>
            <a:ext cx="4099554" cy="3411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67457" y="4897815"/>
            <a:ext cx="85819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Последовательно установленные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дорожные знаки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областных дорогах 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знаки пешеходного перехода закрыты в местах высокого пассажиропотока около основных транспортно-пересадочных узлов общественного транспорта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11208" y="6346825"/>
            <a:ext cx="2743200" cy="365125"/>
          </a:xfrm>
        </p:spPr>
        <p:txBody>
          <a:bodyPr/>
          <a:lstStyle/>
          <a:p>
            <a:fld id="{1ACABED2-B07F-4895-8944-5ED55C751D71}" type="slidenum">
              <a:rPr lang="ru-RU" b="1" smtClean="0">
                <a:solidFill>
                  <a:schemeClr val="tx1"/>
                </a:solidFill>
              </a:rPr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246" y="-174625"/>
            <a:ext cx="8782050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Обоснование установки локального проекта интеллектуальной транспортной системы на пешеходных переходах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0" t="3054"/>
          <a:stretch/>
        </p:blipFill>
        <p:spPr bwMode="auto">
          <a:xfrm>
            <a:off x="2866306" y="1295400"/>
            <a:ext cx="6419930" cy="265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9225" y="3859439"/>
            <a:ext cx="9036496" cy="1392560"/>
          </a:xfrm>
        </p:spPr>
        <p:txBody>
          <a:bodyPr>
            <a:noAutofit/>
          </a:bodyPr>
          <a:lstStyle/>
          <a:p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остановочный путь ТС в данной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ДТС;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удаление ТС от места наезда на пешехода в момент возникновения опасности для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движения;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расстояние, которое преодолел пешеход в зоне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опасности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скорость движения ТС в данном конкретном случае, когда отсутствуют следы тормозного юза (</a:t>
            </a:r>
            <a:r>
              <a:rPr lang="ru-RU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устанавливается со слов водителя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скорость движения пешехода в данной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ДТС.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53550" y="6327775"/>
            <a:ext cx="2743200" cy="365125"/>
          </a:xfrm>
        </p:spPr>
        <p:txBody>
          <a:bodyPr/>
          <a:lstStyle/>
          <a:p>
            <a:fld id="{1ACABED2-B07F-4895-8944-5ED55C751D71}" type="slidenum">
              <a:rPr lang="ru-RU" b="1" smtClean="0">
                <a:solidFill>
                  <a:schemeClr val="tx1"/>
                </a:solidFill>
              </a:rPr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07668" y="2528590"/>
            <a:ext cx="1198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S</a:t>
            </a:r>
            <a:r>
              <a:rPr lang="ru-RU" sz="2400" b="1" baseline="-25000" dirty="0" err="1"/>
              <a:t>о</a:t>
            </a:r>
            <a:r>
              <a:rPr lang="ru-RU" sz="2400" b="1" dirty="0"/>
              <a:t> &lt; </a:t>
            </a:r>
            <a:r>
              <a:rPr lang="ru-RU" sz="2400" b="1" i="1" dirty="0" err="1"/>
              <a:t>S</a:t>
            </a:r>
            <a:r>
              <a:rPr lang="ru-RU" sz="2400" b="1" baseline="-25000" dirty="0" err="1"/>
              <a:t>у</a:t>
            </a:r>
            <a:r>
              <a:rPr lang="ru-RU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249561"/>
              </p:ext>
            </p:extLst>
          </p:nvPr>
        </p:nvGraphicFramePr>
        <p:xfrm>
          <a:off x="843252" y="559676"/>
          <a:ext cx="8085907" cy="6089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541"/>
                <a:gridCol w="628629"/>
                <a:gridCol w="838125"/>
                <a:gridCol w="1323279"/>
                <a:gridCol w="870038"/>
                <a:gridCol w="712237"/>
                <a:gridCol w="750256"/>
                <a:gridCol w="674209"/>
                <a:gridCol w="881593"/>
              </a:tblGrid>
              <a:tr h="829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ТС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GB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дорожной одежды: сухой асфальтобетон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Ширина полосы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3,75 м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T1, с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T2, с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T3, с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9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автомобиля,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км/ч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40,00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160,00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J, Замедление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9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пешехода, км/ч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6,30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7,30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7,50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5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Остановочный путь, м 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[S</a:t>
                      </a:r>
                      <a:r>
                        <a:rPr lang="ru-RU" sz="18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38,28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60,09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86,42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117,28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152,67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192,57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92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Удаление ТС от места наезда на пешехода в момент возникновения опасности для движения, м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800" baseline="-25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4,62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21,74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47,95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5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Расстояние, преодоленное пешеходом, м [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ru-RU" sz="12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01150" y="6337300"/>
            <a:ext cx="2743200" cy="365125"/>
          </a:xfrm>
        </p:spPr>
        <p:txBody>
          <a:bodyPr/>
          <a:lstStyle/>
          <a:p>
            <a:fld id="{1ACABED2-B07F-4895-8944-5ED55C751D71}" type="slidenum">
              <a:rPr lang="ru-RU" b="1" smtClean="0">
                <a:solidFill>
                  <a:schemeClr val="tx1"/>
                </a:solidFill>
              </a:rPr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143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Наличие технической возможности остановки ТС для предотвращения ДТП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850230" y="2464798"/>
                <a:ext cx="3143250" cy="564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ru-RU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0.5</m:t>
                            </m:r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ru-RU" i="1">
                            <a:latin typeface="Cambria Math"/>
                          </a:rPr>
                          <m:t>3.6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ru-RU" i="1">
                            <a:latin typeface="Cambria Math"/>
                          </a:rPr>
                          <m:t>26</m:t>
                        </m:r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230" y="2464798"/>
                <a:ext cx="3143250" cy="5641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760552" y="3179825"/>
                <a:ext cx="1338636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𝒚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оп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552" y="3179825"/>
                <a:ext cx="1338636" cy="6580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9830641" y="4010256"/>
            <a:ext cx="1198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S</a:t>
            </a:r>
            <a:r>
              <a:rPr lang="ru-RU" sz="2400" b="1" baseline="-25000" dirty="0" err="1"/>
              <a:t>о</a:t>
            </a:r>
            <a:r>
              <a:rPr lang="ru-RU" sz="2400" b="1" dirty="0"/>
              <a:t> &lt; </a:t>
            </a:r>
            <a:r>
              <a:rPr lang="ru-RU" sz="2400" b="1" i="1" dirty="0" err="1"/>
              <a:t>S</a:t>
            </a:r>
            <a:r>
              <a:rPr lang="ru-RU" sz="2400" b="1" baseline="-25000" dirty="0" err="1"/>
              <a:t>у</a:t>
            </a:r>
            <a:r>
              <a:rPr lang="ru-RU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05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2345" y="1716863"/>
            <a:ext cx="6951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Статистика федеральной автомобильной дороги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М-1 «Беларусь» 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88085"/>
              </p:ext>
            </p:extLst>
          </p:nvPr>
        </p:nvGraphicFramePr>
        <p:xfrm>
          <a:off x="2572345" y="2189237"/>
          <a:ext cx="6984775" cy="315186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192005"/>
                <a:gridCol w="2896385"/>
                <a:gridCol w="2896385"/>
              </a:tblGrid>
              <a:tr h="798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ДТП с дикими животными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ДТП с дикими животными, в которых погибли или были ранены люди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2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г.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(1 человек погиб и 1 ранен)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2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(3 человека ранены)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2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(3 человека погибли и 5 ранены)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2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(11 человек ранены)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2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(3 человека ранены)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2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 (427 по данным на 05.2018 г.)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57760" y="5502047"/>
            <a:ext cx="7076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Выдержка из проектной документации ПТИ-2014-853-ТКР1.4-ТЧ.01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05925" y="6351950"/>
            <a:ext cx="2743200" cy="365125"/>
          </a:xfrm>
        </p:spPr>
        <p:txBody>
          <a:bodyPr/>
          <a:lstStyle/>
          <a:p>
            <a:fld id="{1ACABED2-B07F-4895-8944-5ED55C751D71}" type="slidenum">
              <a:rPr lang="ru-RU" b="1" smtClean="0">
                <a:solidFill>
                  <a:schemeClr val="tx1"/>
                </a:solidFill>
              </a:rPr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29195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Обоснование установки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интеллектуальной системы предупреждения водителей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 появлении диких животных на проезжей части </a:t>
            </a:r>
          </a:p>
        </p:txBody>
      </p:sp>
    </p:spTree>
    <p:extLst>
      <p:ext uri="{BB962C8B-B14F-4D97-AF65-F5344CB8AC3E}">
        <p14:creationId xmlns:p14="http://schemas.microsoft.com/office/powerpoint/2010/main" val="14569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">
      <a:dk1>
        <a:srgbClr val="2F5496"/>
      </a:dk1>
      <a:lt1>
        <a:sysClr val="window" lastClr="FFFFFF"/>
      </a:lt1>
      <a:dk2>
        <a:srgbClr val="034A90"/>
      </a:dk2>
      <a:lt2>
        <a:srgbClr val="E7E6E6"/>
      </a:lt2>
      <a:accent1>
        <a:srgbClr val="FF6600"/>
      </a:accent1>
      <a:accent2>
        <a:srgbClr val="FF66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rgbClr val="2F5496"/>
    </a:dk1>
    <a:lt1>
      <a:sysClr val="window" lastClr="FFFFFF"/>
    </a:lt1>
    <a:dk2>
      <a:srgbClr val="034A90"/>
    </a:dk2>
    <a:lt2>
      <a:srgbClr val="E7E6E6"/>
    </a:lt2>
    <a:accent1>
      <a:srgbClr val="FF6600"/>
    </a:accent1>
    <a:accent2>
      <a:srgbClr val="FF6600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entury Gothic">
    <a:maj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1091</TotalTime>
  <Words>684</Words>
  <Application>Microsoft Office PowerPoint</Application>
  <PresentationFormat>Произвольный</PresentationFormat>
  <Paragraphs>177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Visio.Drawing.15</vt:lpstr>
      <vt:lpstr>Научно-практическое обоснование  установки интеллектуальной системы предупреждения водителей о появлении опасности на проезжей части</vt:lpstr>
      <vt:lpstr>Отечественная программа компонента и алгоритмы искусственного интеллекта</vt:lpstr>
      <vt:lpstr>Целевые индикаторы эффективности  интеллектуальной системы предупреждения водителей  о появлении опасности на проезжей части</vt:lpstr>
      <vt:lpstr>Презентация PowerPoint</vt:lpstr>
      <vt:lpstr>Концепция обоснования установки локального проекта интеллектуальной транспортной системы с позиции автотехнической экспертизы </vt:lpstr>
      <vt:lpstr>Презентация PowerPoint</vt:lpstr>
      <vt:lpstr>Обоснование установки локального проекта интеллектуальной транспортной системы на пешеходных переходах</vt:lpstr>
      <vt:lpstr>Наличие технической возможности остановки ТС для предотвращения ДТП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Научно-практическое обоснование  установки интеллектуальной системы предупреждения водителей о появлении опасности на проезжей части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Work</dc:creator>
  <cp:lastModifiedBy>User</cp:lastModifiedBy>
  <cp:revision>73</cp:revision>
  <dcterms:created xsi:type="dcterms:W3CDTF">2021-08-17T12:22:19Z</dcterms:created>
  <dcterms:modified xsi:type="dcterms:W3CDTF">2021-09-13T18:32:12Z</dcterms:modified>
</cp:coreProperties>
</file>