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191168750964954"/>
          <c:y val="0.27590141181135963"/>
          <c:w val="0.64950995831403424"/>
          <c:h val="0.6103824089850483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explosion val="8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9A0-42D5-87CB-2C426A86F5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9A0-42D5-87CB-2C426A86F5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D9A0-42D5-87CB-2C426A86F5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D9A0-42D5-87CB-2C426A86F5E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D9A0-42D5-87CB-2C426A86F5E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D9A0-42D5-87CB-2C426A86F5E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D9A0-42D5-87CB-2C426A86F5E5}"/>
              </c:ext>
            </c:extLst>
          </c:dPt>
          <c:dLbls>
            <c:dLbl>
              <c:idx val="0"/>
              <c:layout>
                <c:manualLayout>
                  <c:x val="3.2732449052853385E-2"/>
                  <c:y val="-0.292897450318710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3389644C-F8DF-4476-8D8A-891C38EF5249}" type="CATEGORYNAME">
                      <a:rPr lang="ru-RU" sz="1600"/>
                      <a:pPr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[ИМЯ КАТЕГОРИИ]</a:t>
                    </a:fld>
                    <a:r>
                      <a:rPr lang="ru-RU" sz="1600" baseline="0" dirty="0"/>
                      <a:t>
</a:t>
                    </a:r>
                    <a:fld id="{0989A30C-4F5F-4C2C-9A0E-2E718192A16F}" type="PERCENTAGE">
                      <a:rPr lang="ru-RU" sz="1600" baseline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[ПРОЦЕНТ]</a:t>
                    </a:fld>
                    <a:endParaRPr lang="ru-RU" sz="16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9A0-42D5-87CB-2C426A86F5E5}"/>
                </c:ext>
              </c:extLst>
            </c:dLbl>
            <c:dLbl>
              <c:idx val="1"/>
              <c:layout>
                <c:manualLayout>
                  <c:x val="-3.2020591196839608E-2"/>
                  <c:y val="6.53736075936335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AF4E9CC0-8C20-4267-AD3E-4AE25DC75842}" type="CATEGORYNAME">
                      <a:rPr lang="ru-RU" sz="1600"/>
                      <a:pPr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[ИМЯ КАТЕГОРИИ]</a:t>
                    </a:fld>
                    <a:r>
                      <a:rPr lang="ru-RU" sz="1600" baseline="0" dirty="0"/>
                      <a:t>
</a:t>
                    </a:r>
                    <a:fld id="{201BEB03-5142-4A2F-B7FE-AF00DBBCF247}" type="PERCENTAGE">
                      <a:rPr lang="ru-RU" sz="1600" baseline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[ПРОЦЕНТ]</a:t>
                    </a:fld>
                    <a:endParaRPr lang="ru-RU" sz="16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08338471446079"/>
                      <c:h val="0.23964285714285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9A0-42D5-87CB-2C426A86F5E5}"/>
                </c:ext>
              </c:extLst>
            </c:dLbl>
            <c:dLbl>
              <c:idx val="2"/>
              <c:layout>
                <c:manualLayout>
                  <c:x val="-7.9702449418656549E-2"/>
                  <c:y val="5.3267383965182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887D7444-F522-42CC-A65E-E92E6C8DA548}" type="CATEGORYNAME">
                      <a:rPr lang="ru-RU" sz="1600"/>
                      <a:pPr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[ИМЯ КАТЕГОРИИ]</a:t>
                    </a:fld>
                    <a:r>
                      <a:rPr lang="ru-RU" sz="1600" baseline="0" dirty="0"/>
                      <a:t>
</a:t>
                    </a:r>
                    <a:fld id="{85E76307-2B8C-4EA2-9D8D-117E411985E0}" type="PERCENTAGE">
                      <a:rPr lang="ru-RU" sz="1600" baseline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[ПРОЦЕНТ]</a:t>
                    </a:fld>
                    <a:endParaRPr lang="ru-RU" sz="16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9A0-42D5-87CB-2C426A86F5E5}"/>
                </c:ext>
              </c:extLst>
            </c:dLbl>
            <c:dLbl>
              <c:idx val="3"/>
              <c:layout>
                <c:manualLayout>
                  <c:x val="-0.10585481563415321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B48ABD47-763D-49C8-8E40-4B071F6E1B05}" type="CATEGORYNAME">
                      <a:rPr lang="ru-RU" sz="1600"/>
                      <a:pPr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E7907FD3-5AB9-459C-AAB5-1B158A4AA10C}" type="PERCENTAGE">
                      <a:rPr lang="ru-RU" baseline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9A0-42D5-87CB-2C426A86F5E5}"/>
                </c:ext>
              </c:extLst>
            </c:dLbl>
            <c:dLbl>
              <c:idx val="4"/>
              <c:layout>
                <c:manualLayout>
                  <c:x val="-6.7248941696991499E-2"/>
                  <c:y val="-0.104113523204675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F451D4E3-5E4A-493C-8B5F-88CF08DDB2F4}" type="CATEGORYNAME">
                      <a:rPr lang="ru-RU" sz="160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[ИМЯ КАТЕГОРИИ]</a:t>
                    </a:fld>
                    <a:r>
                      <a:rPr lang="ru-RU" sz="1600" baseline="0" dirty="0"/>
                      <a:t>
</a:t>
                    </a:r>
                    <a:fld id="{D6664906-AB90-4E26-8999-E2BA2A290CD5}" type="PERCENTAGE">
                      <a:rPr lang="ru-RU" sz="1600" baseline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[ПРОЦЕНТ]</a:t>
                    </a:fld>
                    <a:endParaRPr lang="ru-RU" sz="16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9A0-42D5-87CB-2C426A86F5E5}"/>
                </c:ext>
              </c:extLst>
            </c:dLbl>
            <c:dLbl>
              <c:idx val="5"/>
              <c:layout>
                <c:manualLayout>
                  <c:x val="0.14421131232381307"/>
                  <c:y val="-0.145274683541407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902CB388-B035-4686-9B69-EC470D362C6D}" type="CATEGORYNAME">
                      <a:rPr lang="ru-RU" sz="1600" dirty="0"/>
                      <a:pPr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[ИМЯ КАТЕГОРИИ]</a:t>
                    </a:fld>
                    <a:r>
                      <a:rPr lang="ru-RU" sz="1600" baseline="0" dirty="0"/>
                      <a:t>
</a:t>
                    </a:r>
                    <a:fld id="{701B1C9B-256D-4F78-8B02-0614B10887EE}" type="PERCENTAGE">
                      <a:rPr lang="ru-RU" sz="1600" baseline="0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[ПРОЦЕНТ]</a:t>
                    </a:fld>
                    <a:endParaRPr lang="ru-RU" sz="16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03030384843572"/>
                      <c:h val="0.146642857142857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9A0-42D5-87CB-2C426A86F5E5}"/>
                </c:ext>
              </c:extLst>
            </c:dLbl>
            <c:dLbl>
              <c:idx val="6"/>
              <c:layout>
                <c:manualLayout>
                  <c:x val="0.2254084897621379"/>
                  <c:y val="9.684978902760524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6C4422F7-33D7-407F-85F5-A95EC793D804}" type="CATEGORYNAME">
                      <a:rPr lang="ru-RU" sz="1600"/>
                      <a:pPr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[ИМЯ КАТЕГОРИИ]</a:t>
                    </a:fld>
                    <a:r>
                      <a:rPr lang="ru-RU" sz="1600" baseline="0" dirty="0"/>
                      <a:t>
</a:t>
                    </a:r>
                    <a:fld id="{7AA7718F-6433-4B12-B89A-9A71D219F0B8}" type="PERCENTAGE">
                      <a:rPr lang="ru-RU" sz="1600" baseline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[ПРОЦЕНТ]</a:t>
                    </a:fld>
                    <a:endParaRPr lang="ru-RU" sz="16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9A0-42D5-87CB-2C426A86F5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Лист1!$A$19:$A$25</c:f>
              <c:strCache>
                <c:ptCount val="7"/>
                <c:pt idx="0">
                  <c:v>Асфальтобетонные покрытия </c:v>
                </c:pt>
                <c:pt idx="1">
                  <c:v>Регенерация покрытий и стабилизация оснований дорожных одежд</c:v>
                </c:pt>
                <c:pt idx="2">
                  <c:v>Битумополимерные ленты </c:v>
                </c:pt>
                <c:pt idx="3">
                  <c:v>Элементы обустройства и ОДД</c:v>
                </c:pt>
                <c:pt idx="4">
                  <c:v>Геосинтетические материалы</c:v>
                </c:pt>
                <c:pt idx="5">
                  <c:v>Водопропускные трубы</c:v>
                </c:pt>
                <c:pt idx="6">
                  <c:v>Габионно-сетчатые конструкции</c:v>
                </c:pt>
              </c:strCache>
            </c:strRef>
          </c:cat>
          <c:val>
            <c:numRef>
              <c:f>Лист1!$B$19:$B$25</c:f>
              <c:numCache>
                <c:formatCode>General</c:formatCode>
                <c:ptCount val="7"/>
                <c:pt idx="0">
                  <c:v>2319</c:v>
                </c:pt>
                <c:pt idx="1">
                  <c:v>259</c:v>
                </c:pt>
                <c:pt idx="2">
                  <c:v>304</c:v>
                </c:pt>
                <c:pt idx="3">
                  <c:v>258</c:v>
                </c:pt>
                <c:pt idx="4">
                  <c:v>81</c:v>
                </c:pt>
                <c:pt idx="5">
                  <c:v>90</c:v>
                </c:pt>
                <c:pt idx="6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9A0-42D5-87CB-2C426A86F5E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380093520374082E-2"/>
          <c:y val="6.2041737168640719E-2"/>
          <c:w val="0.96325985303941219"/>
          <c:h val="0.937958262831359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CF5C-4D43-B798-05FD800F1D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CF5C-4D43-B798-05FD800F1D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CF5C-4D43-B798-05FD800F1D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CF5C-4D43-B798-05FD800F1D7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CF5C-4D43-B798-05FD800F1D7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CF5C-4D43-B798-05FD800F1D7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CF5C-4D43-B798-05FD800F1D7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CF5C-4D43-B798-05FD800F1D7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CF5C-4D43-B798-05FD800F1D76}"/>
              </c:ext>
            </c:extLst>
          </c:dPt>
          <c:dLbls>
            <c:dLbl>
              <c:idx val="0"/>
              <c:layout>
                <c:manualLayout>
                  <c:x val="8.5997323974250334E-2"/>
                  <c:y val="1.4807302006030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498301A3-628A-4663-9AA8-005A9BD193EC}" type="CATEGORYNAME">
                      <a:rPr lang="ru-RU" sz="160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
</a:t>
                    </a:r>
                    <a:fld id="{AD27CFEE-2DAD-4580-AA2E-71EA0AC231C8}" type="PERCENTAGE">
                      <a:rPr lang="ru-RU" sz="160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[ПРОЦЕНТ]</a:t>
                    </a:fld>
                    <a:endParaRPr lang="ru-RU" sz="1600" baseline="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540448599730165"/>
                      <c:h val="0.154963338973491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5C-4D43-B798-05FD800F1D76}"/>
                </c:ext>
              </c:extLst>
            </c:dLbl>
            <c:dLbl>
              <c:idx val="1"/>
              <c:layout>
                <c:manualLayout>
                  <c:x val="0.11865697116249997"/>
                  <c:y val="0.142190157702368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4ED03C11-9F1B-41C7-93F7-C3C1C39F58B6}" type="CATEGORYNAME">
                      <a:rPr lang="ru-RU" sz="160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
</a:t>
                    </a:r>
                    <a:fld id="{7FAE7F90-2934-45BC-A676-DC10B5BC02DA}" type="PERCENTAGE">
                      <a:rPr lang="ru-RU" sz="160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[ПРОЦЕНТ]</a:t>
                    </a:fld>
                    <a:endParaRPr lang="ru-RU" sz="1600" baseline="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15309680688395"/>
                      <c:h val="0.152791878172588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F5C-4D43-B798-05FD800F1D76}"/>
                </c:ext>
              </c:extLst>
            </c:dLbl>
            <c:dLbl>
              <c:idx val="2"/>
              <c:layout>
                <c:manualLayout>
                  <c:x val="3.9978846390308923E-2"/>
                  <c:y val="0.141486026175662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83B1062F-88AA-4DA0-9249-8CADB6077F35}" type="CATEGORYNAME">
                      <a:rPr lang="ru-RU" sz="160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
</a:t>
                    </a:r>
                    <a:fld id="{3A13CC11-D506-4DD0-A233-39B717DB266F}" type="PERCENTAGE">
                      <a:rPr lang="ru-RU" sz="160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[ПРОЦЕНТ]</a:t>
                    </a:fld>
                    <a:endParaRPr lang="ru-RU" sz="1600" baseline="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F5C-4D43-B798-05FD800F1D76}"/>
                </c:ext>
              </c:extLst>
            </c:dLbl>
            <c:dLbl>
              <c:idx val="3"/>
              <c:layout>
                <c:manualLayout>
                  <c:x val="4.1136650503614779E-2"/>
                  <c:y val="0.22264456790616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5C6EE523-8C4A-47CF-888D-6EC9594D290A}" type="CATEGORYNAME">
                      <a:rPr lang="ru-RU" sz="160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
</a:t>
                    </a:r>
                    <a:fld id="{E285AA54-A411-48CF-A505-FA8C7F4BC934}" type="PERCENTAGE">
                      <a:rPr lang="ru-RU" sz="160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[ПРОЦЕНТ]</a:t>
                    </a:fld>
                    <a:endParaRPr lang="ru-RU" sz="1600" baseline="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F5C-4D43-B798-05FD800F1D76}"/>
                </c:ext>
              </c:extLst>
            </c:dLbl>
            <c:dLbl>
              <c:idx val="4"/>
              <c:layout>
                <c:manualLayout>
                  <c:x val="0.48768404572857543"/>
                  <c:y val="-2.11274986565765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3B506BEB-341C-467A-A9DE-7E875FFFD81B}" type="CATEGORYNAME">
                      <a:rPr lang="ru-RU" sz="160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
</a:t>
                    </a:r>
                    <a:fld id="{38E1D740-C0EF-458E-8A08-FA8851DECC76}" type="PERCENTAGE">
                      <a:rPr lang="ru-RU" sz="160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[ПРОЦЕНТ]</a:t>
                    </a:fld>
                    <a:endParaRPr lang="ru-RU" sz="1600" baseline="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26952931822292"/>
                      <c:h val="0.249435984207557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F5C-4D43-B798-05FD800F1D76}"/>
                </c:ext>
              </c:extLst>
            </c:dLbl>
            <c:dLbl>
              <c:idx val="5"/>
              <c:layout>
                <c:manualLayout>
                  <c:x val="-0.14141524518853982"/>
                  <c:y val="0.269734189595121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6C334419-CE72-4AD8-921A-EEB949A1516D}" type="CATEGORYNAME">
                      <a:rPr lang="ru-RU" sz="160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
</a:t>
                    </a:r>
                    <a:fld id="{E45D9520-0064-4E66-B505-1C5ED22DCCAA}" type="PERCENTAGE">
                      <a:rPr lang="ru-RU" sz="160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[ПРОЦЕНТ]</a:t>
                    </a:fld>
                    <a:endParaRPr lang="ru-RU" sz="1600" baseline="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F5C-4D43-B798-05FD800F1D76}"/>
                </c:ext>
              </c:extLst>
            </c:dLbl>
            <c:dLbl>
              <c:idx val="6"/>
              <c:layout>
                <c:manualLayout>
                  <c:x val="-0.108922940008694"/>
                  <c:y val="1.48822450493180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7EF432D9-C5F2-4CA9-923E-8DD8E5995443}" type="CATEGORYNAME">
                      <a:rPr lang="ru-RU" sz="160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
</a:t>
                    </a:r>
                    <a:fld id="{D7B29361-F931-4523-9D74-BD86B07134BA}" type="PERCENTAGE">
                      <a:rPr lang="ru-RU" sz="160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[ПРОЦЕНТ]</a:t>
                    </a:fld>
                    <a:endParaRPr lang="ru-RU" sz="1600" baseline="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3643488877651"/>
                      <c:h val="0.17368866328257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F5C-4D43-B798-05FD800F1D76}"/>
                </c:ext>
              </c:extLst>
            </c:dLbl>
            <c:dLbl>
              <c:idx val="7"/>
              <c:layout>
                <c:manualLayout>
                  <c:x val="-0.10944200233093591"/>
                  <c:y val="0.1850728022115106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C4FEF1EA-D2BD-4649-8238-ACED49800D23}" type="CATEGORYNAME">
                      <a:rPr lang="ru-RU" sz="160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
</a:t>
                    </a:r>
                    <a:fld id="{15589C11-1616-4C4D-B503-66033419AAF3}" type="PERCENTAGE">
                      <a:rPr lang="ru-RU" sz="160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[ПРОЦЕНТ]</a:t>
                    </a:fld>
                    <a:endParaRPr lang="ru-RU" sz="1600" baseline="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91278932761892"/>
                      <c:h val="0.17368866328257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F5C-4D43-B798-05FD800F1D76}"/>
                </c:ext>
              </c:extLst>
            </c:dLbl>
            <c:dLbl>
              <c:idx val="8"/>
              <c:layout>
                <c:manualLayout>
                  <c:x val="-8.5536558681667804E-2"/>
                  <c:y val="1.37046795006137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9602CFDC-CF49-4B51-B650-66E197EC4ED3}" type="CATEGORYNAME">
                      <a:rPr lang="ru-RU" sz="160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
</a:t>
                    </a:r>
                    <a:fld id="{BD6213A8-7A2C-4D56-84D4-EB3962831B5C}" type="PERCENTAGE">
                      <a:rPr lang="ru-RU" sz="160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[ПРОЦЕНТ]</a:t>
                    </a:fld>
                    <a:endParaRPr lang="ru-RU" sz="1600" baseline="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CF5C-4D43-B798-05FD800F1D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Sheet1!$B$4:$B$12</c:f>
              <c:strCache>
                <c:ptCount val="9"/>
                <c:pt idx="0">
                  <c:v>Энергоэффективные технологии </c:v>
                </c:pt>
                <c:pt idx="1">
                  <c:v>Ограждения</c:v>
                </c:pt>
                <c:pt idx="2">
                  <c:v>Акустические экраны</c:v>
                </c:pt>
                <c:pt idx="3">
                  <c:v>Гидроизоляция</c:v>
                </c:pt>
                <c:pt idx="4">
                  <c:v>Защитные покрытия железобетонных и металлических конструкций</c:v>
                </c:pt>
                <c:pt idx="5">
                  <c:v>Водоотвод</c:v>
                </c:pt>
                <c:pt idx="6">
                  <c:v>Деформационные швы</c:v>
                </c:pt>
                <c:pt idx="7">
                  <c:v>Битумно полимерные ленты</c:v>
                </c:pt>
                <c:pt idx="8">
                  <c:v>Прочее</c:v>
                </c:pt>
              </c:strCache>
            </c:strRef>
          </c:cat>
          <c:val>
            <c:numRef>
              <c:f>Sheet1!$C$4:$C$12</c:f>
              <c:numCache>
                <c:formatCode>0</c:formatCode>
                <c:ptCount val="9"/>
                <c:pt idx="0">
                  <c:v>8.92018779342723</c:v>
                </c:pt>
                <c:pt idx="1">
                  <c:v>7.981220657276995</c:v>
                </c:pt>
                <c:pt idx="2">
                  <c:v>5.164319248826291</c:v>
                </c:pt>
                <c:pt idx="3">
                  <c:v>5.164319248826291</c:v>
                </c:pt>
                <c:pt idx="4">
                  <c:v>52.112676056338024</c:v>
                </c:pt>
                <c:pt idx="5">
                  <c:v>8.92018779342723</c:v>
                </c:pt>
                <c:pt idx="6">
                  <c:v>1.8779342723004695</c:v>
                </c:pt>
                <c:pt idx="7">
                  <c:v>2.3474178403755865</c:v>
                </c:pt>
                <c:pt idx="8">
                  <c:v>7.511737089201878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F5C-4D43-B798-05FD800F1D76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0641442371358666"/>
          <c:w val="0.66297327997934696"/>
          <c:h val="0.6241991580750393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[2]Лист1!$A$93</c:f>
              <c:strCache>
                <c:ptCount val="1"/>
                <c:pt idx="0">
                  <c:v>Устройство покрытий из асфальтобетонных смесей запроектированных по ГОСТ Р 58406.1-2020 и ГОСТ Р 58406.2 - 2020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[2]Лист1!$B$92:$C$92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[2]Лист1!$B$93:$C$93</c:f>
              <c:numCache>
                <c:formatCode>General</c:formatCode>
                <c:ptCount val="2"/>
                <c:pt idx="0">
                  <c:v>1104</c:v>
                </c:pt>
                <c:pt idx="1">
                  <c:v>1737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D2-42C0-ACE5-B48D5052896E}"/>
            </c:ext>
          </c:extLst>
        </c:ser>
        <c:ser>
          <c:idx val="1"/>
          <c:order val="1"/>
          <c:tx>
            <c:strRef>
              <c:f>[2]Лист1!$A$94</c:f>
              <c:strCache>
                <c:ptCount val="1"/>
                <c:pt idx="0">
                  <c:v>Устройство покрытий из асфальтобетонных смесей запроектированных по ГОСТ Р 58401.1-2019 и ГОСТ Р 58401.2-2019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[2]Лист1!$B$92:$C$92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[2]Лист1!$B$94:$C$94</c:f>
              <c:numCache>
                <c:formatCode>General</c:formatCode>
                <c:ptCount val="2"/>
                <c:pt idx="0">
                  <c:v>42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D2-42C0-ACE5-B48D50528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6137167"/>
        <c:axId val="379229679"/>
        <c:axId val="0"/>
      </c:bar3DChart>
      <c:catAx>
        <c:axId val="516137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9229679"/>
        <c:crosses val="autoZero"/>
        <c:auto val="1"/>
        <c:lblAlgn val="ctr"/>
        <c:lblOffset val="100"/>
        <c:tickMarkSkip val="1"/>
        <c:noMultiLvlLbl val="0"/>
      </c:catAx>
      <c:valAx>
        <c:axId val="379229679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6137167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416093404061999"/>
          <c:y val="0.13208144680008946"/>
          <c:w val="0.45762756908840418"/>
          <c:h val="0.669067233451214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0.16369</cdr:x>
      <cdr:y>0.24411</cdr:y>
    </cdr:from>
    <cdr:to>
      <cdr:x>0.26503</cdr:x>
      <cdr:y>0.39123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D280FFC0-197A-4D93-BC7B-81D0F1BBA930}"/>
            </a:ext>
          </a:extLst>
        </cdr:cNvPr>
        <cdr:cNvSpPr txBox="1"/>
      </cdr:nvSpPr>
      <cdr:spPr>
        <a:xfrm xmlns:a="http://schemas.openxmlformats.org/drawingml/2006/main">
          <a:off x="1640612" y="1120031"/>
          <a:ext cx="1015681" cy="6750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anose="02010803020104030203" pitchFamily="2" charset="-79"/>
            </a:rPr>
            <a:t>42 </a:t>
          </a:r>
          <a:r>
            <a:rPr lang="ru-RU" sz="1400" b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haroni" panose="02010803020104030203" pitchFamily="2" charset="-79"/>
            </a:rPr>
            <a:t>(</a:t>
          </a:r>
          <a:r>
            <a:rPr lang="ru-RU" sz="1400" b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anose="02010803020104030203" pitchFamily="2" charset="-79"/>
            </a:rPr>
            <a:t>2 %)</a:t>
          </a:r>
        </a:p>
      </cdr:txBody>
    </cdr:sp>
  </cdr:relSizeAnchor>
  <cdr:relSizeAnchor xmlns:cdr="http://schemas.openxmlformats.org/drawingml/2006/chartDrawing">
    <cdr:from>
      <cdr:x>0.27421</cdr:x>
      <cdr:y>0.20281</cdr:y>
    </cdr:from>
    <cdr:to>
      <cdr:x>0.36192</cdr:x>
      <cdr:y>0.27085</cdr:y>
    </cdr:to>
    <cdr:sp macro="" textlink="">
      <cdr:nvSpPr>
        <cdr:cNvPr id="4" name="TextBox 6">
          <a:extLst xmlns:a="http://schemas.openxmlformats.org/drawingml/2006/main">
            <a:ext uri="{FF2B5EF4-FFF2-40B4-BE49-F238E27FC236}">
              <a16:creationId xmlns:a16="http://schemas.microsoft.com/office/drawing/2014/main" id="{2D0ABE41-FD0D-43BD-B4AD-CD8327ECE47A}"/>
            </a:ext>
          </a:extLst>
        </cdr:cNvPr>
        <cdr:cNvSpPr txBox="1"/>
      </cdr:nvSpPr>
      <cdr:spPr>
        <a:xfrm xmlns:a="http://schemas.openxmlformats.org/drawingml/2006/main" rot="20367982">
          <a:off x="6179694" y="2092397"/>
          <a:ext cx="1976687" cy="7019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anose="02010803020104030203" pitchFamily="2" charset="-79"/>
            </a:rPr>
            <a:t>1 %</a:t>
          </a:r>
        </a:p>
      </cdr:txBody>
    </cdr:sp>
  </cdr:relSizeAnchor>
  <cdr:relSizeAnchor xmlns:cdr="http://schemas.openxmlformats.org/drawingml/2006/chartDrawing">
    <cdr:from>
      <cdr:x>0.28039</cdr:x>
      <cdr:y>0.42449</cdr:y>
    </cdr:from>
    <cdr:to>
      <cdr:x>0.36809</cdr:x>
      <cdr:y>0.49253</cdr:y>
    </cdr:to>
    <cdr:sp macro="" textlink="">
      <cdr:nvSpPr>
        <cdr:cNvPr id="5" name="TextBox 6">
          <a:extLst xmlns:a="http://schemas.openxmlformats.org/drawingml/2006/main">
            <a:ext uri="{FF2B5EF4-FFF2-40B4-BE49-F238E27FC236}">
              <a16:creationId xmlns:a16="http://schemas.microsoft.com/office/drawing/2014/main" id="{2D0ABE41-FD0D-43BD-B4AD-CD8327ECE47A}"/>
            </a:ext>
          </a:extLst>
        </cdr:cNvPr>
        <cdr:cNvSpPr txBox="1"/>
      </cdr:nvSpPr>
      <cdr:spPr>
        <a:xfrm xmlns:a="http://schemas.openxmlformats.org/drawingml/2006/main" rot="20318711">
          <a:off x="2810278" y="1947649"/>
          <a:ext cx="878983" cy="3121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anose="02010803020104030203" pitchFamily="2" charset="-79"/>
            </a:rPr>
            <a:t>3 %</a:t>
          </a:r>
        </a:p>
      </cdr:txBody>
    </cdr:sp>
  </cdr:relSizeAnchor>
  <cdr:relSizeAnchor xmlns:cdr="http://schemas.openxmlformats.org/drawingml/2006/chartDrawing">
    <cdr:from>
      <cdr:x>0.42994</cdr:x>
      <cdr:y>0.08161</cdr:y>
    </cdr:from>
    <cdr:to>
      <cdr:x>0.52863</cdr:x>
      <cdr:y>0.22873</cdr:y>
    </cdr:to>
    <cdr:sp macro="" textlink="">
      <cdr:nvSpPr>
        <cdr:cNvPr id="8" name="TextBox 6">
          <a:extLst xmlns:a="http://schemas.openxmlformats.org/drawingml/2006/main">
            <a:ext uri="{FF2B5EF4-FFF2-40B4-BE49-F238E27FC236}">
              <a16:creationId xmlns:a16="http://schemas.microsoft.com/office/drawing/2014/main" id="{186BD425-2E93-45AF-AA4B-7AC0BEADFBDE}"/>
            </a:ext>
          </a:extLst>
        </cdr:cNvPr>
        <cdr:cNvSpPr txBox="1"/>
      </cdr:nvSpPr>
      <cdr:spPr>
        <a:xfrm xmlns:a="http://schemas.openxmlformats.org/drawingml/2006/main">
          <a:off x="4309122" y="374445"/>
          <a:ext cx="989090" cy="6750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anose="02010803020104030203" pitchFamily="2" charset="-79"/>
            </a:rPr>
            <a:t>78 </a:t>
          </a:r>
          <a:r>
            <a:rPr lang="ru-RU" sz="1400" b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haroni" panose="02010803020104030203" pitchFamily="2" charset="-79"/>
            </a:rPr>
            <a:t>(</a:t>
          </a:r>
          <a:r>
            <a:rPr lang="ru-RU" sz="1400" b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anose="02010803020104030203" pitchFamily="2" charset="-79"/>
            </a:rPr>
            <a:t>3 %)</a:t>
          </a:r>
        </a:p>
      </cdr:txBody>
    </cdr:sp>
  </cdr:relSizeAnchor>
  <cdr:relSizeAnchor xmlns:cdr="http://schemas.openxmlformats.org/drawingml/2006/chartDrawing">
    <cdr:from>
      <cdr:x>0.14832</cdr:x>
      <cdr:y>0.47496</cdr:y>
    </cdr:from>
    <cdr:to>
      <cdr:x>0.23322</cdr:x>
      <cdr:y>0.62439</cdr:y>
    </cdr:to>
    <cdr:sp macro="" textlink="">
      <cdr:nvSpPr>
        <cdr:cNvPr id="6" name="TextBox 6">
          <a:extLst xmlns:a="http://schemas.openxmlformats.org/drawingml/2006/main">
            <a:ext uri="{FF2B5EF4-FFF2-40B4-BE49-F238E27FC236}">
              <a16:creationId xmlns:a16="http://schemas.microsoft.com/office/drawing/2014/main" id="{D280FFC0-197A-4D93-BC7B-81D0F1BBA930}"/>
            </a:ext>
          </a:extLst>
        </cdr:cNvPr>
        <cdr:cNvSpPr txBox="1"/>
      </cdr:nvSpPr>
      <cdr:spPr>
        <a:xfrm xmlns:a="http://schemas.openxmlformats.org/drawingml/2006/main">
          <a:off x="3342640" y="4900168"/>
          <a:ext cx="1913256" cy="15416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anose="02010803020104030203" pitchFamily="2" charset="-79"/>
            </a:rPr>
            <a:t>1104</a:t>
          </a:r>
        </a:p>
        <a:p xmlns:a="http://schemas.openxmlformats.org/drawingml/2006/main">
          <a:pPr algn="ctr"/>
          <a:r>
            <a:rPr lang="ru-RU" sz="1400" b="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anose="02010803020104030203" pitchFamily="2" charset="-79"/>
            </a:rPr>
            <a:t>57 %</a:t>
          </a:r>
        </a:p>
      </cdr:txBody>
    </cdr:sp>
  </cdr:relSizeAnchor>
  <cdr:relSizeAnchor xmlns:cdr="http://schemas.openxmlformats.org/drawingml/2006/chartDrawing">
    <cdr:from>
      <cdr:x>0.39515</cdr:x>
      <cdr:y>0.40028</cdr:y>
    </cdr:from>
    <cdr:to>
      <cdr:x>0.48005</cdr:x>
      <cdr:y>0.55706</cdr:y>
    </cdr:to>
    <cdr:sp macro="" textlink="">
      <cdr:nvSpPr>
        <cdr:cNvPr id="7" name="TextBox 18">
          <a:extLst xmlns:a="http://schemas.openxmlformats.org/drawingml/2006/main">
            <a:ext uri="{FF2B5EF4-FFF2-40B4-BE49-F238E27FC236}">
              <a16:creationId xmlns:a16="http://schemas.microsoft.com/office/drawing/2014/main" id="{49E81766-0593-4D7B-894E-8F145B6D1852}"/>
            </a:ext>
          </a:extLst>
        </cdr:cNvPr>
        <cdr:cNvSpPr txBox="1"/>
      </cdr:nvSpPr>
      <cdr:spPr>
        <a:xfrm xmlns:a="http://schemas.openxmlformats.org/drawingml/2006/main">
          <a:off x="4181702" y="1836584"/>
          <a:ext cx="898454" cy="7193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anose="02010803020104030203" pitchFamily="2" charset="-79"/>
            </a:rPr>
            <a:t>1737</a:t>
          </a:r>
        </a:p>
        <a:p xmlns:a="http://schemas.openxmlformats.org/drawingml/2006/main">
          <a:pPr algn="ctr"/>
          <a:r>
            <a:rPr lang="ru-RU" sz="1400" b="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anose="02010803020104030203" pitchFamily="2" charset="-79"/>
            </a:rPr>
            <a:t>60 %</a:t>
          </a:r>
        </a:p>
      </cdr:txBody>
    </cdr:sp>
  </cdr:relSizeAnchor>
  <cdr:relSizeAnchor xmlns:cdr="http://schemas.openxmlformats.org/drawingml/2006/chartDrawing">
    <cdr:from>
      <cdr:x>0.2844</cdr:x>
      <cdr:y>0.46849</cdr:y>
    </cdr:from>
    <cdr:to>
      <cdr:x>0.37908</cdr:x>
      <cdr:y>0.55546</cdr:y>
    </cdr:to>
    <cdr:cxnSp macro="">
      <cdr:nvCxnSpPr>
        <cdr:cNvPr id="9" name="Прямая со стрелкой 8">
          <a:extLst xmlns:a="http://schemas.openxmlformats.org/drawingml/2006/main">
            <a:ext uri="{FF2B5EF4-FFF2-40B4-BE49-F238E27FC236}">
              <a16:creationId xmlns:a16="http://schemas.microsoft.com/office/drawing/2014/main" id="{AFA17515-83A3-4895-B653-3B603368B893}"/>
            </a:ext>
          </a:extLst>
        </cdr:cNvPr>
        <cdr:cNvCxnSpPr/>
      </cdr:nvCxnSpPr>
      <cdr:spPr>
        <a:xfrm xmlns:a="http://schemas.openxmlformats.org/drawingml/2006/main" flipV="1">
          <a:off x="6409504" y="4833366"/>
          <a:ext cx="2133600" cy="897250"/>
        </a:xfrm>
        <a:prstGeom xmlns:a="http://schemas.openxmlformats.org/drawingml/2006/main" prst="straightConnector1">
          <a:avLst/>
        </a:prstGeom>
        <a:ln xmlns:a="http://schemas.openxmlformats.org/drawingml/2006/main" w="76200" cap="rnd">
          <a:solidFill>
            <a:schemeClr val="accent1"/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0.2826</cdr:x>
      <cdr:y>0.2417</cdr:y>
    </cdr:from>
    <cdr:to>
      <cdr:x>0.37727</cdr:x>
      <cdr:y>0.31929</cdr:y>
    </cdr:to>
    <cdr:cxnSp macro="">
      <cdr:nvCxnSpPr>
        <cdr:cNvPr id="10" name="Прямая со стрелкой 9">
          <a:extLst xmlns:a="http://schemas.openxmlformats.org/drawingml/2006/main">
            <a:ext uri="{FF2B5EF4-FFF2-40B4-BE49-F238E27FC236}">
              <a16:creationId xmlns:a16="http://schemas.microsoft.com/office/drawing/2014/main" id="{2D25F6E1-C8E2-4CAF-B732-AB36881A2ECA}"/>
            </a:ext>
          </a:extLst>
        </cdr:cNvPr>
        <cdr:cNvCxnSpPr/>
      </cdr:nvCxnSpPr>
      <cdr:spPr>
        <a:xfrm xmlns:a="http://schemas.openxmlformats.org/drawingml/2006/main" flipV="1">
          <a:off x="6368864" y="2493582"/>
          <a:ext cx="2133600" cy="800493"/>
        </a:xfrm>
        <a:prstGeom xmlns:a="http://schemas.openxmlformats.org/drawingml/2006/main" prst="straightConnector1">
          <a:avLst/>
        </a:prstGeom>
        <a:ln xmlns:a="http://schemas.openxmlformats.org/drawingml/2006/main" w="76200" cap="rnd">
          <a:solidFill>
            <a:schemeClr val="accent2"/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97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99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2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3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8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21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7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25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40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C4B6-CFD4-4D24-ACA2-1223EE0B5DE5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5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CC4B6-CFD4-4D24-ACA2-1223EE0B5DE5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25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18" Type="http://schemas.openxmlformats.org/officeDocument/2006/relationships/image" Target="../media/image13.png"/><Relationship Id="rId3" Type="http://schemas.openxmlformats.org/officeDocument/2006/relationships/image" Target="../media/image4.png"/><Relationship Id="rId21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image" Target="../media/image3.jp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7139" y="2019300"/>
            <a:ext cx="8705190" cy="14097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Реестр новых и наилучших доступных технологий. Сопровождение и модернизация в рамках национального проекта «Безопасные качественные дороги»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4457" y="3715545"/>
            <a:ext cx="5695950" cy="684212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Рюмин Юрий Анатольевич, начальник проектного офиса по науке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F4A8BC-9105-46ED-A0E4-A36783A4D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14" y="4935113"/>
            <a:ext cx="3905457" cy="1806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C524F1-D471-434B-96CF-D254EF1ABEE4}"/>
              </a:ext>
            </a:extLst>
          </p:cNvPr>
          <p:cNvSpPr txBox="1"/>
          <p:nvPr/>
        </p:nvSpPr>
        <p:spPr>
          <a:xfrm>
            <a:off x="2095130" y="5555951"/>
            <a:ext cx="3675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РОСДОРНИИ</a:t>
            </a:r>
          </a:p>
        </p:txBody>
      </p:sp>
    </p:spTree>
    <p:extLst>
      <p:ext uri="{BB962C8B-B14F-4D97-AF65-F5344CB8AC3E}">
        <p14:creationId xmlns:p14="http://schemas.microsoft.com/office/powerpoint/2010/main" val="4021855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out project">
            <a:extLst>
              <a:ext uri="{FF2B5EF4-FFF2-40B4-BE49-F238E27FC236}">
                <a16:creationId xmlns:a16="http://schemas.microsoft.com/office/drawing/2014/main" id="{8B04BE06-CA3F-47A0-B059-4A9A358EB7A4}"/>
              </a:ext>
            </a:extLst>
          </p:cNvPr>
          <p:cNvSpPr txBox="1"/>
          <p:nvPr/>
        </p:nvSpPr>
        <p:spPr>
          <a:xfrm>
            <a:off x="275208" y="181383"/>
            <a:ext cx="11620870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lnSpc>
                <a:spcPct val="130000"/>
              </a:lnSpc>
              <a:defRPr sz="6000" b="0">
                <a:solidFill>
                  <a:srgbClr val="1C1F2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defRPr>
            </a:lvl1pPr>
          </a:lstStyle>
          <a:p>
            <a:pPr marL="8438" marR="283243" algn="ctr">
              <a:lnSpc>
                <a:spcPct val="100000"/>
              </a:lnSpc>
            </a:pPr>
            <a:r>
              <a:rPr lang="ru-RU" sz="2800" b="1" spc="-4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Применение асфальтобетонных смесей по действующим системам проектирования 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A176B6-9078-4AA5-AE8C-F9E25C053DA4}"/>
              </a:ext>
            </a:extLst>
          </p:cNvPr>
          <p:cNvGrpSpPr/>
          <p:nvPr/>
        </p:nvGrpSpPr>
        <p:grpSpPr>
          <a:xfrm>
            <a:off x="567583" y="5822123"/>
            <a:ext cx="2437290" cy="854494"/>
            <a:chOff x="567583" y="5822123"/>
            <a:chExt cx="2437290" cy="85449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9E6DD1C-0AD7-49CC-8F45-AEDEEE192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83" y="5822123"/>
              <a:ext cx="1847143" cy="854494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ED167E41-7DDA-4786-9E87-01B5EAB09F89}"/>
                </a:ext>
              </a:extLst>
            </p:cNvPr>
            <p:cNvSpPr/>
            <p:nvPr/>
          </p:nvSpPr>
          <p:spPr>
            <a:xfrm>
              <a:off x="1104994" y="6049315"/>
              <a:ext cx="18998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latin typeface="+mj-lt"/>
                  <a:cs typeface="Calibri" panose="020F0502020204030204" pitchFamily="34" charset="0"/>
                </a:rPr>
                <a:t> </a:t>
              </a: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Calibri" panose="020F0502020204030204" pitchFamily="34" charset="0"/>
                </a:rPr>
                <a:t>РОСДОРНИИ</a:t>
              </a:r>
            </a:p>
          </p:txBody>
        </p:sp>
      </p:grp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3398FA8F-4393-4358-BA4B-46D7CD6636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3054626"/>
              </p:ext>
            </p:extLst>
          </p:nvPr>
        </p:nvGraphicFramePr>
        <p:xfrm>
          <a:off x="208112" y="868222"/>
          <a:ext cx="10761502" cy="4588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B5AA311B-A5A2-49C4-ADC2-0E7192639436}"/>
              </a:ext>
            </a:extLst>
          </p:cNvPr>
          <p:cNvSpPr txBox="1">
            <a:spLocks/>
          </p:cNvSpPr>
          <p:nvPr/>
        </p:nvSpPr>
        <p:spPr>
          <a:xfrm>
            <a:off x="10969614" y="5928064"/>
            <a:ext cx="533400" cy="16927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568">
              <a:spcBef>
                <a:spcPts val="204"/>
              </a:spcBef>
            </a:pPr>
            <a:fld id="{81D60167-4931-47E6-BA6A-407CBD079E47}" type="slidenum">
              <a:rPr lang="ru-RU" smtClean="0"/>
              <a:pPr marL="23568">
                <a:spcBef>
                  <a:spcPts val="204"/>
                </a:spcBef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717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out project">
            <a:extLst>
              <a:ext uri="{FF2B5EF4-FFF2-40B4-BE49-F238E27FC236}">
                <a16:creationId xmlns:a16="http://schemas.microsoft.com/office/drawing/2014/main" id="{8B04BE06-CA3F-47A0-B059-4A9A358EB7A4}"/>
              </a:ext>
            </a:extLst>
          </p:cNvPr>
          <p:cNvSpPr txBox="1"/>
          <p:nvPr/>
        </p:nvSpPr>
        <p:spPr>
          <a:xfrm>
            <a:off x="275208" y="181383"/>
            <a:ext cx="1162087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lnSpc>
                <a:spcPct val="130000"/>
              </a:lnSpc>
              <a:defRPr sz="6000" b="0">
                <a:solidFill>
                  <a:srgbClr val="1C1F2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defRPr>
            </a:lvl1pPr>
          </a:lstStyle>
          <a:p>
            <a:pPr marL="8438" marR="283243" algn="ctr">
              <a:lnSpc>
                <a:spcPct val="100000"/>
              </a:lnSpc>
            </a:pPr>
            <a:r>
              <a:rPr lang="ru-RU" sz="2800" b="1" spc="-4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Непрерывная актуализация Реестра 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6A867B7-3F6B-4618-8E3C-DE674405B87E}"/>
              </a:ext>
            </a:extLst>
          </p:cNvPr>
          <p:cNvGrpSpPr/>
          <p:nvPr/>
        </p:nvGrpSpPr>
        <p:grpSpPr>
          <a:xfrm>
            <a:off x="567583" y="5822123"/>
            <a:ext cx="2437290" cy="854494"/>
            <a:chOff x="567583" y="5822123"/>
            <a:chExt cx="2437290" cy="85449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E85E8B9C-579D-45B5-B1F4-A38102401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83" y="5822123"/>
              <a:ext cx="1847143" cy="854494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6FC6133-7AAC-47CE-B65F-3B8EEE341140}"/>
                </a:ext>
              </a:extLst>
            </p:cNvPr>
            <p:cNvSpPr/>
            <p:nvPr/>
          </p:nvSpPr>
          <p:spPr>
            <a:xfrm>
              <a:off x="1104994" y="6049315"/>
              <a:ext cx="18998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latin typeface="+mj-lt"/>
                  <a:cs typeface="Calibri" panose="020F0502020204030204" pitchFamily="34" charset="0"/>
                </a:rPr>
                <a:t> </a:t>
              </a: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Calibri" panose="020F0502020204030204" pitchFamily="34" charset="0"/>
                </a:rPr>
                <a:t>РОСДОРНИИ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2DCBA4-804B-45E8-8C59-1E1F91FB05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1" t="13082" b="3161"/>
          <a:stretch/>
        </p:blipFill>
        <p:spPr>
          <a:xfrm>
            <a:off x="3083737" y="985405"/>
            <a:ext cx="3169961" cy="18024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113187-B8E9-4EBC-9EE6-73C4554D7F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t="2841" r="1749" b="3720"/>
          <a:stretch/>
        </p:blipFill>
        <p:spPr>
          <a:xfrm>
            <a:off x="1196288" y="2559238"/>
            <a:ext cx="2430304" cy="14879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ED62D5-128E-48DD-B9C5-27FD8A3943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1" t="13082" b="3161"/>
          <a:stretch/>
        </p:blipFill>
        <p:spPr>
          <a:xfrm>
            <a:off x="1367264" y="2722002"/>
            <a:ext cx="2088353" cy="11865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952511-5C7F-4A54-AF25-8B9F25ABB412}"/>
              </a:ext>
            </a:extLst>
          </p:cNvPr>
          <p:cNvSpPr txBox="1"/>
          <p:nvPr/>
        </p:nvSpPr>
        <p:spPr>
          <a:xfrm>
            <a:off x="2520568" y="4494212"/>
            <a:ext cx="25163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Чтобы получить доступ, достаточно заполнить анкету.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4" descr="Буфер обмена Бесплатные Иконки">
            <a:extLst>
              <a:ext uri="{FF2B5EF4-FFF2-40B4-BE49-F238E27FC236}">
                <a16:creationId xmlns:a16="http://schemas.microsoft.com/office/drawing/2014/main" id="{F7480D60-F0CA-4D81-9059-CFBBA7315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93" y="4358310"/>
            <a:ext cx="1080135" cy="108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Пользователь Бесплатные Иконки">
            <a:extLst>
              <a:ext uri="{FF2B5EF4-FFF2-40B4-BE49-F238E27FC236}">
                <a16:creationId xmlns:a16="http://schemas.microsoft.com/office/drawing/2014/main" id="{B431587C-E888-487E-B0EC-35739B7BA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39" y="4407894"/>
            <a:ext cx="1080135" cy="108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433522-739E-4741-B658-E445CDE1126A}"/>
              </a:ext>
            </a:extLst>
          </p:cNvPr>
          <p:cNvSpPr txBox="1"/>
          <p:nvPr/>
        </p:nvSpPr>
        <p:spPr>
          <a:xfrm>
            <a:off x="6664304" y="4410811"/>
            <a:ext cx="40739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Если у вас возникли вопросы, свяжитесь со службой поддержки по телефону </a:t>
            </a:r>
            <a:br>
              <a:rPr lang="ru-RU" sz="1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(800) 444-66-22 или электронной почте skdf@rosdornii.ru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22039E4-4D9B-4B4D-970C-5980025959B7}"/>
              </a:ext>
            </a:extLst>
          </p:cNvPr>
          <p:cNvSpPr/>
          <p:nvPr/>
        </p:nvSpPr>
        <p:spPr>
          <a:xfrm>
            <a:off x="7031247" y="1449429"/>
            <a:ext cx="39383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 настоящее время  в Реестр внесено более</a:t>
            </a:r>
            <a:br>
              <a:rPr lang="ru-RU" sz="2400" dirty="0"/>
            </a:br>
            <a:r>
              <a:rPr lang="ru-RU" sz="2400" dirty="0">
                <a:solidFill>
                  <a:srgbClr val="FF0000"/>
                </a:solidFill>
              </a:rPr>
              <a:t>360</a:t>
            </a:r>
            <a:r>
              <a:rPr lang="ru-RU" sz="2400" dirty="0"/>
              <a:t> технологий, 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</a:rPr>
              <a:t>250</a:t>
            </a:r>
            <a:r>
              <a:rPr lang="ru-RU" sz="2400" dirty="0"/>
              <a:t> конструкций, 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</a:rPr>
              <a:t>510</a:t>
            </a:r>
            <a:r>
              <a:rPr lang="ru-RU" sz="2400" dirty="0"/>
              <a:t> НТД дорожной отрасли. </a:t>
            </a:r>
          </a:p>
        </p:txBody>
      </p:sp>
      <p:sp>
        <p:nvSpPr>
          <p:cNvPr id="15" name="Номер слайда 3">
            <a:extLst>
              <a:ext uri="{FF2B5EF4-FFF2-40B4-BE49-F238E27FC236}">
                <a16:creationId xmlns:a16="http://schemas.microsoft.com/office/drawing/2014/main" id="{A9EA37A5-7CB4-4739-8F4C-0748EAB316D6}"/>
              </a:ext>
            </a:extLst>
          </p:cNvPr>
          <p:cNvSpPr txBox="1">
            <a:spLocks/>
          </p:cNvSpPr>
          <p:nvPr/>
        </p:nvSpPr>
        <p:spPr>
          <a:xfrm>
            <a:off x="10969614" y="5928064"/>
            <a:ext cx="533400" cy="16927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568">
              <a:spcBef>
                <a:spcPts val="204"/>
              </a:spcBef>
            </a:pPr>
            <a:fld id="{81D60167-4931-47E6-BA6A-407CBD079E47}" type="slidenum">
              <a:rPr lang="ru-RU" smtClean="0"/>
              <a:pPr marL="23568">
                <a:spcBef>
                  <a:spcPts val="204"/>
                </a:spcBef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763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out project">
            <a:extLst>
              <a:ext uri="{FF2B5EF4-FFF2-40B4-BE49-F238E27FC236}">
                <a16:creationId xmlns:a16="http://schemas.microsoft.com/office/drawing/2014/main" id="{8B04BE06-CA3F-47A0-B059-4A9A358EB7A4}"/>
              </a:ext>
            </a:extLst>
          </p:cNvPr>
          <p:cNvSpPr txBox="1"/>
          <p:nvPr/>
        </p:nvSpPr>
        <p:spPr>
          <a:xfrm>
            <a:off x="275208" y="181383"/>
            <a:ext cx="1162087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lnSpc>
                <a:spcPct val="130000"/>
              </a:lnSpc>
              <a:defRPr sz="6000" b="0">
                <a:solidFill>
                  <a:srgbClr val="1C1F2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defRPr>
            </a:lvl1pPr>
          </a:lstStyle>
          <a:p>
            <a:pPr marL="8438" marR="283243" algn="ctr">
              <a:lnSpc>
                <a:spcPct val="100000"/>
              </a:lnSpc>
            </a:pPr>
            <a:r>
              <a:rPr lang="ru-RU" sz="2800" b="1" spc="-4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Исполнение показателя нацпроекта за </a:t>
            </a:r>
            <a:r>
              <a:rPr lang="en-US" sz="2800" b="1" spc="-4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</a:t>
            </a:r>
            <a:r>
              <a:rPr lang="ru-RU" sz="2800" b="1" spc="-4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полугодие 2021 года 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EDF3110-24EE-4B0F-93B9-5127FC8A4F13}"/>
              </a:ext>
            </a:extLst>
          </p:cNvPr>
          <p:cNvGrpSpPr/>
          <p:nvPr/>
        </p:nvGrpSpPr>
        <p:grpSpPr>
          <a:xfrm>
            <a:off x="567583" y="5822123"/>
            <a:ext cx="2437290" cy="854494"/>
            <a:chOff x="567583" y="5822123"/>
            <a:chExt cx="2437290" cy="85449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4C93FED-5909-418E-88B6-0B7A70B8C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83" y="5822123"/>
              <a:ext cx="1847143" cy="854494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FD0D667-D72F-4D4C-BC53-6FD674FE1D69}"/>
                </a:ext>
              </a:extLst>
            </p:cNvPr>
            <p:cNvSpPr/>
            <p:nvPr/>
          </p:nvSpPr>
          <p:spPr>
            <a:xfrm>
              <a:off x="1104994" y="6049315"/>
              <a:ext cx="18998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latin typeface="+mj-lt"/>
                  <a:cs typeface="Calibri" panose="020F0502020204030204" pitchFamily="34" charset="0"/>
                </a:rPr>
                <a:t> </a:t>
              </a: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Calibri" panose="020F0502020204030204" pitchFamily="34" charset="0"/>
                </a:rPr>
                <a:t>РОСДОРНИИ</a:t>
              </a:r>
            </a:p>
          </p:txBody>
        </p:sp>
      </p:grpSp>
      <p:sp>
        <p:nvSpPr>
          <p:cNvPr id="7" name="Rectangle">
            <a:extLst>
              <a:ext uri="{FF2B5EF4-FFF2-40B4-BE49-F238E27FC236}">
                <a16:creationId xmlns:a16="http://schemas.microsoft.com/office/drawing/2014/main" id="{D0D6C3A9-5C37-4969-8096-8677D58A56C6}"/>
              </a:ext>
            </a:extLst>
          </p:cNvPr>
          <p:cNvSpPr/>
          <p:nvPr/>
        </p:nvSpPr>
        <p:spPr>
          <a:xfrm>
            <a:off x="8007264" y="1769429"/>
            <a:ext cx="2895437" cy="3048000"/>
          </a:xfrm>
          <a:prstGeom prst="roundRect">
            <a:avLst/>
          </a:prstGeom>
          <a:solidFill>
            <a:schemeClr val="tx2">
              <a:lumMod val="60000"/>
              <a:lumOff val="40000"/>
              <a:alpha val="33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8" name="Rounded Rectangle 125">
            <a:extLst>
              <a:ext uri="{FF2B5EF4-FFF2-40B4-BE49-F238E27FC236}">
                <a16:creationId xmlns:a16="http://schemas.microsoft.com/office/drawing/2014/main" id="{A32429BB-DD98-49E2-8658-9A27A5E1C20E}"/>
              </a:ext>
            </a:extLst>
          </p:cNvPr>
          <p:cNvSpPr/>
          <p:nvPr/>
        </p:nvSpPr>
        <p:spPr>
          <a:xfrm>
            <a:off x="1926424" y="1390109"/>
            <a:ext cx="4818716" cy="60445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40505" tIns="108014" rIns="40505" bIns="108014" rtlCol="0" anchor="ctr" anchorCtr="0"/>
          <a:lstStyle/>
          <a:p>
            <a:pPr algn="r"/>
            <a:r>
              <a:rPr lang="ru-RU" sz="2000" dirty="0">
                <a:solidFill>
                  <a:srgbClr val="FFFFFF"/>
                </a:solidFill>
              </a:rPr>
              <a:t>1126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9" name="Rounded Rectangle 125">
            <a:extLst>
              <a:ext uri="{FF2B5EF4-FFF2-40B4-BE49-F238E27FC236}">
                <a16:creationId xmlns:a16="http://schemas.microsoft.com/office/drawing/2014/main" id="{E48CB55B-3788-4A9D-9EBA-2816734EDE63}"/>
              </a:ext>
            </a:extLst>
          </p:cNvPr>
          <p:cNvSpPr/>
          <p:nvPr/>
        </p:nvSpPr>
        <p:spPr>
          <a:xfrm>
            <a:off x="1545424" y="1390109"/>
            <a:ext cx="3435484" cy="60445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40505" tIns="108014" rIns="40505" bIns="108014" rtlCol="0" anchor="ctr" anchorCtr="0"/>
          <a:lstStyle/>
          <a:p>
            <a:r>
              <a:rPr lang="ru-RU" sz="2000" dirty="0">
                <a:solidFill>
                  <a:schemeClr val="bg1"/>
                </a:solidFill>
              </a:rPr>
              <a:t>865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ounded Rectangle 125">
            <a:extLst>
              <a:ext uri="{FF2B5EF4-FFF2-40B4-BE49-F238E27FC236}">
                <a16:creationId xmlns:a16="http://schemas.microsoft.com/office/drawing/2014/main" id="{C305572C-1B6C-4595-95A0-513EEC185CBC}"/>
              </a:ext>
            </a:extLst>
          </p:cNvPr>
          <p:cNvSpPr/>
          <p:nvPr/>
        </p:nvSpPr>
        <p:spPr>
          <a:xfrm>
            <a:off x="1935122" y="3028016"/>
            <a:ext cx="4818716" cy="60445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40505" tIns="108014" rIns="40505" bIns="108014" rtlCol="0" anchor="ctr" anchorCtr="0"/>
          <a:lstStyle/>
          <a:p>
            <a:pPr algn="r"/>
            <a:r>
              <a:rPr lang="ru-RU" sz="2000" dirty="0">
                <a:solidFill>
                  <a:srgbClr val="FFFFFF"/>
                </a:solidFill>
              </a:rPr>
              <a:t>2620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1" name="Rounded Rectangle 125">
            <a:extLst>
              <a:ext uri="{FF2B5EF4-FFF2-40B4-BE49-F238E27FC236}">
                <a16:creationId xmlns:a16="http://schemas.microsoft.com/office/drawing/2014/main" id="{2F7FA165-8C01-4EA6-B4AC-B42FE2C62619}"/>
              </a:ext>
            </a:extLst>
          </p:cNvPr>
          <p:cNvSpPr/>
          <p:nvPr/>
        </p:nvSpPr>
        <p:spPr>
          <a:xfrm>
            <a:off x="1554122" y="3028016"/>
            <a:ext cx="3158534" cy="60445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40505" tIns="108014" rIns="40505" bIns="108014" rtlCol="0" anchor="ctr" anchorCtr="0"/>
          <a:lstStyle/>
          <a:p>
            <a:r>
              <a:rPr lang="ru-RU" sz="2000" dirty="0">
                <a:solidFill>
                  <a:schemeClr val="bg1"/>
                </a:solidFill>
              </a:rPr>
              <a:t>1925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ounded Rectangle 125">
            <a:extLst>
              <a:ext uri="{FF2B5EF4-FFF2-40B4-BE49-F238E27FC236}">
                <a16:creationId xmlns:a16="http://schemas.microsoft.com/office/drawing/2014/main" id="{B6392C5F-243D-4A84-A5B4-D8C8EFF9E3B5}"/>
              </a:ext>
            </a:extLst>
          </p:cNvPr>
          <p:cNvSpPr/>
          <p:nvPr/>
        </p:nvSpPr>
        <p:spPr>
          <a:xfrm>
            <a:off x="1935122" y="4739549"/>
            <a:ext cx="4818716" cy="60445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40505" tIns="108014" rIns="40505" bIns="108014" rtlCol="0" anchor="ctr" anchorCtr="0"/>
          <a:lstStyle/>
          <a:p>
            <a:pPr algn="r"/>
            <a:r>
              <a:rPr lang="ru-RU" sz="2000" dirty="0">
                <a:solidFill>
                  <a:srgbClr val="FFFFFF"/>
                </a:solidFill>
              </a:rPr>
              <a:t>73,47%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" name="Rounded Rectangle 125">
            <a:extLst>
              <a:ext uri="{FF2B5EF4-FFF2-40B4-BE49-F238E27FC236}">
                <a16:creationId xmlns:a16="http://schemas.microsoft.com/office/drawing/2014/main" id="{4450C2BB-B27C-4620-B77D-E9F5548948CB}"/>
              </a:ext>
            </a:extLst>
          </p:cNvPr>
          <p:cNvSpPr/>
          <p:nvPr/>
        </p:nvSpPr>
        <p:spPr>
          <a:xfrm>
            <a:off x="1554122" y="4739549"/>
            <a:ext cx="1266156" cy="60445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40505" tIns="108014" rIns="40505" bIns="108014" rtlCol="0" anchor="ctr" anchorCtr="0"/>
          <a:lstStyle/>
          <a:p>
            <a:r>
              <a:rPr lang="ru-RU" sz="2000" dirty="0">
                <a:solidFill>
                  <a:srgbClr val="FFFFFF"/>
                </a:solidFill>
              </a:rPr>
              <a:t>10%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5D503BC-F19E-4C51-80FD-F5FF5544EFC9}"/>
              </a:ext>
            </a:extLst>
          </p:cNvPr>
          <p:cNvSpPr/>
          <p:nvPr/>
        </p:nvSpPr>
        <p:spPr>
          <a:xfrm>
            <a:off x="2681730" y="921318"/>
            <a:ext cx="3065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Государственные контракты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B32E7F9-7350-4618-B298-A66CB49C4B6A}"/>
              </a:ext>
            </a:extLst>
          </p:cNvPr>
          <p:cNvSpPr/>
          <p:nvPr/>
        </p:nvSpPr>
        <p:spPr>
          <a:xfrm>
            <a:off x="5473736" y="2059318"/>
            <a:ext cx="17036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Всего заключено </a:t>
            </a:r>
            <a:endParaRPr lang="ru-RU" sz="16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18C461B-07EC-4608-B530-175FDF78CDEE}"/>
              </a:ext>
            </a:extLst>
          </p:cNvPr>
          <p:cNvSpPr/>
          <p:nvPr/>
        </p:nvSpPr>
        <p:spPr>
          <a:xfrm>
            <a:off x="1019664" y="1962787"/>
            <a:ext cx="3158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Заключено с применением новых технологий</a:t>
            </a:r>
            <a:endParaRPr lang="ru-RU" sz="14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8F9A86A-3C32-4CB5-97EE-A2E6D78339A1}"/>
              </a:ext>
            </a:extLst>
          </p:cNvPr>
          <p:cNvSpPr/>
          <p:nvPr/>
        </p:nvSpPr>
        <p:spPr>
          <a:xfrm>
            <a:off x="2603086" y="2602990"/>
            <a:ext cx="3220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Запланировано к реализации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CD78C78-774B-45F6-BD25-1C122DE3A18C}"/>
              </a:ext>
            </a:extLst>
          </p:cNvPr>
          <p:cNvSpPr/>
          <p:nvPr/>
        </p:nvSpPr>
        <p:spPr>
          <a:xfrm>
            <a:off x="6090580" y="3629079"/>
            <a:ext cx="663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Всего</a:t>
            </a:r>
            <a:endParaRPr lang="ru-RU" sz="16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E6CE00B-1427-4B95-9AB4-E7240359B32F}"/>
              </a:ext>
            </a:extLst>
          </p:cNvPr>
          <p:cNvSpPr/>
          <p:nvPr/>
        </p:nvSpPr>
        <p:spPr>
          <a:xfrm>
            <a:off x="1220969" y="3721394"/>
            <a:ext cx="36320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С применением новых технологий</a:t>
            </a:r>
            <a:endParaRPr lang="ru-RU" sz="14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02384A4-383C-4B01-A110-16113C70BC1F}"/>
              </a:ext>
            </a:extLst>
          </p:cNvPr>
          <p:cNvSpPr/>
          <p:nvPr/>
        </p:nvSpPr>
        <p:spPr>
          <a:xfrm>
            <a:off x="1705378" y="4287393"/>
            <a:ext cx="5189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Доля объектов с применением новых технологий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E6F83DA-49D4-4CBD-B84C-B8A261F0B061}"/>
              </a:ext>
            </a:extLst>
          </p:cNvPr>
          <p:cNvSpPr/>
          <p:nvPr/>
        </p:nvSpPr>
        <p:spPr>
          <a:xfrm>
            <a:off x="1477296" y="5333276"/>
            <a:ext cx="10262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По плану </a:t>
            </a:r>
            <a:endParaRPr lang="ru-RU" sz="16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1E6F5EB-7258-4B14-ADFB-4E5EF06AFB3B}"/>
              </a:ext>
            </a:extLst>
          </p:cNvPr>
          <p:cNvSpPr/>
          <p:nvPr/>
        </p:nvSpPr>
        <p:spPr>
          <a:xfrm>
            <a:off x="5554720" y="5401713"/>
            <a:ext cx="16226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Прогнозируется </a:t>
            </a:r>
            <a:endParaRPr lang="ru-RU" sz="16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3853BC6-BF0A-4486-8A43-EFD231027E49}"/>
              </a:ext>
            </a:extLst>
          </p:cNvPr>
          <p:cNvSpPr/>
          <p:nvPr/>
        </p:nvSpPr>
        <p:spPr>
          <a:xfrm>
            <a:off x="8055982" y="1769429"/>
            <a:ext cx="28467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Примечание: </a:t>
            </a:r>
          </a:p>
          <a:p>
            <a:pPr algn="just"/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Прогнозное значение показателя может быть уточнено в процессе верификации фактически выполненных работ по итогам строительного сезона 2021 года.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Номер слайда 3">
            <a:extLst>
              <a:ext uri="{FF2B5EF4-FFF2-40B4-BE49-F238E27FC236}">
                <a16:creationId xmlns:a16="http://schemas.microsoft.com/office/drawing/2014/main" id="{5609A94C-359B-4624-A9C5-D852D2C46C7C}"/>
              </a:ext>
            </a:extLst>
          </p:cNvPr>
          <p:cNvSpPr txBox="1">
            <a:spLocks/>
          </p:cNvSpPr>
          <p:nvPr/>
        </p:nvSpPr>
        <p:spPr>
          <a:xfrm>
            <a:off x="10969614" y="5928064"/>
            <a:ext cx="533400" cy="16927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568">
              <a:spcBef>
                <a:spcPts val="204"/>
              </a:spcBef>
            </a:pPr>
            <a:fld id="{81D60167-4931-47E6-BA6A-407CBD079E47}" type="slidenum">
              <a:rPr lang="ru-RU" smtClean="0"/>
              <a:pPr marL="23568">
                <a:spcBef>
                  <a:spcPts val="204"/>
                </a:spcBef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562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out project">
            <a:extLst>
              <a:ext uri="{FF2B5EF4-FFF2-40B4-BE49-F238E27FC236}">
                <a16:creationId xmlns:a16="http://schemas.microsoft.com/office/drawing/2014/main" id="{8B04BE06-CA3F-47A0-B059-4A9A358EB7A4}"/>
              </a:ext>
            </a:extLst>
          </p:cNvPr>
          <p:cNvSpPr txBox="1"/>
          <p:nvPr/>
        </p:nvSpPr>
        <p:spPr>
          <a:xfrm>
            <a:off x="275208" y="181383"/>
            <a:ext cx="1162087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lnSpc>
                <a:spcPct val="130000"/>
              </a:lnSpc>
              <a:defRPr sz="6000" b="0">
                <a:solidFill>
                  <a:srgbClr val="1C1F2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defRPr>
            </a:lvl1pPr>
          </a:lstStyle>
          <a:p>
            <a:pPr marL="8438" marR="283243" algn="ctr">
              <a:lnSpc>
                <a:spcPct val="100000"/>
              </a:lnSpc>
            </a:pPr>
            <a:r>
              <a:rPr lang="ru-RU" sz="2800" b="1" spc="-4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Модернизация Реестра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F6BD0EE-98BA-4D17-8B21-FF5FA5EBB97F}"/>
              </a:ext>
            </a:extLst>
          </p:cNvPr>
          <p:cNvGrpSpPr/>
          <p:nvPr/>
        </p:nvGrpSpPr>
        <p:grpSpPr>
          <a:xfrm>
            <a:off x="567583" y="5822123"/>
            <a:ext cx="2437290" cy="854494"/>
            <a:chOff x="567583" y="5822123"/>
            <a:chExt cx="2437290" cy="85449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D25F9E2-E1FE-4468-B266-C9281D7E1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83" y="5822123"/>
              <a:ext cx="1847143" cy="854494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FEFBCBD5-6F21-467B-A356-BB275BF22E8A}"/>
                </a:ext>
              </a:extLst>
            </p:cNvPr>
            <p:cNvSpPr/>
            <p:nvPr/>
          </p:nvSpPr>
          <p:spPr>
            <a:xfrm>
              <a:off x="1104994" y="6049315"/>
              <a:ext cx="18998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latin typeface="+mj-lt"/>
                  <a:cs typeface="Calibri" panose="020F0502020204030204" pitchFamily="34" charset="0"/>
                </a:rPr>
                <a:t> </a:t>
              </a: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Calibri" panose="020F0502020204030204" pitchFamily="34" charset="0"/>
                </a:rPr>
                <a:t>РОСДОРНИИ</a:t>
              </a: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918B5A-925B-42C6-B49C-5D571FCF572A}"/>
              </a:ext>
            </a:extLst>
          </p:cNvPr>
          <p:cNvSpPr/>
          <p:nvPr/>
        </p:nvSpPr>
        <p:spPr>
          <a:xfrm>
            <a:off x="737678" y="839462"/>
            <a:ext cx="10431470" cy="2220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3635" indent="-283635" algn="just">
              <a:spcAft>
                <a:spcPts val="596"/>
              </a:spcAft>
              <a:buFont typeface="Wingdings" panose="05000000000000000000" pitchFamily="2" charset="2"/>
              <a:buChar char="q"/>
            </a:pPr>
            <a:r>
              <a:rPr lang="ru-RU" sz="1588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Актуализация интерфейса, разработка модуля </a:t>
            </a:r>
            <a:r>
              <a:rPr lang="ru-RU" sz="1588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«Личный кабинет»</a:t>
            </a:r>
            <a:r>
              <a:rPr lang="ru-RU" sz="1588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88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пользователей и др.</a:t>
            </a:r>
            <a:r>
              <a:rPr lang="en-US" sz="1588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RU" sz="1588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3635" indent="-283635" algn="just">
              <a:spcAft>
                <a:spcPts val="596"/>
              </a:spcAft>
              <a:buFont typeface="Wingdings" panose="05000000000000000000" pitchFamily="2" charset="2"/>
              <a:buChar char="q"/>
            </a:pPr>
            <a:endParaRPr lang="ru-RU" sz="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3635" indent="-283635" algn="just">
              <a:spcAft>
                <a:spcPts val="596"/>
              </a:spcAft>
              <a:buFont typeface="Wingdings" panose="05000000000000000000" pitchFamily="2" charset="2"/>
              <a:buChar char="q"/>
            </a:pPr>
            <a:r>
              <a:rPr lang="ru-RU" sz="1588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</a:t>
            </a:r>
            <a:r>
              <a:rPr lang="en-US" sz="1588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88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дополнительных разделов (результаты мониторинга, альбомы, обучающие материалы)</a:t>
            </a:r>
            <a:r>
              <a:rPr lang="en-US" sz="1588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588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3635" indent="-283635" algn="just">
              <a:spcAft>
                <a:spcPts val="596"/>
              </a:spcAft>
              <a:buFont typeface="Wingdings" panose="05000000000000000000" pitchFamily="2" charset="2"/>
              <a:buChar char="q"/>
            </a:pP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3635" indent="-283635" algn="just">
              <a:spcAft>
                <a:spcPts val="596"/>
              </a:spcAft>
              <a:buFont typeface="Wingdings" panose="05000000000000000000" pitchFamily="2" charset="2"/>
              <a:buChar char="q"/>
            </a:pPr>
            <a:r>
              <a:rPr lang="ru-RU" sz="1588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посредством гиперссылок с ресурсами и реестрами в целях формирования                   </a:t>
            </a:r>
            <a:r>
              <a:rPr lang="ru-RU" sz="158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«одного окна»</a:t>
            </a:r>
            <a:r>
              <a:rPr lang="ru-RU" sz="1588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88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ru-RU" sz="1588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8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«технология в один клик».</a:t>
            </a:r>
            <a:endParaRPr lang="ru-RU" sz="1588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596"/>
              </a:spcAft>
            </a:pPr>
            <a:endParaRPr lang="ru-RU" sz="158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29B949-F91C-4497-A65B-1B2C4ABD97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2084" t="35185" r="13333" b="21111"/>
          <a:stretch/>
        </p:blipFill>
        <p:spPr>
          <a:xfrm>
            <a:off x="6099875" y="2781950"/>
            <a:ext cx="5069273" cy="2283108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F564C5-9FBC-40C4-B66E-C0649B7716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32083" t="35185" r="13333" b="21111"/>
          <a:stretch/>
        </p:blipFill>
        <p:spPr>
          <a:xfrm>
            <a:off x="1044073" y="3186569"/>
            <a:ext cx="5485302" cy="2470479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44F53B88-8BE7-4BFC-95AD-CBAFE8CC491C}"/>
              </a:ext>
            </a:extLst>
          </p:cNvPr>
          <p:cNvSpPr txBox="1">
            <a:spLocks/>
          </p:cNvSpPr>
          <p:nvPr/>
        </p:nvSpPr>
        <p:spPr>
          <a:xfrm>
            <a:off x="10969614" y="5928064"/>
            <a:ext cx="533400" cy="16927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568">
              <a:spcBef>
                <a:spcPts val="204"/>
              </a:spcBef>
            </a:pPr>
            <a:fld id="{81D60167-4931-47E6-BA6A-407CBD079E47}" type="slidenum">
              <a:rPr lang="ru-RU" smtClean="0"/>
              <a:pPr marL="23568">
                <a:spcBef>
                  <a:spcPts val="204"/>
                </a:spcBef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342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50621360-2E22-47BB-822B-2E068F67E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2143" y="2277362"/>
            <a:ext cx="6707714" cy="684212"/>
          </a:xfrm>
        </p:spPr>
        <p:txBody>
          <a:bodyPr>
            <a:noAutofit/>
          </a:bodyPr>
          <a:lstStyle/>
          <a:p>
            <a:pPr algn="l"/>
            <a:r>
              <a:rPr lang="ru-RU" sz="4000" b="1" dirty="0"/>
              <a:t>Спасибо за внимание.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F5CC44-0B1B-440F-87C6-4E1E319BA7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049" y="3603463"/>
            <a:ext cx="3905457" cy="1806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D565B1-783E-4873-ABB2-CC7743AE9D43}"/>
              </a:ext>
            </a:extLst>
          </p:cNvPr>
          <p:cNvSpPr txBox="1"/>
          <p:nvPr/>
        </p:nvSpPr>
        <p:spPr>
          <a:xfrm>
            <a:off x="2876365" y="4224301"/>
            <a:ext cx="3675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РОСДОРНИИ</a:t>
            </a:r>
          </a:p>
        </p:txBody>
      </p:sp>
    </p:spTree>
    <p:extLst>
      <p:ext uri="{BB962C8B-B14F-4D97-AF65-F5344CB8AC3E}">
        <p14:creationId xmlns:p14="http://schemas.microsoft.com/office/powerpoint/2010/main" val="40689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out project">
            <a:extLst>
              <a:ext uri="{FF2B5EF4-FFF2-40B4-BE49-F238E27FC236}">
                <a16:creationId xmlns:a16="http://schemas.microsoft.com/office/drawing/2014/main" id="{8B04BE06-CA3F-47A0-B059-4A9A358EB7A4}"/>
              </a:ext>
            </a:extLst>
          </p:cNvPr>
          <p:cNvSpPr txBox="1"/>
          <p:nvPr/>
        </p:nvSpPr>
        <p:spPr>
          <a:xfrm>
            <a:off x="695325" y="181383"/>
            <a:ext cx="10801350" cy="521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lnSpc>
                <a:spcPct val="130000"/>
              </a:lnSpc>
              <a:defRPr sz="6000" b="0">
                <a:solidFill>
                  <a:srgbClr val="1C1F2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defRPr>
            </a:lvl1pPr>
          </a:lstStyle>
          <a:p>
            <a:pPr marL="8438" marR="283243" algn="ctr">
              <a:spcBef>
                <a:spcPts val="959"/>
              </a:spcBef>
            </a:pPr>
            <a:r>
              <a:rPr lang="ru-RU" sz="2800" b="1" spc="-4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Цель, принципы формирования и сопровождения Реестра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C47ABF0-F9E8-48C2-B1A6-881F1E7029BC}"/>
              </a:ext>
            </a:extLst>
          </p:cNvPr>
          <p:cNvGrpSpPr/>
          <p:nvPr/>
        </p:nvGrpSpPr>
        <p:grpSpPr>
          <a:xfrm>
            <a:off x="567583" y="5822123"/>
            <a:ext cx="2437290" cy="854494"/>
            <a:chOff x="567583" y="5822123"/>
            <a:chExt cx="2437290" cy="85449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EAB574A-44FD-42BE-B993-1915086F4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83" y="5822123"/>
              <a:ext cx="1847143" cy="854494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5C4D2A2A-676D-4106-AD79-D58380527602}"/>
                </a:ext>
              </a:extLst>
            </p:cNvPr>
            <p:cNvSpPr/>
            <p:nvPr/>
          </p:nvSpPr>
          <p:spPr>
            <a:xfrm>
              <a:off x="1104994" y="6049315"/>
              <a:ext cx="18998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latin typeface="+mj-lt"/>
                  <a:cs typeface="Calibri" panose="020F0502020204030204" pitchFamily="34" charset="0"/>
                </a:rPr>
                <a:t> </a:t>
              </a: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Calibri" panose="020F0502020204030204" pitchFamily="34" charset="0"/>
                </a:rPr>
                <a:t>РОСДОРНИИ</a:t>
              </a:r>
            </a:p>
          </p:txBody>
        </p:sp>
      </p:grpSp>
      <p:sp>
        <p:nvSpPr>
          <p:cNvPr id="7" name="Скругленный прямоугольник 47">
            <a:extLst>
              <a:ext uri="{FF2B5EF4-FFF2-40B4-BE49-F238E27FC236}">
                <a16:creationId xmlns:a16="http://schemas.microsoft.com/office/drawing/2014/main" id="{97DD15F7-D71B-4886-849F-6A181279DBD7}"/>
              </a:ext>
            </a:extLst>
          </p:cNvPr>
          <p:cNvSpPr/>
          <p:nvPr/>
        </p:nvSpPr>
        <p:spPr>
          <a:xfrm>
            <a:off x="1951146" y="1911469"/>
            <a:ext cx="4122192" cy="1634490"/>
          </a:xfrm>
          <a:prstGeom prst="roundRect">
            <a:avLst/>
          </a:prstGeom>
          <a:solidFill>
            <a:srgbClr val="FFFFFF">
              <a:alpha val="50196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lvl="0" algn="l"/>
            <a:r>
              <a:rPr lang="ru-RU" sz="1600" b="1" spc="-3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Расширение использования </a:t>
            </a:r>
          </a:p>
          <a:p>
            <a:pPr lvl="0" algn="l"/>
            <a:r>
              <a:rPr lang="ru-RU" sz="1600" b="1" spc="-3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новых и наилучших технологий, материалов и технологических решений повторного применения при осуществлении дорожной деятельности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3663B9E-E315-4367-8DB3-135150BA5A17}"/>
              </a:ext>
            </a:extLst>
          </p:cNvPr>
          <p:cNvGrpSpPr/>
          <p:nvPr/>
        </p:nvGrpSpPr>
        <p:grpSpPr>
          <a:xfrm>
            <a:off x="1154664" y="929936"/>
            <a:ext cx="1436524" cy="1983341"/>
            <a:chOff x="2220895" y="3114377"/>
            <a:chExt cx="3242946" cy="4477383"/>
          </a:xfrm>
        </p:grpSpPr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694C23B3-747C-4BE7-9106-96DE55542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341" y="3114377"/>
              <a:ext cx="2984500" cy="3571874"/>
            </a:xfrm>
            <a:custGeom>
              <a:avLst/>
              <a:gdLst>
                <a:gd name="T0" fmla="*/ 798 w 798"/>
                <a:gd name="T1" fmla="*/ 203 h 955"/>
                <a:gd name="T2" fmla="*/ 446 w 798"/>
                <a:gd name="T3" fmla="*/ 0 h 955"/>
                <a:gd name="T4" fmla="*/ 446 w 798"/>
                <a:gd name="T5" fmla="*/ 101 h 955"/>
                <a:gd name="T6" fmla="*/ 102 w 798"/>
                <a:gd name="T7" fmla="*/ 101 h 955"/>
                <a:gd name="T8" fmla="*/ 0 w 798"/>
                <a:gd name="T9" fmla="*/ 203 h 955"/>
                <a:gd name="T10" fmla="*/ 0 w 798"/>
                <a:gd name="T11" fmla="*/ 955 h 955"/>
                <a:gd name="T12" fmla="*/ 204 w 798"/>
                <a:gd name="T13" fmla="*/ 955 h 955"/>
                <a:gd name="T14" fmla="*/ 204 w 798"/>
                <a:gd name="T15" fmla="*/ 305 h 955"/>
                <a:gd name="T16" fmla="*/ 446 w 798"/>
                <a:gd name="T17" fmla="*/ 305 h 955"/>
                <a:gd name="T18" fmla="*/ 446 w 798"/>
                <a:gd name="T19" fmla="*/ 406 h 955"/>
                <a:gd name="T20" fmla="*/ 798 w 798"/>
                <a:gd name="T21" fmla="*/ 203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955">
                  <a:moveTo>
                    <a:pt x="798" y="203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46" y="101"/>
                    <a:pt x="446" y="101"/>
                    <a:pt x="446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46" y="101"/>
                    <a:pt x="0" y="147"/>
                    <a:pt x="0" y="203"/>
                  </a:cubicBezTo>
                  <a:cubicBezTo>
                    <a:pt x="0" y="955"/>
                    <a:pt x="0" y="955"/>
                    <a:pt x="0" y="955"/>
                  </a:cubicBezTo>
                  <a:cubicBezTo>
                    <a:pt x="204" y="955"/>
                    <a:pt x="204" y="955"/>
                    <a:pt x="204" y="955"/>
                  </a:cubicBezTo>
                  <a:cubicBezTo>
                    <a:pt x="204" y="305"/>
                    <a:pt x="204" y="305"/>
                    <a:pt x="204" y="305"/>
                  </a:cubicBezTo>
                  <a:cubicBezTo>
                    <a:pt x="446" y="305"/>
                    <a:pt x="446" y="305"/>
                    <a:pt x="446" y="305"/>
                  </a:cubicBezTo>
                  <a:cubicBezTo>
                    <a:pt x="446" y="406"/>
                    <a:pt x="446" y="406"/>
                    <a:pt x="446" y="406"/>
                  </a:cubicBezTo>
                  <a:lnTo>
                    <a:pt x="798" y="203"/>
                  </a:lnTo>
                  <a:close/>
                </a:path>
              </a:pathLst>
            </a:custGeom>
            <a:solidFill>
              <a:srgbClr val="004B98"/>
            </a:solidFill>
            <a:ln>
              <a:noFill/>
            </a:ln>
          </p:spPr>
          <p:txBody>
            <a:bodyPr vert="horz" wrap="square" lIns="81010" tIns="40505" rIns="81010" bIns="40505" numCol="1" anchor="t" anchorCtr="0" compatLnSpc="1">
              <a:prstTxWarp prst="textNoShape">
                <a:avLst/>
              </a:prstTxWarp>
            </a:bodyPr>
            <a:lstStyle/>
            <a:p>
              <a:endParaRPr lang="en-US" sz="2658" dirty="0"/>
            </a:p>
          </p:txBody>
        </p:sp>
        <p:sp>
          <p:nvSpPr>
            <p:cNvPr id="10" name="Rectangle 21">
              <a:extLst>
                <a:ext uri="{FF2B5EF4-FFF2-40B4-BE49-F238E27FC236}">
                  <a16:creationId xmlns:a16="http://schemas.microsoft.com/office/drawing/2014/main" id="{FB28A754-DF17-4783-92B2-B635BD25C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895" y="6311600"/>
              <a:ext cx="1280160" cy="1280160"/>
            </a:xfrm>
            <a:prstGeom prst="ellipse">
              <a:avLst/>
            </a:prstGeom>
            <a:solidFill>
              <a:srgbClr val="004B98"/>
            </a:solidFill>
            <a:ln w="50800">
              <a:noFill/>
            </a:ln>
          </p:spPr>
          <p:txBody>
            <a:bodyPr vert="horz" wrap="square" lIns="81010" tIns="40505" rIns="81010" bIns="40505" numCol="1" anchor="t" anchorCtr="0" compatLnSpc="1">
              <a:prstTxWarp prst="textNoShape">
                <a:avLst/>
              </a:prstTxWarp>
            </a:bodyPr>
            <a:lstStyle/>
            <a:p>
              <a:endParaRPr lang="en-US" sz="2658" dirty="0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EB59F12-C463-4F40-B2C0-381AAA03D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79341" y="6532855"/>
              <a:ext cx="828000" cy="828000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B3783EC-74E6-411C-9F66-3D71AD848289}"/>
              </a:ext>
            </a:extLst>
          </p:cNvPr>
          <p:cNvGrpSpPr/>
          <p:nvPr/>
        </p:nvGrpSpPr>
        <p:grpSpPr>
          <a:xfrm>
            <a:off x="2719172" y="958062"/>
            <a:ext cx="1967589" cy="673678"/>
            <a:chOff x="5752767" y="3177874"/>
            <a:chExt cx="4441824" cy="1520824"/>
          </a:xfrm>
        </p:grpSpPr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79D3B379-778E-48B7-93C1-0AE4B6E8F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7191" y="3177874"/>
              <a:ext cx="3327400" cy="1520824"/>
            </a:xfrm>
            <a:custGeom>
              <a:avLst/>
              <a:gdLst>
                <a:gd name="T0" fmla="*/ 1048 w 1048"/>
                <a:gd name="T1" fmla="*/ 239 h 479"/>
                <a:gd name="T2" fmla="*/ 633 w 1048"/>
                <a:gd name="T3" fmla="*/ 0 h 479"/>
                <a:gd name="T4" fmla="*/ 633 w 1048"/>
                <a:gd name="T5" fmla="*/ 119 h 479"/>
                <a:gd name="T6" fmla="*/ 0 w 1048"/>
                <a:gd name="T7" fmla="*/ 119 h 479"/>
                <a:gd name="T8" fmla="*/ 0 w 1048"/>
                <a:gd name="T9" fmla="*/ 359 h 479"/>
                <a:gd name="T10" fmla="*/ 633 w 1048"/>
                <a:gd name="T11" fmla="*/ 359 h 479"/>
                <a:gd name="T12" fmla="*/ 633 w 1048"/>
                <a:gd name="T13" fmla="*/ 479 h 479"/>
                <a:gd name="T14" fmla="*/ 1048 w 1048"/>
                <a:gd name="T15" fmla="*/ 23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8" h="479">
                  <a:moveTo>
                    <a:pt x="1048" y="239"/>
                  </a:moveTo>
                  <a:lnTo>
                    <a:pt x="633" y="0"/>
                  </a:lnTo>
                  <a:lnTo>
                    <a:pt x="633" y="119"/>
                  </a:lnTo>
                  <a:lnTo>
                    <a:pt x="0" y="119"/>
                  </a:lnTo>
                  <a:lnTo>
                    <a:pt x="0" y="359"/>
                  </a:lnTo>
                  <a:lnTo>
                    <a:pt x="633" y="359"/>
                  </a:lnTo>
                  <a:lnTo>
                    <a:pt x="633" y="479"/>
                  </a:lnTo>
                  <a:lnTo>
                    <a:pt x="1048" y="239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vert="horz" wrap="square" lIns="81010" tIns="40505" rIns="81010" bIns="40505" numCol="1" anchor="t" anchorCtr="0" compatLnSpc="1">
              <a:prstTxWarp prst="textNoShape">
                <a:avLst/>
              </a:prstTxWarp>
            </a:bodyPr>
            <a:lstStyle/>
            <a:p>
              <a:endParaRPr lang="en-US" sz="2658" dirty="0"/>
            </a:p>
          </p:txBody>
        </p:sp>
        <p:sp>
          <p:nvSpPr>
            <p:cNvPr id="14" name="Rectangle 17">
              <a:extLst>
                <a:ext uri="{FF2B5EF4-FFF2-40B4-BE49-F238E27FC236}">
                  <a16:creationId xmlns:a16="http://schemas.microsoft.com/office/drawing/2014/main" id="{16A8485D-0AB4-4F74-86D3-EB648088E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2767" y="3269950"/>
              <a:ext cx="1280160" cy="1280160"/>
            </a:xfrm>
            <a:prstGeom prst="ellipse">
              <a:avLst/>
            </a:prstGeom>
            <a:solidFill>
              <a:srgbClr val="A0A0A0"/>
            </a:solidFill>
            <a:ln w="50800">
              <a:noFill/>
            </a:ln>
          </p:spPr>
          <p:txBody>
            <a:bodyPr vert="horz" wrap="square" lIns="81010" tIns="40505" rIns="81010" bIns="40505" numCol="1" anchor="t" anchorCtr="0" compatLnSpc="1">
              <a:prstTxWarp prst="textNoShape">
                <a:avLst/>
              </a:prstTxWarp>
            </a:bodyPr>
            <a:lstStyle/>
            <a:p>
              <a:endParaRPr lang="en-US" sz="2658" dirty="0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53FB46F4-6803-4452-92F7-465030343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00187" y="3542286"/>
              <a:ext cx="792000" cy="792000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92CD315-A995-440E-AB27-A85E6F806D73}"/>
              </a:ext>
            </a:extLst>
          </p:cNvPr>
          <p:cNvGrpSpPr/>
          <p:nvPr/>
        </p:nvGrpSpPr>
        <p:grpSpPr>
          <a:xfrm>
            <a:off x="4909177" y="966501"/>
            <a:ext cx="1940868" cy="1517533"/>
            <a:chOff x="10696691" y="3196923"/>
            <a:chExt cx="4381501" cy="3425824"/>
          </a:xfrm>
        </p:grpSpPr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585D2480-50FC-409F-89BA-3F81069EB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4266" y="3489023"/>
              <a:ext cx="3463926" cy="3133724"/>
            </a:xfrm>
            <a:custGeom>
              <a:avLst/>
              <a:gdLst>
                <a:gd name="T0" fmla="*/ 826 w 927"/>
                <a:gd name="T1" fmla="*/ 486 h 838"/>
                <a:gd name="T2" fmla="*/ 826 w 927"/>
                <a:gd name="T3" fmla="*/ 310 h 838"/>
                <a:gd name="T4" fmla="*/ 826 w 927"/>
                <a:gd name="T5" fmla="*/ 274 h 838"/>
                <a:gd name="T6" fmla="*/ 826 w 927"/>
                <a:gd name="T7" fmla="*/ 102 h 838"/>
                <a:gd name="T8" fmla="*/ 724 w 927"/>
                <a:gd name="T9" fmla="*/ 0 h 838"/>
                <a:gd name="T10" fmla="*/ 511 w 927"/>
                <a:gd name="T11" fmla="*/ 0 h 838"/>
                <a:gd name="T12" fmla="*/ 451 w 927"/>
                <a:gd name="T13" fmla="*/ 0 h 838"/>
                <a:gd name="T14" fmla="*/ 0 w 927"/>
                <a:gd name="T15" fmla="*/ 0 h 838"/>
                <a:gd name="T16" fmla="*/ 0 w 927"/>
                <a:gd name="T17" fmla="*/ 204 h 838"/>
                <a:gd name="T18" fmla="*/ 451 w 927"/>
                <a:gd name="T19" fmla="*/ 204 h 838"/>
                <a:gd name="T20" fmla="*/ 511 w 927"/>
                <a:gd name="T21" fmla="*/ 204 h 838"/>
                <a:gd name="T22" fmla="*/ 622 w 927"/>
                <a:gd name="T23" fmla="*/ 204 h 838"/>
                <a:gd name="T24" fmla="*/ 622 w 927"/>
                <a:gd name="T25" fmla="*/ 288 h 838"/>
                <a:gd name="T26" fmla="*/ 622 w 927"/>
                <a:gd name="T27" fmla="*/ 310 h 838"/>
                <a:gd name="T28" fmla="*/ 622 w 927"/>
                <a:gd name="T29" fmla="*/ 486 h 838"/>
                <a:gd name="T30" fmla="*/ 521 w 927"/>
                <a:gd name="T31" fmla="*/ 486 h 838"/>
                <a:gd name="T32" fmla="*/ 724 w 927"/>
                <a:gd name="T33" fmla="*/ 838 h 838"/>
                <a:gd name="T34" fmla="*/ 927 w 927"/>
                <a:gd name="T35" fmla="*/ 486 h 838"/>
                <a:gd name="T36" fmla="*/ 826 w 927"/>
                <a:gd name="T37" fmla="*/ 486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7" h="838">
                  <a:moveTo>
                    <a:pt x="826" y="486"/>
                  </a:moveTo>
                  <a:cubicBezTo>
                    <a:pt x="826" y="310"/>
                    <a:pt x="826" y="310"/>
                    <a:pt x="826" y="310"/>
                  </a:cubicBezTo>
                  <a:cubicBezTo>
                    <a:pt x="826" y="274"/>
                    <a:pt x="826" y="274"/>
                    <a:pt x="826" y="274"/>
                  </a:cubicBezTo>
                  <a:cubicBezTo>
                    <a:pt x="826" y="102"/>
                    <a:pt x="826" y="102"/>
                    <a:pt x="826" y="102"/>
                  </a:cubicBezTo>
                  <a:cubicBezTo>
                    <a:pt x="826" y="46"/>
                    <a:pt x="780" y="0"/>
                    <a:pt x="724" y="0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451" y="0"/>
                    <a:pt x="451" y="0"/>
                    <a:pt x="4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451" y="204"/>
                    <a:pt x="451" y="204"/>
                    <a:pt x="451" y="204"/>
                  </a:cubicBezTo>
                  <a:cubicBezTo>
                    <a:pt x="511" y="204"/>
                    <a:pt x="511" y="204"/>
                    <a:pt x="511" y="204"/>
                  </a:cubicBezTo>
                  <a:cubicBezTo>
                    <a:pt x="622" y="204"/>
                    <a:pt x="622" y="204"/>
                    <a:pt x="622" y="204"/>
                  </a:cubicBezTo>
                  <a:cubicBezTo>
                    <a:pt x="622" y="288"/>
                    <a:pt x="622" y="288"/>
                    <a:pt x="622" y="288"/>
                  </a:cubicBezTo>
                  <a:cubicBezTo>
                    <a:pt x="622" y="310"/>
                    <a:pt x="622" y="310"/>
                    <a:pt x="622" y="310"/>
                  </a:cubicBezTo>
                  <a:cubicBezTo>
                    <a:pt x="622" y="486"/>
                    <a:pt x="622" y="486"/>
                    <a:pt x="622" y="486"/>
                  </a:cubicBezTo>
                  <a:cubicBezTo>
                    <a:pt x="521" y="486"/>
                    <a:pt x="521" y="486"/>
                    <a:pt x="521" y="486"/>
                  </a:cubicBezTo>
                  <a:cubicBezTo>
                    <a:pt x="724" y="838"/>
                    <a:pt x="724" y="838"/>
                    <a:pt x="724" y="838"/>
                  </a:cubicBezTo>
                  <a:cubicBezTo>
                    <a:pt x="927" y="486"/>
                    <a:pt x="927" y="486"/>
                    <a:pt x="927" y="486"/>
                  </a:cubicBezTo>
                  <a:lnTo>
                    <a:pt x="826" y="486"/>
                  </a:lnTo>
                  <a:close/>
                </a:path>
              </a:pathLst>
            </a:custGeom>
            <a:solidFill>
              <a:srgbClr val="D52B1E"/>
            </a:solidFill>
            <a:ln>
              <a:noFill/>
            </a:ln>
          </p:spPr>
          <p:txBody>
            <a:bodyPr vert="horz" wrap="square" lIns="81010" tIns="40505" rIns="81010" bIns="40505" numCol="1" anchor="t" anchorCtr="0" compatLnSpc="1">
              <a:prstTxWarp prst="textNoShape">
                <a:avLst/>
              </a:prstTxWarp>
            </a:bodyPr>
            <a:lstStyle/>
            <a:p>
              <a:endParaRPr lang="en-US" sz="2658" dirty="0"/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DF3410E0-1A57-4F73-B408-3A23F2EA0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6691" y="3196923"/>
              <a:ext cx="1280160" cy="1280160"/>
            </a:xfrm>
            <a:prstGeom prst="ellipse">
              <a:avLst/>
            </a:prstGeom>
            <a:solidFill>
              <a:srgbClr val="D52B1E"/>
            </a:solidFill>
            <a:ln w="50800">
              <a:noFill/>
            </a:ln>
          </p:spPr>
          <p:txBody>
            <a:bodyPr vert="horz" wrap="square" lIns="81010" tIns="40505" rIns="81010" bIns="40505" numCol="1" anchor="t" anchorCtr="0" compatLnSpc="1">
              <a:prstTxWarp prst="textNoShape">
                <a:avLst/>
              </a:prstTxWarp>
            </a:bodyPr>
            <a:lstStyle/>
            <a:p>
              <a:endParaRPr lang="en-US" sz="2658" dirty="0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25FDA00-15BE-4BD3-A685-772D3AE94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976771" y="3467250"/>
              <a:ext cx="720000" cy="72000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040A557-4F0B-4018-86E4-AC7FEF1CC12D}"/>
              </a:ext>
            </a:extLst>
          </p:cNvPr>
          <p:cNvGrpSpPr/>
          <p:nvPr/>
        </p:nvGrpSpPr>
        <p:grpSpPr>
          <a:xfrm>
            <a:off x="5315633" y="2651118"/>
            <a:ext cx="1435961" cy="2075884"/>
            <a:chOff x="11614266" y="6999939"/>
            <a:chExt cx="3241675" cy="4686299"/>
          </a:xfrm>
        </p:grpSpPr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id="{2DF8DABC-115A-436B-9EA3-B74F6B609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4266" y="8025464"/>
              <a:ext cx="2978150" cy="3660774"/>
            </a:xfrm>
            <a:custGeom>
              <a:avLst/>
              <a:gdLst>
                <a:gd name="T0" fmla="*/ 594 w 797"/>
                <a:gd name="T1" fmla="*/ 0 h 979"/>
                <a:gd name="T2" fmla="*/ 594 w 797"/>
                <a:gd name="T3" fmla="*/ 674 h 979"/>
                <a:gd name="T4" fmla="*/ 352 w 797"/>
                <a:gd name="T5" fmla="*/ 674 h 979"/>
                <a:gd name="T6" fmla="*/ 352 w 797"/>
                <a:gd name="T7" fmla="*/ 573 h 979"/>
                <a:gd name="T8" fmla="*/ 0 w 797"/>
                <a:gd name="T9" fmla="*/ 776 h 979"/>
                <a:gd name="T10" fmla="*/ 352 w 797"/>
                <a:gd name="T11" fmla="*/ 979 h 979"/>
                <a:gd name="T12" fmla="*/ 352 w 797"/>
                <a:gd name="T13" fmla="*/ 878 h 979"/>
                <a:gd name="T14" fmla="*/ 696 w 797"/>
                <a:gd name="T15" fmla="*/ 878 h 979"/>
                <a:gd name="T16" fmla="*/ 797 w 797"/>
                <a:gd name="T17" fmla="*/ 776 h 979"/>
                <a:gd name="T18" fmla="*/ 797 w 797"/>
                <a:gd name="T19" fmla="*/ 0 h 979"/>
                <a:gd name="T20" fmla="*/ 594 w 797"/>
                <a:gd name="T21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7" h="979">
                  <a:moveTo>
                    <a:pt x="594" y="0"/>
                  </a:moveTo>
                  <a:cubicBezTo>
                    <a:pt x="594" y="674"/>
                    <a:pt x="594" y="674"/>
                    <a:pt x="594" y="674"/>
                  </a:cubicBezTo>
                  <a:cubicBezTo>
                    <a:pt x="352" y="674"/>
                    <a:pt x="352" y="674"/>
                    <a:pt x="352" y="674"/>
                  </a:cubicBezTo>
                  <a:cubicBezTo>
                    <a:pt x="352" y="573"/>
                    <a:pt x="352" y="573"/>
                    <a:pt x="352" y="573"/>
                  </a:cubicBezTo>
                  <a:cubicBezTo>
                    <a:pt x="0" y="776"/>
                    <a:pt x="0" y="776"/>
                    <a:pt x="0" y="776"/>
                  </a:cubicBezTo>
                  <a:cubicBezTo>
                    <a:pt x="352" y="979"/>
                    <a:pt x="352" y="979"/>
                    <a:pt x="352" y="979"/>
                  </a:cubicBezTo>
                  <a:cubicBezTo>
                    <a:pt x="352" y="878"/>
                    <a:pt x="352" y="878"/>
                    <a:pt x="352" y="878"/>
                  </a:cubicBezTo>
                  <a:cubicBezTo>
                    <a:pt x="696" y="878"/>
                    <a:pt x="696" y="878"/>
                    <a:pt x="696" y="878"/>
                  </a:cubicBezTo>
                  <a:cubicBezTo>
                    <a:pt x="752" y="878"/>
                    <a:pt x="797" y="832"/>
                    <a:pt x="797" y="776"/>
                  </a:cubicBezTo>
                  <a:cubicBezTo>
                    <a:pt x="797" y="0"/>
                    <a:pt x="797" y="0"/>
                    <a:pt x="797" y="0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vert="horz" wrap="square" lIns="81010" tIns="40505" rIns="81010" bIns="40505" numCol="1" anchor="t" anchorCtr="0" compatLnSpc="1">
              <a:prstTxWarp prst="textNoShape">
                <a:avLst/>
              </a:prstTxWarp>
            </a:bodyPr>
            <a:lstStyle/>
            <a:p>
              <a:endParaRPr lang="en-US" sz="2658" dirty="0"/>
            </a:p>
          </p:txBody>
        </p:sp>
        <p:sp>
          <p:nvSpPr>
            <p:cNvPr id="22" name="Rectangle 31">
              <a:extLst>
                <a:ext uri="{FF2B5EF4-FFF2-40B4-BE49-F238E27FC236}">
                  <a16:creationId xmlns:a16="http://schemas.microsoft.com/office/drawing/2014/main" id="{3FE9DE2B-A1DD-47E2-958E-E146C88FC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5781" y="6999939"/>
              <a:ext cx="1280160" cy="1280160"/>
            </a:xfrm>
            <a:prstGeom prst="ellipse">
              <a:avLst/>
            </a:prstGeom>
            <a:solidFill>
              <a:srgbClr val="484848"/>
            </a:solidFill>
            <a:ln w="50800">
              <a:noFill/>
            </a:ln>
          </p:spPr>
          <p:txBody>
            <a:bodyPr vert="horz" wrap="square" lIns="81010" tIns="40505" rIns="81010" bIns="40505" numCol="1" anchor="t" anchorCtr="0" compatLnSpc="1">
              <a:prstTxWarp prst="textNoShape">
                <a:avLst/>
              </a:prstTxWarp>
            </a:bodyPr>
            <a:lstStyle/>
            <a:p>
              <a:endParaRPr lang="en-US" sz="2658" dirty="0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68952E5B-1084-4437-A914-38C5DD6FB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765861" y="7190019"/>
              <a:ext cx="900000" cy="900000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5A59EA0-02CA-44F4-8EF6-42DB52EA3E20}"/>
              </a:ext>
            </a:extLst>
          </p:cNvPr>
          <p:cNvGrpSpPr/>
          <p:nvPr/>
        </p:nvGrpSpPr>
        <p:grpSpPr>
          <a:xfrm>
            <a:off x="3246583" y="4053324"/>
            <a:ext cx="1965058" cy="673678"/>
            <a:chOff x="6943392" y="10165414"/>
            <a:chExt cx="4436109" cy="1520824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218B1668-B447-4FC4-B879-87AD1D100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3392" y="10165414"/>
              <a:ext cx="3511550" cy="1520824"/>
            </a:xfrm>
            <a:custGeom>
              <a:avLst/>
              <a:gdLst>
                <a:gd name="T0" fmla="*/ 1106 w 1106"/>
                <a:gd name="T1" fmla="*/ 120 h 479"/>
                <a:gd name="T2" fmla="*/ 415 w 1106"/>
                <a:gd name="T3" fmla="*/ 120 h 479"/>
                <a:gd name="T4" fmla="*/ 415 w 1106"/>
                <a:gd name="T5" fmla="*/ 0 h 479"/>
                <a:gd name="T6" fmla="*/ 0 w 1106"/>
                <a:gd name="T7" fmla="*/ 240 h 479"/>
                <a:gd name="T8" fmla="*/ 415 w 1106"/>
                <a:gd name="T9" fmla="*/ 479 h 479"/>
                <a:gd name="T10" fmla="*/ 415 w 1106"/>
                <a:gd name="T11" fmla="*/ 359 h 479"/>
                <a:gd name="T12" fmla="*/ 1106 w 1106"/>
                <a:gd name="T13" fmla="*/ 359 h 479"/>
                <a:gd name="T14" fmla="*/ 1106 w 1106"/>
                <a:gd name="T15" fmla="*/ 12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479">
                  <a:moveTo>
                    <a:pt x="1106" y="120"/>
                  </a:moveTo>
                  <a:lnTo>
                    <a:pt x="415" y="120"/>
                  </a:lnTo>
                  <a:lnTo>
                    <a:pt x="415" y="0"/>
                  </a:lnTo>
                  <a:lnTo>
                    <a:pt x="0" y="240"/>
                  </a:lnTo>
                  <a:lnTo>
                    <a:pt x="415" y="479"/>
                  </a:lnTo>
                  <a:lnTo>
                    <a:pt x="415" y="359"/>
                  </a:lnTo>
                  <a:lnTo>
                    <a:pt x="1106" y="359"/>
                  </a:lnTo>
                  <a:lnTo>
                    <a:pt x="1106" y="120"/>
                  </a:lnTo>
                  <a:close/>
                </a:path>
              </a:pathLst>
            </a:custGeom>
            <a:solidFill>
              <a:srgbClr val="004B98"/>
            </a:solidFill>
            <a:ln>
              <a:noFill/>
            </a:ln>
          </p:spPr>
          <p:txBody>
            <a:bodyPr vert="horz" wrap="square" lIns="81010" tIns="40505" rIns="81010" bIns="40505" numCol="1" anchor="t" anchorCtr="0" compatLnSpc="1">
              <a:prstTxWarp prst="textNoShape">
                <a:avLst/>
              </a:prstTxWarp>
            </a:bodyPr>
            <a:lstStyle/>
            <a:p>
              <a:endParaRPr lang="en-US" sz="2658" dirty="0"/>
            </a:p>
          </p:txBody>
        </p:sp>
        <p:sp>
          <p:nvSpPr>
            <p:cNvPr id="26" name="Rectangle 22">
              <a:extLst>
                <a:ext uri="{FF2B5EF4-FFF2-40B4-BE49-F238E27FC236}">
                  <a16:creationId xmlns:a16="http://schemas.microsoft.com/office/drawing/2014/main" id="{13F8621D-7BBE-4189-B853-720513A92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9341" y="10265744"/>
              <a:ext cx="1280160" cy="1280160"/>
            </a:xfrm>
            <a:prstGeom prst="ellipse">
              <a:avLst/>
            </a:prstGeom>
            <a:solidFill>
              <a:srgbClr val="004B98"/>
            </a:solidFill>
            <a:ln w="50800">
              <a:noFill/>
            </a:ln>
          </p:spPr>
          <p:txBody>
            <a:bodyPr vert="horz" wrap="square" lIns="81010" tIns="40505" rIns="81010" bIns="40505" numCol="1" anchor="t" anchorCtr="0" compatLnSpc="1">
              <a:prstTxWarp prst="textNoShape">
                <a:avLst/>
              </a:prstTxWarp>
            </a:bodyPr>
            <a:lstStyle/>
            <a:p>
              <a:endParaRPr lang="en-US" sz="2658" dirty="0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2671126F-3B95-4A12-8945-E233421F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374079" y="10505763"/>
              <a:ext cx="792000" cy="792000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D04B24CA-4E10-4288-BF9E-B18AF153A6A4}"/>
              </a:ext>
            </a:extLst>
          </p:cNvPr>
          <p:cNvGrpSpPr/>
          <p:nvPr/>
        </p:nvGrpSpPr>
        <p:grpSpPr>
          <a:xfrm>
            <a:off x="1053964" y="3172902"/>
            <a:ext cx="1939742" cy="1490811"/>
            <a:chOff x="1993568" y="8177864"/>
            <a:chExt cx="4378959" cy="3365500"/>
          </a:xfrm>
        </p:grpSpPr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967721A-304F-48F0-A20F-D9D602307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568" y="8177864"/>
              <a:ext cx="3336926" cy="3133724"/>
            </a:xfrm>
            <a:custGeom>
              <a:avLst/>
              <a:gdLst>
                <a:gd name="T0" fmla="*/ 892 w 892"/>
                <a:gd name="T1" fmla="*/ 634 h 838"/>
                <a:gd name="T2" fmla="*/ 476 w 892"/>
                <a:gd name="T3" fmla="*/ 634 h 838"/>
                <a:gd name="T4" fmla="*/ 416 w 892"/>
                <a:gd name="T5" fmla="*/ 634 h 838"/>
                <a:gd name="T6" fmla="*/ 306 w 892"/>
                <a:gd name="T7" fmla="*/ 634 h 838"/>
                <a:gd name="T8" fmla="*/ 306 w 892"/>
                <a:gd name="T9" fmla="*/ 550 h 838"/>
                <a:gd name="T10" fmla="*/ 306 w 892"/>
                <a:gd name="T11" fmla="*/ 528 h 838"/>
                <a:gd name="T12" fmla="*/ 306 w 892"/>
                <a:gd name="T13" fmla="*/ 352 h 838"/>
                <a:gd name="T14" fmla="*/ 407 w 892"/>
                <a:gd name="T15" fmla="*/ 352 h 838"/>
                <a:gd name="T16" fmla="*/ 204 w 892"/>
                <a:gd name="T17" fmla="*/ 0 h 838"/>
                <a:gd name="T18" fmla="*/ 0 w 892"/>
                <a:gd name="T19" fmla="*/ 352 h 838"/>
                <a:gd name="T20" fmla="*/ 102 w 892"/>
                <a:gd name="T21" fmla="*/ 352 h 838"/>
                <a:gd name="T22" fmla="*/ 102 w 892"/>
                <a:gd name="T23" fmla="*/ 528 h 838"/>
                <a:gd name="T24" fmla="*/ 102 w 892"/>
                <a:gd name="T25" fmla="*/ 564 h 838"/>
                <a:gd name="T26" fmla="*/ 102 w 892"/>
                <a:gd name="T27" fmla="*/ 736 h 838"/>
                <a:gd name="T28" fmla="*/ 204 w 892"/>
                <a:gd name="T29" fmla="*/ 838 h 838"/>
                <a:gd name="T30" fmla="*/ 416 w 892"/>
                <a:gd name="T31" fmla="*/ 838 h 838"/>
                <a:gd name="T32" fmla="*/ 476 w 892"/>
                <a:gd name="T33" fmla="*/ 838 h 838"/>
                <a:gd name="T34" fmla="*/ 892 w 892"/>
                <a:gd name="T35" fmla="*/ 838 h 838"/>
                <a:gd name="T36" fmla="*/ 892 w 892"/>
                <a:gd name="T37" fmla="*/ 634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2" h="838">
                  <a:moveTo>
                    <a:pt x="892" y="634"/>
                  </a:moveTo>
                  <a:cubicBezTo>
                    <a:pt x="476" y="634"/>
                    <a:pt x="476" y="634"/>
                    <a:pt x="476" y="634"/>
                  </a:cubicBezTo>
                  <a:cubicBezTo>
                    <a:pt x="416" y="634"/>
                    <a:pt x="416" y="634"/>
                    <a:pt x="416" y="634"/>
                  </a:cubicBezTo>
                  <a:cubicBezTo>
                    <a:pt x="306" y="634"/>
                    <a:pt x="306" y="634"/>
                    <a:pt x="306" y="634"/>
                  </a:cubicBezTo>
                  <a:cubicBezTo>
                    <a:pt x="306" y="550"/>
                    <a:pt x="306" y="550"/>
                    <a:pt x="306" y="550"/>
                  </a:cubicBezTo>
                  <a:cubicBezTo>
                    <a:pt x="306" y="528"/>
                    <a:pt x="306" y="528"/>
                    <a:pt x="306" y="528"/>
                  </a:cubicBezTo>
                  <a:cubicBezTo>
                    <a:pt x="306" y="352"/>
                    <a:pt x="306" y="352"/>
                    <a:pt x="306" y="352"/>
                  </a:cubicBezTo>
                  <a:cubicBezTo>
                    <a:pt x="407" y="352"/>
                    <a:pt x="407" y="352"/>
                    <a:pt x="407" y="352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102" y="352"/>
                    <a:pt x="102" y="352"/>
                    <a:pt x="102" y="352"/>
                  </a:cubicBezTo>
                  <a:cubicBezTo>
                    <a:pt x="102" y="528"/>
                    <a:pt x="102" y="528"/>
                    <a:pt x="102" y="528"/>
                  </a:cubicBezTo>
                  <a:cubicBezTo>
                    <a:pt x="102" y="564"/>
                    <a:pt x="102" y="564"/>
                    <a:pt x="102" y="564"/>
                  </a:cubicBezTo>
                  <a:cubicBezTo>
                    <a:pt x="102" y="736"/>
                    <a:pt x="102" y="736"/>
                    <a:pt x="102" y="736"/>
                  </a:cubicBezTo>
                  <a:cubicBezTo>
                    <a:pt x="102" y="792"/>
                    <a:pt x="147" y="838"/>
                    <a:pt x="204" y="838"/>
                  </a:cubicBezTo>
                  <a:cubicBezTo>
                    <a:pt x="416" y="838"/>
                    <a:pt x="416" y="838"/>
                    <a:pt x="416" y="838"/>
                  </a:cubicBezTo>
                  <a:cubicBezTo>
                    <a:pt x="476" y="838"/>
                    <a:pt x="476" y="838"/>
                    <a:pt x="476" y="838"/>
                  </a:cubicBezTo>
                  <a:cubicBezTo>
                    <a:pt x="892" y="838"/>
                    <a:pt x="892" y="838"/>
                    <a:pt x="892" y="838"/>
                  </a:cubicBezTo>
                  <a:lnTo>
                    <a:pt x="892" y="634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vert="horz" wrap="square" lIns="81010" tIns="40505" rIns="81010" bIns="40505" numCol="1" anchor="t" anchorCtr="0" compatLnSpc="1">
              <a:prstTxWarp prst="textNoShape">
                <a:avLst/>
              </a:prstTxWarp>
            </a:bodyPr>
            <a:lstStyle/>
            <a:p>
              <a:endParaRPr lang="en-US" sz="2658" dirty="0"/>
            </a:p>
          </p:txBody>
        </p: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761E3D59-71D8-4808-9BAE-663265FA8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2367" y="10263204"/>
              <a:ext cx="1280160" cy="1280160"/>
            </a:xfrm>
            <a:prstGeom prst="ellipse">
              <a:avLst/>
            </a:prstGeom>
            <a:solidFill>
              <a:srgbClr val="A0A0A0"/>
            </a:solidFill>
            <a:ln w="50800">
              <a:noFill/>
            </a:ln>
          </p:spPr>
          <p:txBody>
            <a:bodyPr vert="horz" wrap="square" lIns="81010" tIns="40505" rIns="81010" bIns="40505" numCol="1" anchor="t" anchorCtr="0" compatLnSpc="1">
              <a:prstTxWarp prst="textNoShape">
                <a:avLst/>
              </a:prstTxWarp>
            </a:bodyPr>
            <a:lstStyle/>
            <a:p>
              <a:endParaRPr lang="en-US" sz="2658" dirty="0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CF00E733-7EB0-4081-B8AF-A7A93355B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06068" y="10523763"/>
              <a:ext cx="756000" cy="756000"/>
            </a:xfrm>
            <a:prstGeom prst="rect">
              <a:avLst/>
            </a:prstGeom>
          </p:spPr>
        </p:pic>
      </p:grp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3582BF01-0979-4CA3-9473-A365F4ECAD84}"/>
              </a:ext>
            </a:extLst>
          </p:cNvPr>
          <p:cNvSpPr/>
          <p:nvPr/>
        </p:nvSpPr>
        <p:spPr>
          <a:xfrm>
            <a:off x="8309154" y="1037581"/>
            <a:ext cx="2649171" cy="272632"/>
          </a:xfrm>
          <a:prstGeom prst="rect">
            <a:avLst/>
          </a:prstGeom>
        </p:spPr>
        <p:txBody>
          <a:bodyPr wrap="none" lIns="40505" tIns="20253" rIns="40505" bIns="20253">
            <a:spAutoFit/>
          </a:bodyPr>
          <a:lstStyle/>
          <a:p>
            <a:r>
              <a:rPr lang="ru-RU" sz="1506" b="1" spc="-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ПОЛЬЗОВАТЕЛИ РЕЕСТРА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5792906-0D0D-40E0-B04E-80EFF19D3DBC}"/>
              </a:ext>
            </a:extLst>
          </p:cNvPr>
          <p:cNvGrpSpPr/>
          <p:nvPr/>
        </p:nvGrpSpPr>
        <p:grpSpPr>
          <a:xfrm>
            <a:off x="7726938" y="1488075"/>
            <a:ext cx="3416190" cy="4523603"/>
            <a:chOff x="16255256" y="2636674"/>
            <a:chExt cx="7396848" cy="9685154"/>
          </a:xfrm>
        </p:grpSpPr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4067D980-19A7-4A71-B6B5-FA7041F917FB}"/>
                </a:ext>
              </a:extLst>
            </p:cNvPr>
            <p:cNvGrpSpPr/>
            <p:nvPr/>
          </p:nvGrpSpPr>
          <p:grpSpPr>
            <a:xfrm>
              <a:off x="16255256" y="2636674"/>
              <a:ext cx="6867460" cy="1280160"/>
              <a:chOff x="16255256" y="2636674"/>
              <a:chExt cx="6867460" cy="1280160"/>
            </a:xfrm>
          </p:grpSpPr>
          <p:grpSp>
            <p:nvGrpSpPr>
              <p:cNvPr id="60" name="Группа 59">
                <a:extLst>
                  <a:ext uri="{FF2B5EF4-FFF2-40B4-BE49-F238E27FC236}">
                    <a16:creationId xmlns:a16="http://schemas.microsoft.com/office/drawing/2014/main" id="{19836FD0-38ED-4BFE-B79E-D2BB59E6FDFB}"/>
                  </a:ext>
                </a:extLst>
              </p:cNvPr>
              <p:cNvGrpSpPr/>
              <p:nvPr/>
            </p:nvGrpSpPr>
            <p:grpSpPr>
              <a:xfrm>
                <a:off x="16255256" y="2636674"/>
                <a:ext cx="1280160" cy="1280160"/>
                <a:chOff x="16255256" y="2636674"/>
                <a:chExt cx="1280160" cy="1280160"/>
              </a:xfrm>
            </p:grpSpPr>
            <p:sp>
              <p:nvSpPr>
                <p:cNvPr id="62" name="Rectangle 21">
                  <a:extLst>
                    <a:ext uri="{FF2B5EF4-FFF2-40B4-BE49-F238E27FC236}">
                      <a16:creationId xmlns:a16="http://schemas.microsoft.com/office/drawing/2014/main" id="{36C373DA-86B2-4064-9F64-B0491399AA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55256" y="2636674"/>
                  <a:ext cx="1280160" cy="1280160"/>
                </a:xfrm>
                <a:prstGeom prst="ellipse">
                  <a:avLst/>
                </a:prstGeom>
                <a:solidFill>
                  <a:srgbClr val="004B98"/>
                </a:solidFill>
                <a:ln w="50800">
                  <a:noFill/>
                </a:ln>
              </p:spPr>
              <p:txBody>
                <a:bodyPr vert="horz" wrap="square" lIns="81010" tIns="40505" rIns="81010" bIns="405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658" dirty="0"/>
                </a:p>
              </p:txBody>
            </p:sp>
            <p:pic>
              <p:nvPicPr>
                <p:cNvPr id="63" name="Рисунок 62">
                  <a:extLst>
                    <a:ext uri="{FF2B5EF4-FFF2-40B4-BE49-F238E27FC236}">
                      <a16:creationId xmlns:a16="http://schemas.microsoft.com/office/drawing/2014/main" id="{B10FE4F2-CEF0-44CE-9A36-246869AC0A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artisticPhotocopy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513702" y="2857929"/>
                  <a:ext cx="828000" cy="828000"/>
                </a:xfrm>
                <a:prstGeom prst="rect">
                  <a:avLst/>
                </a:prstGeom>
              </p:spPr>
            </p:pic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1A8B449-EA57-4FF2-AC17-BF01C5A91376}"/>
                  </a:ext>
                </a:extLst>
              </p:cNvPr>
              <p:cNvSpPr txBox="1"/>
              <p:nvPr/>
            </p:nvSpPr>
            <p:spPr>
              <a:xfrm>
                <a:off x="17793862" y="2636674"/>
                <a:ext cx="5328854" cy="1248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ru-RU" sz="1063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ПРОИЗВОДИТЕЛИ </a:t>
                </a:r>
              </a:p>
              <a:p>
                <a:pPr algn="l"/>
                <a:r>
                  <a:rPr lang="ru-RU" sz="1063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 ПОСТАВЩИКИ МАТЕРИАЛОВ И ОБОРУДОВАНИЯ</a:t>
                </a:r>
              </a:p>
            </p:txBody>
          </p:sp>
        </p:grp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D5640CFC-5E4E-4A72-B536-C68745FAD447}"/>
                </a:ext>
              </a:extLst>
            </p:cNvPr>
            <p:cNvGrpSpPr/>
            <p:nvPr/>
          </p:nvGrpSpPr>
          <p:grpSpPr>
            <a:xfrm>
              <a:off x="16255256" y="4404207"/>
              <a:ext cx="7396848" cy="1280160"/>
              <a:chOff x="16255256" y="4404207"/>
              <a:chExt cx="7396848" cy="1280160"/>
            </a:xfrm>
          </p:grpSpPr>
          <p:grpSp>
            <p:nvGrpSpPr>
              <p:cNvPr id="56" name="Группа 55">
                <a:extLst>
                  <a:ext uri="{FF2B5EF4-FFF2-40B4-BE49-F238E27FC236}">
                    <a16:creationId xmlns:a16="http://schemas.microsoft.com/office/drawing/2014/main" id="{18C991F0-7D1A-4A3F-9E90-ACA355D6AC9C}"/>
                  </a:ext>
                </a:extLst>
              </p:cNvPr>
              <p:cNvGrpSpPr/>
              <p:nvPr/>
            </p:nvGrpSpPr>
            <p:grpSpPr>
              <a:xfrm>
                <a:off x="16255256" y="4404207"/>
                <a:ext cx="1280160" cy="1280160"/>
                <a:chOff x="16255256" y="4404207"/>
                <a:chExt cx="1280160" cy="1280160"/>
              </a:xfrm>
            </p:grpSpPr>
            <p:sp>
              <p:nvSpPr>
                <p:cNvPr id="58" name="Rectangle 17">
                  <a:extLst>
                    <a:ext uri="{FF2B5EF4-FFF2-40B4-BE49-F238E27FC236}">
                      <a16:creationId xmlns:a16="http://schemas.microsoft.com/office/drawing/2014/main" id="{1BC5FF26-51E2-4611-8C43-AB561263EA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55256" y="4404207"/>
                  <a:ext cx="1280160" cy="1280160"/>
                </a:xfrm>
                <a:prstGeom prst="ellipse">
                  <a:avLst/>
                </a:prstGeom>
                <a:solidFill>
                  <a:srgbClr val="A0A0A0"/>
                </a:solidFill>
                <a:ln w="50800">
                  <a:noFill/>
                </a:ln>
              </p:spPr>
              <p:txBody>
                <a:bodyPr vert="horz" wrap="square" lIns="81010" tIns="40505" rIns="81010" bIns="405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658" dirty="0"/>
                </a:p>
              </p:txBody>
            </p:sp>
            <p:pic>
              <p:nvPicPr>
                <p:cNvPr id="59" name="Рисунок 58">
                  <a:extLst>
                    <a:ext uri="{FF2B5EF4-FFF2-40B4-BE49-F238E27FC236}">
                      <a16:creationId xmlns:a16="http://schemas.microsoft.com/office/drawing/2014/main" id="{0E74C097-7A6A-4282-A3D2-3FBD865402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artisticPhotocopy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502676" y="4676543"/>
                  <a:ext cx="792000" cy="792000"/>
                </a:xfrm>
                <a:prstGeom prst="rect">
                  <a:avLst/>
                </a:prstGeom>
              </p:spPr>
            </p:pic>
          </p:grpSp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6285BD7D-EB94-4BEB-B30D-1E78A2529021}"/>
                  </a:ext>
                </a:extLst>
              </p:cNvPr>
              <p:cNvSpPr/>
              <p:nvPr/>
            </p:nvSpPr>
            <p:spPr>
              <a:xfrm>
                <a:off x="17793862" y="4623491"/>
                <a:ext cx="5858242" cy="898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sz="1063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РЕГИОНАЛЬНЫЕ ДОРОЖНЫЕ ВЕДОМСТВА</a:t>
                </a:r>
              </a:p>
            </p:txBody>
          </p:sp>
        </p:grp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6BC36D33-CBB0-4D37-B68B-56F686937D03}"/>
                </a:ext>
              </a:extLst>
            </p:cNvPr>
            <p:cNvGrpSpPr/>
            <p:nvPr/>
          </p:nvGrpSpPr>
          <p:grpSpPr>
            <a:xfrm>
              <a:off x="16255256" y="6171740"/>
              <a:ext cx="4544173" cy="1280160"/>
              <a:chOff x="16255256" y="6171740"/>
              <a:chExt cx="4544173" cy="1280160"/>
            </a:xfrm>
          </p:grpSpPr>
          <p:grpSp>
            <p:nvGrpSpPr>
              <p:cNvPr id="52" name="Группа 51">
                <a:extLst>
                  <a:ext uri="{FF2B5EF4-FFF2-40B4-BE49-F238E27FC236}">
                    <a16:creationId xmlns:a16="http://schemas.microsoft.com/office/drawing/2014/main" id="{A79A14AB-EC16-4183-B178-A241B78CCC36}"/>
                  </a:ext>
                </a:extLst>
              </p:cNvPr>
              <p:cNvGrpSpPr/>
              <p:nvPr/>
            </p:nvGrpSpPr>
            <p:grpSpPr>
              <a:xfrm>
                <a:off x="16255256" y="6171740"/>
                <a:ext cx="1280160" cy="1280160"/>
                <a:chOff x="16255256" y="6171740"/>
                <a:chExt cx="1280160" cy="1280160"/>
              </a:xfrm>
            </p:grpSpPr>
            <p:sp>
              <p:nvSpPr>
                <p:cNvPr id="54" name="Rectangle 19">
                  <a:extLst>
                    <a:ext uri="{FF2B5EF4-FFF2-40B4-BE49-F238E27FC236}">
                      <a16:creationId xmlns:a16="http://schemas.microsoft.com/office/drawing/2014/main" id="{DDBE4293-94DC-4A5B-90DA-2D42C96A47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55256" y="6171740"/>
                  <a:ext cx="1280160" cy="1280160"/>
                </a:xfrm>
                <a:prstGeom prst="ellipse">
                  <a:avLst/>
                </a:prstGeom>
                <a:solidFill>
                  <a:srgbClr val="D52B1E"/>
                </a:solidFill>
                <a:ln w="50800">
                  <a:noFill/>
                </a:ln>
              </p:spPr>
              <p:txBody>
                <a:bodyPr vert="horz" wrap="square" lIns="81010" tIns="40505" rIns="81010" bIns="405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658" dirty="0"/>
                </a:p>
              </p:txBody>
            </p:sp>
            <p:pic>
              <p:nvPicPr>
                <p:cNvPr id="55" name="Рисунок 54">
                  <a:extLst>
                    <a:ext uri="{FF2B5EF4-FFF2-40B4-BE49-F238E27FC236}">
                      <a16:creationId xmlns:a16="http://schemas.microsoft.com/office/drawing/2014/main" id="{FC41F9BC-2425-4B78-B973-D61AF8DF90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artisticPhotocopy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535336" y="6442067"/>
                  <a:ext cx="720000" cy="720000"/>
                </a:xfrm>
                <a:prstGeom prst="rect">
                  <a:avLst/>
                </a:prstGeom>
              </p:spPr>
            </p:pic>
          </p:grpSp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D86830A3-644B-4429-9683-B6385CDB2D24}"/>
                  </a:ext>
                </a:extLst>
              </p:cNvPr>
              <p:cNvSpPr/>
              <p:nvPr/>
            </p:nvSpPr>
            <p:spPr>
              <a:xfrm>
                <a:off x="17791649" y="6386466"/>
                <a:ext cx="3007780" cy="89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sz="1063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МИНИСТЕРСТВО ТРАНСПОРТА РФ</a:t>
                </a:r>
              </a:p>
            </p:txBody>
          </p:sp>
        </p:grp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C246C9BD-0252-48A7-BF18-7A87ABB0ADC2}"/>
                </a:ext>
              </a:extLst>
            </p:cNvPr>
            <p:cNvGrpSpPr/>
            <p:nvPr/>
          </p:nvGrpSpPr>
          <p:grpSpPr>
            <a:xfrm>
              <a:off x="16255256" y="7822656"/>
              <a:ext cx="6920816" cy="1280160"/>
              <a:chOff x="16255256" y="7822656"/>
              <a:chExt cx="6920816" cy="1280160"/>
            </a:xfrm>
          </p:grpSpPr>
          <p:grpSp>
            <p:nvGrpSpPr>
              <p:cNvPr id="48" name="Группа 47">
                <a:extLst>
                  <a:ext uri="{FF2B5EF4-FFF2-40B4-BE49-F238E27FC236}">
                    <a16:creationId xmlns:a16="http://schemas.microsoft.com/office/drawing/2014/main" id="{A5F62803-D594-4E4D-8698-03671E979391}"/>
                  </a:ext>
                </a:extLst>
              </p:cNvPr>
              <p:cNvGrpSpPr/>
              <p:nvPr/>
            </p:nvGrpSpPr>
            <p:grpSpPr>
              <a:xfrm>
                <a:off x="16255256" y="7822656"/>
                <a:ext cx="1280160" cy="1280160"/>
                <a:chOff x="16255256" y="7822656"/>
                <a:chExt cx="1280160" cy="1280160"/>
              </a:xfrm>
            </p:grpSpPr>
            <p:sp>
              <p:nvSpPr>
                <p:cNvPr id="50" name="Rectangle 31">
                  <a:extLst>
                    <a:ext uri="{FF2B5EF4-FFF2-40B4-BE49-F238E27FC236}">
                      <a16:creationId xmlns:a16="http://schemas.microsoft.com/office/drawing/2014/main" id="{868F63C4-30A7-4C2E-8CC4-3877AEE35E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55256" y="7822656"/>
                  <a:ext cx="1280160" cy="1280160"/>
                </a:xfrm>
                <a:prstGeom prst="ellipse">
                  <a:avLst/>
                </a:prstGeom>
                <a:solidFill>
                  <a:srgbClr val="484848"/>
                </a:solidFill>
                <a:ln w="50800">
                  <a:noFill/>
                </a:ln>
              </p:spPr>
              <p:txBody>
                <a:bodyPr vert="horz" wrap="square" lIns="81010" tIns="40505" rIns="81010" bIns="405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658" dirty="0"/>
                </a:p>
              </p:txBody>
            </p:sp>
            <p:pic>
              <p:nvPicPr>
                <p:cNvPr id="51" name="Рисунок 50">
                  <a:extLst>
                    <a:ext uri="{FF2B5EF4-FFF2-40B4-BE49-F238E27FC236}">
                      <a16:creationId xmlns:a16="http://schemas.microsoft.com/office/drawing/2014/main" id="{7F8EBCB6-4014-4036-83D1-2BA927AC41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artisticPhotocopy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45336" y="8012736"/>
                  <a:ext cx="900000" cy="900000"/>
                </a:xfrm>
                <a:prstGeom prst="rect">
                  <a:avLst/>
                </a:prstGeom>
              </p:spPr>
            </p:pic>
          </p:grpSp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AF030AD6-6295-42E4-9BCC-C8B7691A2971}"/>
                  </a:ext>
                </a:extLst>
              </p:cNvPr>
              <p:cNvSpPr/>
              <p:nvPr/>
            </p:nvSpPr>
            <p:spPr>
              <a:xfrm>
                <a:off x="17791647" y="8081737"/>
                <a:ext cx="5384425" cy="89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sz="1063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ПОДРЯДНЫЕ ДОРОЖНО-СТРОИТЕЛЬНЫЕ ОРГАНИЗАЦИИ</a:t>
                </a:r>
              </a:p>
            </p:txBody>
          </p:sp>
        </p:grp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50160B2F-210D-4019-A38B-549C348D9A92}"/>
                </a:ext>
              </a:extLst>
            </p:cNvPr>
            <p:cNvGrpSpPr/>
            <p:nvPr/>
          </p:nvGrpSpPr>
          <p:grpSpPr>
            <a:xfrm>
              <a:off x="16255256" y="9432162"/>
              <a:ext cx="4308444" cy="1280160"/>
              <a:chOff x="16255256" y="9432162"/>
              <a:chExt cx="4308444" cy="1280160"/>
            </a:xfrm>
          </p:grpSpPr>
          <p:grpSp>
            <p:nvGrpSpPr>
              <p:cNvPr id="44" name="Группа 43">
                <a:extLst>
                  <a:ext uri="{FF2B5EF4-FFF2-40B4-BE49-F238E27FC236}">
                    <a16:creationId xmlns:a16="http://schemas.microsoft.com/office/drawing/2014/main" id="{28EB9DD7-088A-44DA-BB95-3194197FE0C0}"/>
                  </a:ext>
                </a:extLst>
              </p:cNvPr>
              <p:cNvGrpSpPr/>
              <p:nvPr/>
            </p:nvGrpSpPr>
            <p:grpSpPr>
              <a:xfrm>
                <a:off x="16255256" y="9432162"/>
                <a:ext cx="1280160" cy="1280160"/>
                <a:chOff x="16255256" y="9432162"/>
                <a:chExt cx="1280160" cy="1280160"/>
              </a:xfrm>
            </p:grpSpPr>
            <p:sp>
              <p:nvSpPr>
                <p:cNvPr id="46" name="Rectangle 22">
                  <a:extLst>
                    <a:ext uri="{FF2B5EF4-FFF2-40B4-BE49-F238E27FC236}">
                      <a16:creationId xmlns:a16="http://schemas.microsoft.com/office/drawing/2014/main" id="{71B5E8D9-BCF4-4BE3-ADF5-6EC08F3330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55256" y="9432162"/>
                  <a:ext cx="1280160" cy="1280160"/>
                </a:xfrm>
                <a:prstGeom prst="ellipse">
                  <a:avLst/>
                </a:prstGeom>
                <a:solidFill>
                  <a:srgbClr val="004B98"/>
                </a:solidFill>
                <a:ln w="50800">
                  <a:noFill/>
                </a:ln>
              </p:spPr>
              <p:txBody>
                <a:bodyPr vert="horz" wrap="square" lIns="81010" tIns="40505" rIns="81010" bIns="405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658" dirty="0"/>
                </a:p>
              </p:txBody>
            </p:sp>
            <p:pic>
              <p:nvPicPr>
                <p:cNvPr id="47" name="Рисунок 46">
                  <a:extLst>
                    <a:ext uri="{FF2B5EF4-FFF2-40B4-BE49-F238E27FC236}">
                      <a16:creationId xmlns:a16="http://schemas.microsoft.com/office/drawing/2014/main" id="{D936C877-6E17-4C12-8D86-88D8527F3D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artisticPhotocopy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529994" y="9672181"/>
                  <a:ext cx="792000" cy="792000"/>
                </a:xfrm>
                <a:prstGeom prst="rect">
                  <a:avLst/>
                </a:prstGeom>
              </p:spPr>
            </p:pic>
          </p:grpSp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id="{3F129A24-B904-4EFE-8E37-6012EACE3C05}"/>
                  </a:ext>
                </a:extLst>
              </p:cNvPr>
              <p:cNvSpPr/>
              <p:nvPr/>
            </p:nvSpPr>
            <p:spPr>
              <a:xfrm>
                <a:off x="17782837" y="9666902"/>
                <a:ext cx="2780863" cy="89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sz="1063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ЭКСПЕРТНОЕ СООБЩЕСТВО</a:t>
                </a:r>
              </a:p>
            </p:txBody>
          </p:sp>
        </p:grp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8E3DFD95-60E8-46E2-8C6B-E4C130E95159}"/>
                </a:ext>
              </a:extLst>
            </p:cNvPr>
            <p:cNvGrpSpPr/>
            <p:nvPr/>
          </p:nvGrpSpPr>
          <p:grpSpPr>
            <a:xfrm>
              <a:off x="16255256" y="11041668"/>
              <a:ext cx="6385929" cy="1280160"/>
              <a:chOff x="16255256" y="11041668"/>
              <a:chExt cx="6385929" cy="1280160"/>
            </a:xfrm>
          </p:grpSpPr>
          <p:grpSp>
            <p:nvGrpSpPr>
              <p:cNvPr id="40" name="Группа 39">
                <a:extLst>
                  <a:ext uri="{FF2B5EF4-FFF2-40B4-BE49-F238E27FC236}">
                    <a16:creationId xmlns:a16="http://schemas.microsoft.com/office/drawing/2014/main" id="{39B8FDD1-3533-45D6-A573-528B7D0EF98E}"/>
                  </a:ext>
                </a:extLst>
              </p:cNvPr>
              <p:cNvGrpSpPr/>
              <p:nvPr/>
            </p:nvGrpSpPr>
            <p:grpSpPr>
              <a:xfrm>
                <a:off x="16255256" y="11041668"/>
                <a:ext cx="1280160" cy="1280160"/>
                <a:chOff x="16255256" y="11041668"/>
                <a:chExt cx="1280160" cy="1280160"/>
              </a:xfrm>
            </p:grpSpPr>
            <p:sp>
              <p:nvSpPr>
                <p:cNvPr id="42" name="Rectangle 23">
                  <a:extLst>
                    <a:ext uri="{FF2B5EF4-FFF2-40B4-BE49-F238E27FC236}">
                      <a16:creationId xmlns:a16="http://schemas.microsoft.com/office/drawing/2014/main" id="{66F3C809-467A-495F-8AEC-55015644AC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55256" y="11041668"/>
                  <a:ext cx="1280160" cy="1280160"/>
                </a:xfrm>
                <a:prstGeom prst="ellipse">
                  <a:avLst/>
                </a:prstGeom>
                <a:solidFill>
                  <a:srgbClr val="A0A0A0"/>
                </a:solidFill>
                <a:ln w="50800">
                  <a:noFill/>
                </a:ln>
              </p:spPr>
              <p:txBody>
                <a:bodyPr vert="horz" wrap="square" lIns="81010" tIns="40505" rIns="81010" bIns="405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658" dirty="0"/>
                </a:p>
              </p:txBody>
            </p:sp>
            <p:pic>
              <p:nvPicPr>
                <p:cNvPr id="43" name="Рисунок 42">
                  <a:extLst>
                    <a:ext uri="{FF2B5EF4-FFF2-40B4-BE49-F238E27FC236}">
                      <a16:creationId xmlns:a16="http://schemas.microsoft.com/office/drawing/2014/main" id="{00341262-0463-4322-AD48-DCB207518A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artisticPhotocopy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568957" y="11302227"/>
                  <a:ext cx="756000" cy="756000"/>
                </a:xfrm>
                <a:prstGeom prst="rect">
                  <a:avLst/>
                </a:prstGeom>
              </p:spPr>
            </p:pic>
          </p:grpSp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473E30B9-A341-47AB-A8E6-A33E09821FE5}"/>
                  </a:ext>
                </a:extLst>
              </p:cNvPr>
              <p:cNvSpPr/>
              <p:nvPr/>
            </p:nvSpPr>
            <p:spPr>
              <a:xfrm>
                <a:off x="17782837" y="11415170"/>
                <a:ext cx="4858348" cy="547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sz="1063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ПРОЕКТНЫЕ ОРГАНИЗАЦИИ</a:t>
                </a:r>
              </a:p>
            </p:txBody>
          </p:sp>
        </p:grpSp>
      </p:grpSp>
      <p:sp>
        <p:nvSpPr>
          <p:cNvPr id="64" name="Номер слайда 3">
            <a:extLst>
              <a:ext uri="{FF2B5EF4-FFF2-40B4-BE49-F238E27FC236}">
                <a16:creationId xmlns:a16="http://schemas.microsoft.com/office/drawing/2014/main" id="{34CAF065-5815-4BD7-8164-947A34A063B2}"/>
              </a:ext>
            </a:extLst>
          </p:cNvPr>
          <p:cNvSpPr txBox="1">
            <a:spLocks/>
          </p:cNvSpPr>
          <p:nvPr/>
        </p:nvSpPr>
        <p:spPr>
          <a:xfrm>
            <a:off x="10969614" y="5928064"/>
            <a:ext cx="533400" cy="16927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568">
              <a:spcBef>
                <a:spcPts val="204"/>
              </a:spcBef>
            </a:pPr>
            <a:fld id="{81D60167-4931-47E6-BA6A-407CBD079E47}" type="slidenum">
              <a:rPr lang="ru-RU" smtClean="0"/>
              <a:pPr marL="23568">
                <a:spcBef>
                  <a:spcPts val="204"/>
                </a:spcBef>
              </a:pPr>
              <a:t>2</a:t>
            </a:fld>
            <a:endParaRPr lang="ru-RU" dirty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DB544994-4A6A-474D-B720-99B7AF2616A6}"/>
              </a:ext>
            </a:extLst>
          </p:cNvPr>
          <p:cNvSpPr/>
          <p:nvPr/>
        </p:nvSpPr>
        <p:spPr>
          <a:xfrm>
            <a:off x="408307" y="5105778"/>
            <a:ext cx="3693111" cy="550272"/>
          </a:xfrm>
          <a:prstGeom prst="rect">
            <a:avLst/>
          </a:prstGeom>
        </p:spPr>
        <p:txBody>
          <a:bodyPr wrap="square" lIns="40505" tIns="20253" rIns="40505" bIns="20253">
            <a:spAutoFit/>
          </a:bodyPr>
          <a:lstStyle/>
          <a:p>
            <a:pPr algn="ctr">
              <a:lnSpc>
                <a:spcPct val="107000"/>
              </a:lnSpc>
              <a:spcAft>
                <a:spcPts val="354"/>
              </a:spcAft>
            </a:pPr>
            <a:r>
              <a:rPr lang="ru-RU" sz="1063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ОТКРЫТОСТЬ И ДОСТУПНОСТЬ ИНФОРМАЦИИ                       О МАТЕРИАЛЬНОЙ И ИНТЕЛЛЕКТУАЛЬНОЙ ОБЕСПЕЧЕННОСТИ ОТРАСЛИ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917775B8-872B-44CF-B21E-33082D5BBC7B}"/>
              </a:ext>
            </a:extLst>
          </p:cNvPr>
          <p:cNvSpPr/>
          <p:nvPr/>
        </p:nvSpPr>
        <p:spPr>
          <a:xfrm>
            <a:off x="4246299" y="5117877"/>
            <a:ext cx="3181028" cy="531613"/>
          </a:xfrm>
          <a:prstGeom prst="rect">
            <a:avLst/>
          </a:prstGeom>
        </p:spPr>
        <p:txBody>
          <a:bodyPr wrap="square" lIns="40505" tIns="20253" rIns="40505" bIns="20253">
            <a:spAutoFit/>
          </a:bodyPr>
          <a:lstStyle/>
          <a:p>
            <a:pPr algn="ctr"/>
            <a:r>
              <a:rPr lang="ru-RU" sz="1063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МОНИТОРИНГА </a:t>
            </a:r>
          </a:p>
          <a:p>
            <a:pPr algn="ctr"/>
            <a:r>
              <a:rPr lang="ru-RU" sz="1063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ОЦЕНКИ ЭФФЕКТА ПРИМЕНЕНИЯ НОВЫХ </a:t>
            </a:r>
            <a:endParaRPr lang="en-US" sz="1063" b="1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063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НАИЛУЧШИХ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404760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out project">
            <a:extLst>
              <a:ext uri="{FF2B5EF4-FFF2-40B4-BE49-F238E27FC236}">
                <a16:creationId xmlns:a16="http://schemas.microsoft.com/office/drawing/2014/main" id="{8B04BE06-CA3F-47A0-B059-4A9A358EB7A4}"/>
              </a:ext>
            </a:extLst>
          </p:cNvPr>
          <p:cNvSpPr txBox="1"/>
          <p:nvPr/>
        </p:nvSpPr>
        <p:spPr>
          <a:xfrm>
            <a:off x="695325" y="181383"/>
            <a:ext cx="10801350" cy="521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lnSpc>
                <a:spcPct val="130000"/>
              </a:lnSpc>
              <a:defRPr sz="6000" b="0">
                <a:solidFill>
                  <a:srgbClr val="1C1F2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defRPr>
            </a:lvl1pPr>
          </a:lstStyle>
          <a:p>
            <a:pPr marL="8438" marR="283243" algn="ctr">
              <a:spcBef>
                <a:spcPts val="959"/>
              </a:spcBef>
            </a:pPr>
            <a:r>
              <a:rPr lang="ru-RU" sz="2800" b="1" spc="-4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Задачи формирования и сопровождения Реестра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227FEE0-D768-499F-A096-4A92694BEFB6}"/>
              </a:ext>
            </a:extLst>
          </p:cNvPr>
          <p:cNvGrpSpPr/>
          <p:nvPr/>
        </p:nvGrpSpPr>
        <p:grpSpPr>
          <a:xfrm>
            <a:off x="567583" y="5822123"/>
            <a:ext cx="2437290" cy="854494"/>
            <a:chOff x="567583" y="5822123"/>
            <a:chExt cx="2437290" cy="85449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B4BBD71E-CF33-419B-B7D2-C356746F8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83" y="5822123"/>
              <a:ext cx="1847143" cy="854494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F5A24CF-4289-4790-A743-34AD8C2F760B}"/>
                </a:ext>
              </a:extLst>
            </p:cNvPr>
            <p:cNvSpPr/>
            <p:nvPr/>
          </p:nvSpPr>
          <p:spPr>
            <a:xfrm>
              <a:off x="1104994" y="6049315"/>
              <a:ext cx="18998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latin typeface="+mj-lt"/>
                  <a:cs typeface="Calibri" panose="020F0502020204030204" pitchFamily="34" charset="0"/>
                </a:rPr>
                <a:t> </a:t>
              </a: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Calibri" panose="020F0502020204030204" pitchFamily="34" charset="0"/>
                </a:rPr>
                <a:t>РОСДОРНИИ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4B797DF-F694-4B05-9D12-BDF5D57015BF}"/>
              </a:ext>
            </a:extLst>
          </p:cNvPr>
          <p:cNvSpPr txBox="1"/>
          <p:nvPr/>
        </p:nvSpPr>
        <p:spPr>
          <a:xfrm>
            <a:off x="2237228" y="1060989"/>
            <a:ext cx="8531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Обеспечение субъектов дорожной деятельности рекомендациями по применению новых технологий, материалов и конструкций.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B40770-C6C5-4B43-9846-B922BCFC8AE5}"/>
              </a:ext>
            </a:extLst>
          </p:cNvPr>
          <p:cNvSpPr txBox="1"/>
          <p:nvPr/>
        </p:nvSpPr>
        <p:spPr>
          <a:xfrm>
            <a:off x="1137643" y="1656093"/>
            <a:ext cx="7419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II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ED9498-5165-4192-B742-DA246969A49F}"/>
              </a:ext>
            </a:extLst>
          </p:cNvPr>
          <p:cNvSpPr txBox="1"/>
          <p:nvPr/>
        </p:nvSpPr>
        <p:spPr>
          <a:xfrm>
            <a:off x="1025540" y="2664061"/>
            <a:ext cx="11626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III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F66A26-5C84-455C-A0DF-D47FE5F323A4}"/>
              </a:ext>
            </a:extLst>
          </p:cNvPr>
          <p:cNvSpPr txBox="1"/>
          <p:nvPr/>
        </p:nvSpPr>
        <p:spPr>
          <a:xfrm>
            <a:off x="1025540" y="3686595"/>
            <a:ext cx="10323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chemeClr val="accent4">
                    <a:lumMod val="75000"/>
                  </a:schemeClr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70046-5A22-4D4D-AB3C-419D6C9476AF}"/>
              </a:ext>
            </a:extLst>
          </p:cNvPr>
          <p:cNvSpPr txBox="1"/>
          <p:nvPr/>
        </p:nvSpPr>
        <p:spPr>
          <a:xfrm>
            <a:off x="1089886" y="4783303"/>
            <a:ext cx="5169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chemeClr val="accent4">
                    <a:lumMod val="75000"/>
                  </a:schemeClr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44CE956-4666-4544-AFC8-422C5346A6DF}"/>
              </a:ext>
            </a:extLst>
          </p:cNvPr>
          <p:cNvSpPr/>
          <p:nvPr/>
        </p:nvSpPr>
        <p:spPr>
          <a:xfrm>
            <a:off x="9035025" y="2381326"/>
            <a:ext cx="2184701" cy="209534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71BE2-6312-4176-8A3F-14D54FBABCA0}"/>
              </a:ext>
            </a:extLst>
          </p:cNvPr>
          <p:cNvSpPr txBox="1"/>
          <p:nvPr/>
        </p:nvSpPr>
        <p:spPr>
          <a:xfrm>
            <a:off x="9100935" y="2996879"/>
            <a:ext cx="20528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Задачи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lgerian" panose="04020705040A02060702" pitchFamily="82" charset="0"/>
              </a:rPr>
              <a:t>PHHT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Лампочка">
            <a:extLst>
              <a:ext uri="{FF2B5EF4-FFF2-40B4-BE49-F238E27FC236}">
                <a16:creationId xmlns:a16="http://schemas.microsoft.com/office/drawing/2014/main" id="{D584C561-EF1E-4364-9EBA-0D96F6F16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10616" y="2397112"/>
            <a:ext cx="633518" cy="6789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0F277E-AA6B-45AA-AE8E-F7BB9E166E23}"/>
              </a:ext>
            </a:extLst>
          </p:cNvPr>
          <p:cNvSpPr txBox="1"/>
          <p:nvPr/>
        </p:nvSpPr>
        <p:spPr>
          <a:xfrm>
            <a:off x="2237228" y="1945338"/>
            <a:ext cx="60025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Обеспечение доступа субъектов дорожной деятельности к краткой информации о НИОКР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DE9093-B7C3-4D02-A562-0EFA6A8F0C06}"/>
              </a:ext>
            </a:extLst>
          </p:cNvPr>
          <p:cNvSpPr txBox="1"/>
          <p:nvPr/>
        </p:nvSpPr>
        <p:spPr>
          <a:xfrm>
            <a:off x="2312257" y="2957804"/>
            <a:ext cx="5273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Сбор и агрегация научно технической документации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11A30A-D0BA-4505-9684-7FAB11FF2BBE}"/>
              </a:ext>
            </a:extLst>
          </p:cNvPr>
          <p:cNvSpPr txBox="1"/>
          <p:nvPr/>
        </p:nvSpPr>
        <p:spPr>
          <a:xfrm>
            <a:off x="2312257" y="4104779"/>
            <a:ext cx="64677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Внедрение технологий, материалов и конструкций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8B6158-3D9E-4876-A76F-C07F2B28D460}"/>
              </a:ext>
            </a:extLst>
          </p:cNvPr>
          <p:cNvSpPr txBox="1"/>
          <p:nvPr/>
        </p:nvSpPr>
        <p:spPr>
          <a:xfrm>
            <a:off x="2312257" y="5049897"/>
            <a:ext cx="60025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Расширение использования новых и наилучших технологий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E4D369-7B72-44BB-978A-02BF5F91C41D}"/>
              </a:ext>
            </a:extLst>
          </p:cNvPr>
          <p:cNvSpPr txBox="1"/>
          <p:nvPr/>
        </p:nvSpPr>
        <p:spPr>
          <a:xfrm>
            <a:off x="1256790" y="797319"/>
            <a:ext cx="5169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</a:rPr>
              <a:t>I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Номер слайда 3">
            <a:extLst>
              <a:ext uri="{FF2B5EF4-FFF2-40B4-BE49-F238E27FC236}">
                <a16:creationId xmlns:a16="http://schemas.microsoft.com/office/drawing/2014/main" id="{1D3C0CAB-3E98-4402-8745-B5C843D390F5}"/>
              </a:ext>
            </a:extLst>
          </p:cNvPr>
          <p:cNvSpPr txBox="1">
            <a:spLocks/>
          </p:cNvSpPr>
          <p:nvPr/>
        </p:nvSpPr>
        <p:spPr>
          <a:xfrm>
            <a:off x="10969614" y="5928064"/>
            <a:ext cx="533400" cy="16927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568">
              <a:spcBef>
                <a:spcPts val="204"/>
              </a:spcBef>
            </a:pPr>
            <a:fld id="{81D60167-4931-47E6-BA6A-407CBD079E47}" type="slidenum">
              <a:rPr lang="ru-RU" smtClean="0"/>
              <a:pPr marL="23568">
                <a:spcBef>
                  <a:spcPts val="204"/>
                </a:spcBef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70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out project">
            <a:extLst>
              <a:ext uri="{FF2B5EF4-FFF2-40B4-BE49-F238E27FC236}">
                <a16:creationId xmlns:a16="http://schemas.microsoft.com/office/drawing/2014/main" id="{8B04BE06-CA3F-47A0-B059-4A9A358EB7A4}"/>
              </a:ext>
            </a:extLst>
          </p:cNvPr>
          <p:cNvSpPr txBox="1"/>
          <p:nvPr/>
        </p:nvSpPr>
        <p:spPr>
          <a:xfrm>
            <a:off x="695325" y="181383"/>
            <a:ext cx="10801350" cy="521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lnSpc>
                <a:spcPct val="130000"/>
              </a:lnSpc>
              <a:defRPr sz="6000" b="0">
                <a:solidFill>
                  <a:srgbClr val="1C1F2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defRPr>
            </a:lvl1pPr>
          </a:lstStyle>
          <a:p>
            <a:pPr marL="8438" marR="283243" algn="ctr">
              <a:spcBef>
                <a:spcPts val="959"/>
              </a:spcBef>
            </a:pPr>
            <a:r>
              <a:rPr lang="ru-RU" sz="2800" b="1" spc="-4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Структура информации в Реестре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9719721-4039-4AE5-B267-648FD6352A53}"/>
              </a:ext>
            </a:extLst>
          </p:cNvPr>
          <p:cNvGrpSpPr/>
          <p:nvPr/>
        </p:nvGrpSpPr>
        <p:grpSpPr>
          <a:xfrm>
            <a:off x="567583" y="5822123"/>
            <a:ext cx="2437290" cy="854494"/>
            <a:chOff x="567583" y="5822123"/>
            <a:chExt cx="2437290" cy="85449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C3C75F72-2570-4BDD-8167-FE7702FAF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83" y="5822123"/>
              <a:ext cx="1847143" cy="854494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81E3583-713A-4872-9559-C6388788ADD8}"/>
                </a:ext>
              </a:extLst>
            </p:cNvPr>
            <p:cNvSpPr/>
            <p:nvPr/>
          </p:nvSpPr>
          <p:spPr>
            <a:xfrm>
              <a:off x="1104994" y="6049315"/>
              <a:ext cx="18998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latin typeface="+mj-lt"/>
                  <a:cs typeface="Calibri" panose="020F0502020204030204" pitchFamily="34" charset="0"/>
                </a:rPr>
                <a:t> </a:t>
              </a: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Calibri" panose="020F0502020204030204" pitchFamily="34" charset="0"/>
                </a:rPr>
                <a:t>РОСДОРНИИ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1EDDB32-6317-4D31-B208-3B8E6F676FD2}"/>
              </a:ext>
            </a:extLst>
          </p:cNvPr>
          <p:cNvGrpSpPr/>
          <p:nvPr/>
        </p:nvGrpSpPr>
        <p:grpSpPr>
          <a:xfrm>
            <a:off x="2030860" y="1075722"/>
            <a:ext cx="2795096" cy="3031540"/>
            <a:chOff x="2105214" y="2119417"/>
            <a:chExt cx="6309917" cy="6843687"/>
          </a:xfrm>
        </p:grpSpPr>
        <p:sp>
          <p:nvSpPr>
            <p:cNvPr id="8" name="Freeform 39">
              <a:extLst>
                <a:ext uri="{FF2B5EF4-FFF2-40B4-BE49-F238E27FC236}">
                  <a16:creationId xmlns:a16="http://schemas.microsoft.com/office/drawing/2014/main" id="{62AE8B39-FB9D-4888-AF9C-BD90684C2BB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10746" y="2119417"/>
              <a:ext cx="6304385" cy="6816941"/>
            </a:xfrm>
            <a:custGeom>
              <a:avLst/>
              <a:gdLst>
                <a:gd name="T0" fmla="*/ 1040 w 1042"/>
                <a:gd name="T1" fmla="*/ 295 h 1041"/>
                <a:gd name="T2" fmla="*/ 1040 w 1042"/>
                <a:gd name="T3" fmla="*/ 288 h 1041"/>
                <a:gd name="T4" fmla="*/ 1040 w 1042"/>
                <a:gd name="T5" fmla="*/ 1 h 1041"/>
                <a:gd name="T6" fmla="*/ 727 w 1042"/>
                <a:gd name="T7" fmla="*/ 1 h 1041"/>
                <a:gd name="T8" fmla="*/ 727 w 1042"/>
                <a:gd name="T9" fmla="*/ 1 h 1041"/>
                <a:gd name="T10" fmla="*/ 691 w 1042"/>
                <a:gd name="T11" fmla="*/ 1 h 1041"/>
                <a:gd name="T12" fmla="*/ 605 w 1042"/>
                <a:gd name="T13" fmla="*/ 1 h 1041"/>
                <a:gd name="T14" fmla="*/ 553 w 1042"/>
                <a:gd name="T15" fmla="*/ 1 h 1041"/>
                <a:gd name="T16" fmla="*/ 394 w 1042"/>
                <a:gd name="T17" fmla="*/ 1 h 1041"/>
                <a:gd name="T18" fmla="*/ 371 w 1042"/>
                <a:gd name="T19" fmla="*/ 0 h 1041"/>
                <a:gd name="T20" fmla="*/ 371 w 1042"/>
                <a:gd name="T21" fmla="*/ 1 h 1041"/>
                <a:gd name="T22" fmla="*/ 260 w 1042"/>
                <a:gd name="T23" fmla="*/ 1 h 1041"/>
                <a:gd name="T24" fmla="*/ 241 w 1042"/>
                <a:gd name="T25" fmla="*/ 1 h 1041"/>
                <a:gd name="T26" fmla="*/ 241 w 1042"/>
                <a:gd name="T27" fmla="*/ 2 h 1041"/>
                <a:gd name="T28" fmla="*/ 236 w 1042"/>
                <a:gd name="T29" fmla="*/ 2 h 1041"/>
                <a:gd name="T30" fmla="*/ 237 w 1042"/>
                <a:gd name="T31" fmla="*/ 295 h 1041"/>
                <a:gd name="T32" fmla="*/ 237 w 1042"/>
                <a:gd name="T33" fmla="*/ 295 h 1041"/>
                <a:gd name="T34" fmla="*/ 237 w 1042"/>
                <a:gd name="T35" fmla="*/ 308 h 1041"/>
                <a:gd name="T36" fmla="*/ 236 w 1042"/>
                <a:gd name="T37" fmla="*/ 308 h 1041"/>
                <a:gd name="T38" fmla="*/ 199 w 1042"/>
                <a:gd name="T39" fmla="*/ 355 h 1041"/>
                <a:gd name="T40" fmla="*/ 116 w 1042"/>
                <a:gd name="T41" fmla="*/ 356 h 1041"/>
                <a:gd name="T42" fmla="*/ 53 w 1042"/>
                <a:gd name="T43" fmla="*/ 332 h 1041"/>
                <a:gd name="T44" fmla="*/ 0 w 1042"/>
                <a:gd name="T45" fmla="*/ 400 h 1041"/>
                <a:gd name="T46" fmla="*/ 53 w 1042"/>
                <a:gd name="T47" fmla="*/ 467 h 1041"/>
                <a:gd name="T48" fmla="*/ 116 w 1042"/>
                <a:gd name="T49" fmla="*/ 444 h 1041"/>
                <a:gd name="T50" fmla="*/ 199 w 1042"/>
                <a:gd name="T51" fmla="*/ 444 h 1041"/>
                <a:gd name="T52" fmla="*/ 236 w 1042"/>
                <a:gd name="T53" fmla="*/ 493 h 1041"/>
                <a:gd name="T54" fmla="*/ 236 w 1042"/>
                <a:gd name="T55" fmla="*/ 648 h 1041"/>
                <a:gd name="T56" fmla="*/ 236 w 1042"/>
                <a:gd name="T57" fmla="*/ 671 h 1041"/>
                <a:gd name="T58" fmla="*/ 236 w 1042"/>
                <a:gd name="T59" fmla="*/ 671 h 1041"/>
                <a:gd name="T60" fmla="*/ 236 w 1042"/>
                <a:gd name="T61" fmla="*/ 781 h 1041"/>
                <a:gd name="T62" fmla="*/ 236 w 1042"/>
                <a:gd name="T63" fmla="*/ 800 h 1041"/>
                <a:gd name="T64" fmla="*/ 512 w 1042"/>
                <a:gd name="T65" fmla="*/ 801 h 1041"/>
                <a:gd name="T66" fmla="*/ 512 w 1042"/>
                <a:gd name="T67" fmla="*/ 801 h 1041"/>
                <a:gd name="T68" fmla="*/ 544 w 1042"/>
                <a:gd name="T69" fmla="*/ 800 h 1041"/>
                <a:gd name="T70" fmla="*/ 544 w 1042"/>
                <a:gd name="T71" fmla="*/ 806 h 1041"/>
                <a:gd name="T72" fmla="*/ 591 w 1042"/>
                <a:gd name="T73" fmla="*/ 842 h 1041"/>
                <a:gd name="T74" fmla="*/ 591 w 1042"/>
                <a:gd name="T75" fmla="*/ 925 h 1041"/>
                <a:gd name="T76" fmla="*/ 568 w 1042"/>
                <a:gd name="T77" fmla="*/ 989 h 1041"/>
                <a:gd name="T78" fmla="*/ 635 w 1042"/>
                <a:gd name="T79" fmla="*/ 1041 h 1041"/>
                <a:gd name="T80" fmla="*/ 703 w 1042"/>
                <a:gd name="T81" fmla="*/ 989 h 1041"/>
                <a:gd name="T82" fmla="*/ 679 w 1042"/>
                <a:gd name="T83" fmla="*/ 925 h 1041"/>
                <a:gd name="T84" fmla="*/ 679 w 1042"/>
                <a:gd name="T85" fmla="*/ 842 h 1041"/>
                <a:gd name="T86" fmla="*/ 747 w 1042"/>
                <a:gd name="T87" fmla="*/ 801 h 1041"/>
                <a:gd name="T88" fmla="*/ 751 w 1042"/>
                <a:gd name="T89" fmla="*/ 801 h 1041"/>
                <a:gd name="T90" fmla="*/ 759 w 1042"/>
                <a:gd name="T91" fmla="*/ 801 h 1041"/>
                <a:gd name="T92" fmla="*/ 767 w 1042"/>
                <a:gd name="T93" fmla="*/ 800 h 1041"/>
                <a:gd name="T94" fmla="*/ 1035 w 1042"/>
                <a:gd name="T95" fmla="*/ 800 h 1041"/>
                <a:gd name="T96" fmla="*/ 1035 w 1042"/>
                <a:gd name="T97" fmla="*/ 800 h 1041"/>
                <a:gd name="T98" fmla="*/ 1040 w 1042"/>
                <a:gd name="T99" fmla="*/ 800 h 1041"/>
                <a:gd name="T100" fmla="*/ 1040 w 1042"/>
                <a:gd name="T101" fmla="*/ 539 h 1041"/>
                <a:gd name="T102" fmla="*/ 1040 w 1042"/>
                <a:gd name="T103" fmla="*/ 295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2" h="1041">
                  <a:moveTo>
                    <a:pt x="1040" y="295"/>
                  </a:moveTo>
                  <a:cubicBezTo>
                    <a:pt x="1040" y="293"/>
                    <a:pt x="1040" y="291"/>
                    <a:pt x="1040" y="288"/>
                  </a:cubicBezTo>
                  <a:cubicBezTo>
                    <a:pt x="1040" y="1"/>
                    <a:pt x="1040" y="1"/>
                    <a:pt x="1040" y="1"/>
                  </a:cubicBezTo>
                  <a:cubicBezTo>
                    <a:pt x="727" y="1"/>
                    <a:pt x="727" y="1"/>
                    <a:pt x="727" y="1"/>
                  </a:cubicBezTo>
                  <a:cubicBezTo>
                    <a:pt x="727" y="1"/>
                    <a:pt x="727" y="1"/>
                    <a:pt x="727" y="1"/>
                  </a:cubicBezTo>
                  <a:cubicBezTo>
                    <a:pt x="691" y="1"/>
                    <a:pt x="691" y="1"/>
                    <a:pt x="691" y="1"/>
                  </a:cubicBezTo>
                  <a:cubicBezTo>
                    <a:pt x="663" y="1"/>
                    <a:pt x="633" y="1"/>
                    <a:pt x="605" y="1"/>
                  </a:cubicBezTo>
                  <a:cubicBezTo>
                    <a:pt x="582" y="1"/>
                    <a:pt x="565" y="1"/>
                    <a:pt x="553" y="1"/>
                  </a:cubicBezTo>
                  <a:cubicBezTo>
                    <a:pt x="394" y="1"/>
                    <a:pt x="394" y="1"/>
                    <a:pt x="394" y="1"/>
                  </a:cubicBezTo>
                  <a:cubicBezTo>
                    <a:pt x="386" y="1"/>
                    <a:pt x="378" y="1"/>
                    <a:pt x="371" y="0"/>
                  </a:cubicBezTo>
                  <a:cubicBezTo>
                    <a:pt x="371" y="1"/>
                    <a:pt x="371" y="1"/>
                    <a:pt x="371" y="1"/>
                  </a:cubicBezTo>
                  <a:cubicBezTo>
                    <a:pt x="260" y="1"/>
                    <a:pt x="260" y="1"/>
                    <a:pt x="260" y="1"/>
                  </a:cubicBezTo>
                  <a:cubicBezTo>
                    <a:pt x="259" y="1"/>
                    <a:pt x="251" y="1"/>
                    <a:pt x="241" y="1"/>
                  </a:cubicBezTo>
                  <a:cubicBezTo>
                    <a:pt x="241" y="2"/>
                    <a:pt x="241" y="2"/>
                    <a:pt x="241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7" y="295"/>
                    <a:pt x="237" y="295"/>
                    <a:pt x="237" y="295"/>
                  </a:cubicBezTo>
                  <a:cubicBezTo>
                    <a:pt x="237" y="295"/>
                    <a:pt x="237" y="295"/>
                    <a:pt x="237" y="295"/>
                  </a:cubicBezTo>
                  <a:cubicBezTo>
                    <a:pt x="237" y="308"/>
                    <a:pt x="237" y="308"/>
                    <a:pt x="237" y="308"/>
                  </a:cubicBezTo>
                  <a:cubicBezTo>
                    <a:pt x="236" y="308"/>
                    <a:pt x="236" y="308"/>
                    <a:pt x="236" y="308"/>
                  </a:cubicBezTo>
                  <a:cubicBezTo>
                    <a:pt x="229" y="329"/>
                    <a:pt x="216" y="345"/>
                    <a:pt x="199" y="355"/>
                  </a:cubicBezTo>
                  <a:cubicBezTo>
                    <a:pt x="175" y="370"/>
                    <a:pt x="145" y="370"/>
                    <a:pt x="116" y="356"/>
                  </a:cubicBezTo>
                  <a:cubicBezTo>
                    <a:pt x="92" y="344"/>
                    <a:pt x="61" y="332"/>
                    <a:pt x="53" y="332"/>
                  </a:cubicBezTo>
                  <a:cubicBezTo>
                    <a:pt x="24" y="332"/>
                    <a:pt x="0" y="363"/>
                    <a:pt x="0" y="400"/>
                  </a:cubicBezTo>
                  <a:cubicBezTo>
                    <a:pt x="0" y="436"/>
                    <a:pt x="24" y="467"/>
                    <a:pt x="53" y="467"/>
                  </a:cubicBezTo>
                  <a:cubicBezTo>
                    <a:pt x="61" y="467"/>
                    <a:pt x="92" y="456"/>
                    <a:pt x="116" y="444"/>
                  </a:cubicBezTo>
                  <a:cubicBezTo>
                    <a:pt x="144" y="429"/>
                    <a:pt x="175" y="429"/>
                    <a:pt x="199" y="444"/>
                  </a:cubicBezTo>
                  <a:cubicBezTo>
                    <a:pt x="217" y="454"/>
                    <a:pt x="230" y="472"/>
                    <a:pt x="236" y="493"/>
                  </a:cubicBezTo>
                  <a:cubicBezTo>
                    <a:pt x="236" y="648"/>
                    <a:pt x="236" y="648"/>
                    <a:pt x="236" y="648"/>
                  </a:cubicBezTo>
                  <a:cubicBezTo>
                    <a:pt x="236" y="656"/>
                    <a:pt x="236" y="664"/>
                    <a:pt x="236" y="671"/>
                  </a:cubicBezTo>
                  <a:cubicBezTo>
                    <a:pt x="236" y="671"/>
                    <a:pt x="236" y="671"/>
                    <a:pt x="236" y="671"/>
                  </a:cubicBezTo>
                  <a:cubicBezTo>
                    <a:pt x="236" y="781"/>
                    <a:pt x="236" y="781"/>
                    <a:pt x="236" y="781"/>
                  </a:cubicBezTo>
                  <a:cubicBezTo>
                    <a:pt x="236" y="783"/>
                    <a:pt x="236" y="791"/>
                    <a:pt x="236" y="800"/>
                  </a:cubicBezTo>
                  <a:cubicBezTo>
                    <a:pt x="512" y="801"/>
                    <a:pt x="512" y="801"/>
                    <a:pt x="512" y="801"/>
                  </a:cubicBezTo>
                  <a:cubicBezTo>
                    <a:pt x="512" y="801"/>
                    <a:pt x="512" y="801"/>
                    <a:pt x="512" y="801"/>
                  </a:cubicBezTo>
                  <a:cubicBezTo>
                    <a:pt x="544" y="800"/>
                    <a:pt x="544" y="800"/>
                    <a:pt x="544" y="800"/>
                  </a:cubicBezTo>
                  <a:cubicBezTo>
                    <a:pt x="544" y="806"/>
                    <a:pt x="544" y="806"/>
                    <a:pt x="544" y="806"/>
                  </a:cubicBezTo>
                  <a:cubicBezTo>
                    <a:pt x="564" y="813"/>
                    <a:pt x="581" y="825"/>
                    <a:pt x="591" y="842"/>
                  </a:cubicBezTo>
                  <a:cubicBezTo>
                    <a:pt x="606" y="867"/>
                    <a:pt x="606" y="897"/>
                    <a:pt x="591" y="925"/>
                  </a:cubicBezTo>
                  <a:cubicBezTo>
                    <a:pt x="579" y="949"/>
                    <a:pt x="568" y="980"/>
                    <a:pt x="568" y="989"/>
                  </a:cubicBezTo>
                  <a:cubicBezTo>
                    <a:pt x="568" y="1017"/>
                    <a:pt x="599" y="1041"/>
                    <a:pt x="635" y="1041"/>
                  </a:cubicBezTo>
                  <a:cubicBezTo>
                    <a:pt x="672" y="1041"/>
                    <a:pt x="703" y="1017"/>
                    <a:pt x="703" y="989"/>
                  </a:cubicBezTo>
                  <a:cubicBezTo>
                    <a:pt x="703" y="980"/>
                    <a:pt x="691" y="949"/>
                    <a:pt x="679" y="925"/>
                  </a:cubicBezTo>
                  <a:cubicBezTo>
                    <a:pt x="665" y="897"/>
                    <a:pt x="665" y="867"/>
                    <a:pt x="679" y="842"/>
                  </a:cubicBezTo>
                  <a:cubicBezTo>
                    <a:pt x="693" y="820"/>
                    <a:pt x="717" y="805"/>
                    <a:pt x="747" y="801"/>
                  </a:cubicBezTo>
                  <a:cubicBezTo>
                    <a:pt x="751" y="801"/>
                    <a:pt x="751" y="801"/>
                    <a:pt x="751" y="801"/>
                  </a:cubicBezTo>
                  <a:cubicBezTo>
                    <a:pt x="759" y="801"/>
                    <a:pt x="759" y="801"/>
                    <a:pt x="759" y="801"/>
                  </a:cubicBezTo>
                  <a:cubicBezTo>
                    <a:pt x="767" y="800"/>
                    <a:pt x="767" y="800"/>
                    <a:pt x="767" y="800"/>
                  </a:cubicBezTo>
                  <a:cubicBezTo>
                    <a:pt x="1035" y="800"/>
                    <a:pt x="1035" y="800"/>
                    <a:pt x="1035" y="800"/>
                  </a:cubicBezTo>
                  <a:cubicBezTo>
                    <a:pt x="1035" y="800"/>
                    <a:pt x="1035" y="800"/>
                    <a:pt x="1035" y="800"/>
                  </a:cubicBezTo>
                  <a:cubicBezTo>
                    <a:pt x="1040" y="800"/>
                    <a:pt x="1040" y="800"/>
                    <a:pt x="1040" y="800"/>
                  </a:cubicBezTo>
                  <a:cubicBezTo>
                    <a:pt x="1040" y="539"/>
                    <a:pt x="1040" y="539"/>
                    <a:pt x="1040" y="539"/>
                  </a:cubicBezTo>
                  <a:cubicBezTo>
                    <a:pt x="1040" y="537"/>
                    <a:pt x="1042" y="337"/>
                    <a:pt x="1040" y="295"/>
                  </a:cubicBezTo>
                  <a:close/>
                </a:path>
              </a:pathLst>
            </a:custGeom>
            <a:blipFill dpi="0" rotWithShape="1">
              <a:blip r:embed="rId4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19399" t="-95466" r="-47748" b="-4256"/>
              </a:stretch>
            </a:blipFill>
            <a:ln>
              <a:noFill/>
            </a:ln>
          </p:spPr>
          <p:txBody>
            <a:bodyPr vert="horz" wrap="square" lIns="81010" tIns="40505" rIns="81010" bIns="40505" numCol="1" anchor="t" anchorCtr="0" compatLnSpc="1">
              <a:prstTxWarp prst="textNoShape">
                <a:avLst/>
              </a:prstTxWarp>
            </a:bodyPr>
            <a:lstStyle/>
            <a:p>
              <a:endParaRPr lang="en-US" sz="2658" dirty="0"/>
            </a:p>
          </p:txBody>
        </p:sp>
        <p:sp>
          <p:nvSpPr>
            <p:cNvPr id="9" name="Freeform 39">
              <a:extLst>
                <a:ext uri="{FF2B5EF4-FFF2-40B4-BE49-F238E27FC236}">
                  <a16:creationId xmlns:a16="http://schemas.microsoft.com/office/drawing/2014/main" id="{AC29779C-429C-49C4-8DB8-757DFB499B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05214" y="2146163"/>
              <a:ext cx="6309917" cy="6816941"/>
            </a:xfrm>
            <a:custGeom>
              <a:avLst/>
              <a:gdLst>
                <a:gd name="T0" fmla="*/ 1040 w 1042"/>
                <a:gd name="T1" fmla="*/ 295 h 1041"/>
                <a:gd name="T2" fmla="*/ 1040 w 1042"/>
                <a:gd name="T3" fmla="*/ 288 h 1041"/>
                <a:gd name="T4" fmla="*/ 1040 w 1042"/>
                <a:gd name="T5" fmla="*/ 1 h 1041"/>
                <a:gd name="T6" fmla="*/ 727 w 1042"/>
                <a:gd name="T7" fmla="*/ 1 h 1041"/>
                <a:gd name="T8" fmla="*/ 727 w 1042"/>
                <a:gd name="T9" fmla="*/ 1 h 1041"/>
                <a:gd name="T10" fmla="*/ 691 w 1042"/>
                <a:gd name="T11" fmla="*/ 1 h 1041"/>
                <a:gd name="T12" fmla="*/ 605 w 1042"/>
                <a:gd name="T13" fmla="*/ 1 h 1041"/>
                <a:gd name="T14" fmla="*/ 553 w 1042"/>
                <a:gd name="T15" fmla="*/ 1 h 1041"/>
                <a:gd name="T16" fmla="*/ 394 w 1042"/>
                <a:gd name="T17" fmla="*/ 1 h 1041"/>
                <a:gd name="T18" fmla="*/ 371 w 1042"/>
                <a:gd name="T19" fmla="*/ 0 h 1041"/>
                <a:gd name="T20" fmla="*/ 371 w 1042"/>
                <a:gd name="T21" fmla="*/ 1 h 1041"/>
                <a:gd name="T22" fmla="*/ 260 w 1042"/>
                <a:gd name="T23" fmla="*/ 1 h 1041"/>
                <a:gd name="T24" fmla="*/ 241 w 1042"/>
                <a:gd name="T25" fmla="*/ 1 h 1041"/>
                <a:gd name="T26" fmla="*/ 241 w 1042"/>
                <a:gd name="T27" fmla="*/ 2 h 1041"/>
                <a:gd name="T28" fmla="*/ 236 w 1042"/>
                <a:gd name="T29" fmla="*/ 2 h 1041"/>
                <a:gd name="T30" fmla="*/ 237 w 1042"/>
                <a:gd name="T31" fmla="*/ 295 h 1041"/>
                <a:gd name="T32" fmla="*/ 237 w 1042"/>
                <a:gd name="T33" fmla="*/ 295 h 1041"/>
                <a:gd name="T34" fmla="*/ 237 w 1042"/>
                <a:gd name="T35" fmla="*/ 308 h 1041"/>
                <a:gd name="T36" fmla="*/ 236 w 1042"/>
                <a:gd name="T37" fmla="*/ 308 h 1041"/>
                <a:gd name="T38" fmla="*/ 199 w 1042"/>
                <a:gd name="T39" fmla="*/ 355 h 1041"/>
                <a:gd name="T40" fmla="*/ 116 w 1042"/>
                <a:gd name="T41" fmla="*/ 356 h 1041"/>
                <a:gd name="T42" fmla="*/ 53 w 1042"/>
                <a:gd name="T43" fmla="*/ 332 h 1041"/>
                <a:gd name="T44" fmla="*/ 0 w 1042"/>
                <a:gd name="T45" fmla="*/ 400 h 1041"/>
                <a:gd name="T46" fmla="*/ 53 w 1042"/>
                <a:gd name="T47" fmla="*/ 467 h 1041"/>
                <a:gd name="T48" fmla="*/ 116 w 1042"/>
                <a:gd name="T49" fmla="*/ 444 h 1041"/>
                <a:gd name="T50" fmla="*/ 199 w 1042"/>
                <a:gd name="T51" fmla="*/ 444 h 1041"/>
                <a:gd name="T52" fmla="*/ 236 w 1042"/>
                <a:gd name="T53" fmla="*/ 493 h 1041"/>
                <a:gd name="T54" fmla="*/ 236 w 1042"/>
                <a:gd name="T55" fmla="*/ 648 h 1041"/>
                <a:gd name="T56" fmla="*/ 236 w 1042"/>
                <a:gd name="T57" fmla="*/ 671 h 1041"/>
                <a:gd name="T58" fmla="*/ 236 w 1042"/>
                <a:gd name="T59" fmla="*/ 671 h 1041"/>
                <a:gd name="T60" fmla="*/ 236 w 1042"/>
                <a:gd name="T61" fmla="*/ 781 h 1041"/>
                <a:gd name="T62" fmla="*/ 236 w 1042"/>
                <a:gd name="T63" fmla="*/ 800 h 1041"/>
                <a:gd name="T64" fmla="*/ 512 w 1042"/>
                <a:gd name="T65" fmla="*/ 801 h 1041"/>
                <a:gd name="T66" fmla="*/ 512 w 1042"/>
                <a:gd name="T67" fmla="*/ 801 h 1041"/>
                <a:gd name="T68" fmla="*/ 544 w 1042"/>
                <a:gd name="T69" fmla="*/ 800 h 1041"/>
                <a:gd name="T70" fmla="*/ 544 w 1042"/>
                <a:gd name="T71" fmla="*/ 806 h 1041"/>
                <a:gd name="T72" fmla="*/ 591 w 1042"/>
                <a:gd name="T73" fmla="*/ 842 h 1041"/>
                <a:gd name="T74" fmla="*/ 591 w 1042"/>
                <a:gd name="T75" fmla="*/ 925 h 1041"/>
                <a:gd name="T76" fmla="*/ 568 w 1042"/>
                <a:gd name="T77" fmla="*/ 989 h 1041"/>
                <a:gd name="T78" fmla="*/ 635 w 1042"/>
                <a:gd name="T79" fmla="*/ 1041 h 1041"/>
                <a:gd name="T80" fmla="*/ 703 w 1042"/>
                <a:gd name="T81" fmla="*/ 989 h 1041"/>
                <a:gd name="T82" fmla="*/ 679 w 1042"/>
                <a:gd name="T83" fmla="*/ 925 h 1041"/>
                <a:gd name="T84" fmla="*/ 679 w 1042"/>
                <a:gd name="T85" fmla="*/ 842 h 1041"/>
                <a:gd name="T86" fmla="*/ 747 w 1042"/>
                <a:gd name="T87" fmla="*/ 801 h 1041"/>
                <a:gd name="T88" fmla="*/ 751 w 1042"/>
                <a:gd name="T89" fmla="*/ 801 h 1041"/>
                <a:gd name="T90" fmla="*/ 759 w 1042"/>
                <a:gd name="T91" fmla="*/ 801 h 1041"/>
                <a:gd name="T92" fmla="*/ 767 w 1042"/>
                <a:gd name="T93" fmla="*/ 800 h 1041"/>
                <a:gd name="T94" fmla="*/ 1035 w 1042"/>
                <a:gd name="T95" fmla="*/ 800 h 1041"/>
                <a:gd name="T96" fmla="*/ 1035 w 1042"/>
                <a:gd name="T97" fmla="*/ 800 h 1041"/>
                <a:gd name="T98" fmla="*/ 1040 w 1042"/>
                <a:gd name="T99" fmla="*/ 800 h 1041"/>
                <a:gd name="T100" fmla="*/ 1040 w 1042"/>
                <a:gd name="T101" fmla="*/ 539 h 1041"/>
                <a:gd name="T102" fmla="*/ 1040 w 1042"/>
                <a:gd name="T103" fmla="*/ 295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2" h="1041">
                  <a:moveTo>
                    <a:pt x="1040" y="295"/>
                  </a:moveTo>
                  <a:cubicBezTo>
                    <a:pt x="1040" y="293"/>
                    <a:pt x="1040" y="291"/>
                    <a:pt x="1040" y="288"/>
                  </a:cubicBezTo>
                  <a:cubicBezTo>
                    <a:pt x="1040" y="1"/>
                    <a:pt x="1040" y="1"/>
                    <a:pt x="1040" y="1"/>
                  </a:cubicBezTo>
                  <a:cubicBezTo>
                    <a:pt x="727" y="1"/>
                    <a:pt x="727" y="1"/>
                    <a:pt x="727" y="1"/>
                  </a:cubicBezTo>
                  <a:cubicBezTo>
                    <a:pt x="727" y="1"/>
                    <a:pt x="727" y="1"/>
                    <a:pt x="727" y="1"/>
                  </a:cubicBezTo>
                  <a:cubicBezTo>
                    <a:pt x="691" y="1"/>
                    <a:pt x="691" y="1"/>
                    <a:pt x="691" y="1"/>
                  </a:cubicBezTo>
                  <a:cubicBezTo>
                    <a:pt x="663" y="1"/>
                    <a:pt x="633" y="1"/>
                    <a:pt x="605" y="1"/>
                  </a:cubicBezTo>
                  <a:cubicBezTo>
                    <a:pt x="582" y="1"/>
                    <a:pt x="565" y="1"/>
                    <a:pt x="553" y="1"/>
                  </a:cubicBezTo>
                  <a:cubicBezTo>
                    <a:pt x="394" y="1"/>
                    <a:pt x="394" y="1"/>
                    <a:pt x="394" y="1"/>
                  </a:cubicBezTo>
                  <a:cubicBezTo>
                    <a:pt x="386" y="1"/>
                    <a:pt x="378" y="1"/>
                    <a:pt x="371" y="0"/>
                  </a:cubicBezTo>
                  <a:cubicBezTo>
                    <a:pt x="371" y="1"/>
                    <a:pt x="371" y="1"/>
                    <a:pt x="371" y="1"/>
                  </a:cubicBezTo>
                  <a:cubicBezTo>
                    <a:pt x="260" y="1"/>
                    <a:pt x="260" y="1"/>
                    <a:pt x="260" y="1"/>
                  </a:cubicBezTo>
                  <a:cubicBezTo>
                    <a:pt x="259" y="1"/>
                    <a:pt x="251" y="1"/>
                    <a:pt x="241" y="1"/>
                  </a:cubicBezTo>
                  <a:cubicBezTo>
                    <a:pt x="241" y="2"/>
                    <a:pt x="241" y="2"/>
                    <a:pt x="241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7" y="295"/>
                    <a:pt x="237" y="295"/>
                    <a:pt x="237" y="295"/>
                  </a:cubicBezTo>
                  <a:cubicBezTo>
                    <a:pt x="237" y="295"/>
                    <a:pt x="237" y="295"/>
                    <a:pt x="237" y="295"/>
                  </a:cubicBezTo>
                  <a:cubicBezTo>
                    <a:pt x="237" y="308"/>
                    <a:pt x="237" y="308"/>
                    <a:pt x="237" y="308"/>
                  </a:cubicBezTo>
                  <a:cubicBezTo>
                    <a:pt x="236" y="308"/>
                    <a:pt x="236" y="308"/>
                    <a:pt x="236" y="308"/>
                  </a:cubicBezTo>
                  <a:cubicBezTo>
                    <a:pt x="229" y="329"/>
                    <a:pt x="216" y="345"/>
                    <a:pt x="199" y="355"/>
                  </a:cubicBezTo>
                  <a:cubicBezTo>
                    <a:pt x="175" y="370"/>
                    <a:pt x="145" y="370"/>
                    <a:pt x="116" y="356"/>
                  </a:cubicBezTo>
                  <a:cubicBezTo>
                    <a:pt x="92" y="344"/>
                    <a:pt x="61" y="332"/>
                    <a:pt x="53" y="332"/>
                  </a:cubicBezTo>
                  <a:cubicBezTo>
                    <a:pt x="24" y="332"/>
                    <a:pt x="0" y="363"/>
                    <a:pt x="0" y="400"/>
                  </a:cubicBezTo>
                  <a:cubicBezTo>
                    <a:pt x="0" y="436"/>
                    <a:pt x="24" y="467"/>
                    <a:pt x="53" y="467"/>
                  </a:cubicBezTo>
                  <a:cubicBezTo>
                    <a:pt x="61" y="467"/>
                    <a:pt x="92" y="456"/>
                    <a:pt x="116" y="444"/>
                  </a:cubicBezTo>
                  <a:cubicBezTo>
                    <a:pt x="144" y="429"/>
                    <a:pt x="175" y="429"/>
                    <a:pt x="199" y="444"/>
                  </a:cubicBezTo>
                  <a:cubicBezTo>
                    <a:pt x="217" y="454"/>
                    <a:pt x="230" y="472"/>
                    <a:pt x="236" y="493"/>
                  </a:cubicBezTo>
                  <a:cubicBezTo>
                    <a:pt x="236" y="648"/>
                    <a:pt x="236" y="648"/>
                    <a:pt x="236" y="648"/>
                  </a:cubicBezTo>
                  <a:cubicBezTo>
                    <a:pt x="236" y="656"/>
                    <a:pt x="236" y="664"/>
                    <a:pt x="236" y="671"/>
                  </a:cubicBezTo>
                  <a:cubicBezTo>
                    <a:pt x="236" y="671"/>
                    <a:pt x="236" y="671"/>
                    <a:pt x="236" y="671"/>
                  </a:cubicBezTo>
                  <a:cubicBezTo>
                    <a:pt x="236" y="781"/>
                    <a:pt x="236" y="781"/>
                    <a:pt x="236" y="781"/>
                  </a:cubicBezTo>
                  <a:cubicBezTo>
                    <a:pt x="236" y="783"/>
                    <a:pt x="236" y="791"/>
                    <a:pt x="236" y="800"/>
                  </a:cubicBezTo>
                  <a:cubicBezTo>
                    <a:pt x="512" y="801"/>
                    <a:pt x="512" y="801"/>
                    <a:pt x="512" y="801"/>
                  </a:cubicBezTo>
                  <a:cubicBezTo>
                    <a:pt x="512" y="801"/>
                    <a:pt x="512" y="801"/>
                    <a:pt x="512" y="801"/>
                  </a:cubicBezTo>
                  <a:cubicBezTo>
                    <a:pt x="544" y="800"/>
                    <a:pt x="544" y="800"/>
                    <a:pt x="544" y="800"/>
                  </a:cubicBezTo>
                  <a:cubicBezTo>
                    <a:pt x="544" y="806"/>
                    <a:pt x="544" y="806"/>
                    <a:pt x="544" y="806"/>
                  </a:cubicBezTo>
                  <a:cubicBezTo>
                    <a:pt x="564" y="813"/>
                    <a:pt x="581" y="825"/>
                    <a:pt x="591" y="842"/>
                  </a:cubicBezTo>
                  <a:cubicBezTo>
                    <a:pt x="606" y="867"/>
                    <a:pt x="606" y="897"/>
                    <a:pt x="591" y="925"/>
                  </a:cubicBezTo>
                  <a:cubicBezTo>
                    <a:pt x="579" y="949"/>
                    <a:pt x="568" y="980"/>
                    <a:pt x="568" y="989"/>
                  </a:cubicBezTo>
                  <a:cubicBezTo>
                    <a:pt x="568" y="1017"/>
                    <a:pt x="599" y="1041"/>
                    <a:pt x="635" y="1041"/>
                  </a:cubicBezTo>
                  <a:cubicBezTo>
                    <a:pt x="672" y="1041"/>
                    <a:pt x="703" y="1017"/>
                    <a:pt x="703" y="989"/>
                  </a:cubicBezTo>
                  <a:cubicBezTo>
                    <a:pt x="703" y="980"/>
                    <a:pt x="691" y="949"/>
                    <a:pt x="679" y="925"/>
                  </a:cubicBezTo>
                  <a:cubicBezTo>
                    <a:pt x="665" y="897"/>
                    <a:pt x="665" y="867"/>
                    <a:pt x="679" y="842"/>
                  </a:cubicBezTo>
                  <a:cubicBezTo>
                    <a:pt x="693" y="820"/>
                    <a:pt x="717" y="805"/>
                    <a:pt x="747" y="801"/>
                  </a:cubicBezTo>
                  <a:cubicBezTo>
                    <a:pt x="751" y="801"/>
                    <a:pt x="751" y="801"/>
                    <a:pt x="751" y="801"/>
                  </a:cubicBezTo>
                  <a:cubicBezTo>
                    <a:pt x="759" y="801"/>
                    <a:pt x="759" y="801"/>
                    <a:pt x="759" y="801"/>
                  </a:cubicBezTo>
                  <a:cubicBezTo>
                    <a:pt x="767" y="800"/>
                    <a:pt x="767" y="800"/>
                    <a:pt x="767" y="800"/>
                  </a:cubicBezTo>
                  <a:cubicBezTo>
                    <a:pt x="1035" y="800"/>
                    <a:pt x="1035" y="800"/>
                    <a:pt x="1035" y="800"/>
                  </a:cubicBezTo>
                  <a:cubicBezTo>
                    <a:pt x="1035" y="800"/>
                    <a:pt x="1035" y="800"/>
                    <a:pt x="1035" y="800"/>
                  </a:cubicBezTo>
                  <a:cubicBezTo>
                    <a:pt x="1040" y="800"/>
                    <a:pt x="1040" y="800"/>
                    <a:pt x="1040" y="800"/>
                  </a:cubicBezTo>
                  <a:cubicBezTo>
                    <a:pt x="1040" y="539"/>
                    <a:pt x="1040" y="539"/>
                    <a:pt x="1040" y="539"/>
                  </a:cubicBezTo>
                  <a:cubicBezTo>
                    <a:pt x="1040" y="537"/>
                    <a:pt x="1042" y="337"/>
                    <a:pt x="1040" y="295"/>
                  </a:cubicBezTo>
                  <a:close/>
                </a:path>
              </a:pathLst>
            </a:custGeom>
            <a:solidFill>
              <a:srgbClr val="151515">
                <a:alpha val="69804"/>
              </a:srgbClr>
            </a:solidFill>
            <a:ln>
              <a:noFill/>
            </a:ln>
          </p:spPr>
          <p:txBody>
            <a:bodyPr vert="horz" wrap="square" lIns="40505" tIns="20253" rIns="40505" bIns="20253" numCol="1" anchor="t" anchorCtr="0" compatLnSpc="1">
              <a:prstTxWarp prst="textNoShape">
                <a:avLst/>
              </a:prstTxWarp>
            </a:bodyPr>
            <a:lstStyle/>
            <a:p>
              <a:endParaRPr lang="en-US" sz="797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407D5CA6-24C5-4341-94E5-5BFC2F0538F8}"/>
                </a:ext>
              </a:extLst>
            </p:cNvPr>
            <p:cNvSpPr/>
            <p:nvPr/>
          </p:nvSpPr>
          <p:spPr>
            <a:xfrm>
              <a:off x="3030356" y="3704203"/>
              <a:ext cx="3621102" cy="1685480"/>
            </a:xfrm>
            <a:prstGeom prst="rect">
              <a:avLst/>
            </a:prstGeom>
            <a:scene3d>
              <a:camera prst="orthographicFront"/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lang="ru-RU" sz="1063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ПРОИЗВОДИТЕЛИ </a:t>
              </a:r>
            </a:p>
            <a:p>
              <a:r>
                <a:rPr lang="ru-RU" sz="1063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 ПОСТАВЩИКИ МАТЕРИАЛОВ </a:t>
              </a:r>
            </a:p>
            <a:p>
              <a:r>
                <a:rPr lang="ru-RU" sz="1063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 ОБОРУДОВАНИЯ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36EA9CC-BEB4-419D-8774-4030EE524201}"/>
              </a:ext>
            </a:extLst>
          </p:cNvPr>
          <p:cNvGrpSpPr/>
          <p:nvPr/>
        </p:nvGrpSpPr>
        <p:grpSpPr>
          <a:xfrm>
            <a:off x="4746669" y="1080905"/>
            <a:ext cx="2755213" cy="2340166"/>
            <a:chOff x="7304986" y="2119417"/>
            <a:chExt cx="6219881" cy="5282914"/>
          </a:xfrm>
        </p:grpSpPr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33FB8131-1E8F-457D-A2B8-7E3E49DEA505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7304986" y="2119417"/>
              <a:ext cx="6219881" cy="5282914"/>
            </a:xfrm>
            <a:custGeom>
              <a:avLst/>
              <a:gdLst>
                <a:gd name="T0" fmla="*/ 1007 w 1007"/>
                <a:gd name="T1" fmla="*/ 274 h 798"/>
                <a:gd name="T2" fmla="*/ 1007 w 1007"/>
                <a:gd name="T3" fmla="*/ 0 h 798"/>
                <a:gd name="T4" fmla="*/ 877 w 1007"/>
                <a:gd name="T5" fmla="*/ 0 h 798"/>
                <a:gd name="T6" fmla="*/ 621 w 1007"/>
                <a:gd name="T7" fmla="*/ 0 h 798"/>
                <a:gd name="T8" fmla="*/ 508 w 1007"/>
                <a:gd name="T9" fmla="*/ 0 h 798"/>
                <a:gd name="T10" fmla="*/ 504 w 1007"/>
                <a:gd name="T11" fmla="*/ 0 h 798"/>
                <a:gd name="T12" fmla="*/ 242 w 1007"/>
                <a:gd name="T13" fmla="*/ 0 h 798"/>
                <a:gd name="T14" fmla="*/ 242 w 1007"/>
                <a:gd name="T15" fmla="*/ 285 h 798"/>
                <a:gd name="T16" fmla="*/ 199 w 1007"/>
                <a:gd name="T17" fmla="*/ 361 h 798"/>
                <a:gd name="T18" fmla="*/ 117 w 1007"/>
                <a:gd name="T19" fmla="*/ 362 h 798"/>
                <a:gd name="T20" fmla="*/ 53 w 1007"/>
                <a:gd name="T21" fmla="*/ 339 h 798"/>
                <a:gd name="T22" fmla="*/ 0 w 1007"/>
                <a:gd name="T23" fmla="*/ 403 h 798"/>
                <a:gd name="T24" fmla="*/ 53 w 1007"/>
                <a:gd name="T25" fmla="*/ 467 h 798"/>
                <a:gd name="T26" fmla="*/ 117 w 1007"/>
                <a:gd name="T27" fmla="*/ 445 h 798"/>
                <a:gd name="T28" fmla="*/ 199 w 1007"/>
                <a:gd name="T29" fmla="*/ 445 h 798"/>
                <a:gd name="T30" fmla="*/ 236 w 1007"/>
                <a:gd name="T31" fmla="*/ 491 h 798"/>
                <a:gd name="T32" fmla="*/ 243 w 1007"/>
                <a:gd name="T33" fmla="*/ 491 h 798"/>
                <a:gd name="T34" fmla="*/ 242 w 1007"/>
                <a:gd name="T35" fmla="*/ 522 h 798"/>
                <a:gd name="T36" fmla="*/ 242 w 1007"/>
                <a:gd name="T37" fmla="*/ 529 h 798"/>
                <a:gd name="T38" fmla="*/ 242 w 1007"/>
                <a:gd name="T39" fmla="*/ 798 h 798"/>
                <a:gd name="T40" fmla="*/ 1007 w 1007"/>
                <a:gd name="T41" fmla="*/ 798 h 798"/>
                <a:gd name="T42" fmla="*/ 1007 w 1007"/>
                <a:gd name="T43" fmla="*/ 532 h 798"/>
                <a:gd name="T44" fmla="*/ 910 w 1007"/>
                <a:gd name="T45" fmla="*/ 560 h 798"/>
                <a:gd name="T46" fmla="*/ 765 w 1007"/>
                <a:gd name="T47" fmla="*/ 403 h 798"/>
                <a:gd name="T48" fmla="*/ 910 w 1007"/>
                <a:gd name="T49" fmla="*/ 246 h 798"/>
                <a:gd name="T50" fmla="*/ 1007 w 1007"/>
                <a:gd name="T51" fmla="*/ 27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7" h="798">
                  <a:moveTo>
                    <a:pt x="1007" y="274"/>
                  </a:moveTo>
                  <a:cubicBezTo>
                    <a:pt x="1007" y="0"/>
                    <a:pt x="1007" y="0"/>
                    <a:pt x="1007" y="0"/>
                  </a:cubicBezTo>
                  <a:cubicBezTo>
                    <a:pt x="877" y="0"/>
                    <a:pt x="877" y="0"/>
                    <a:pt x="877" y="0"/>
                  </a:cubicBezTo>
                  <a:cubicBezTo>
                    <a:pt x="876" y="0"/>
                    <a:pt x="730" y="0"/>
                    <a:pt x="621" y="0"/>
                  </a:cubicBezTo>
                  <a:cubicBezTo>
                    <a:pt x="523" y="0"/>
                    <a:pt x="511" y="0"/>
                    <a:pt x="508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2" y="285"/>
                    <a:pt x="242" y="285"/>
                    <a:pt x="242" y="285"/>
                  </a:cubicBezTo>
                  <a:cubicBezTo>
                    <a:pt x="240" y="320"/>
                    <a:pt x="225" y="347"/>
                    <a:pt x="199" y="361"/>
                  </a:cubicBezTo>
                  <a:cubicBezTo>
                    <a:pt x="175" y="375"/>
                    <a:pt x="145" y="375"/>
                    <a:pt x="117" y="362"/>
                  </a:cubicBezTo>
                  <a:cubicBezTo>
                    <a:pt x="93" y="350"/>
                    <a:pt x="62" y="339"/>
                    <a:pt x="53" y="339"/>
                  </a:cubicBezTo>
                  <a:cubicBezTo>
                    <a:pt x="24" y="339"/>
                    <a:pt x="0" y="368"/>
                    <a:pt x="0" y="403"/>
                  </a:cubicBezTo>
                  <a:cubicBezTo>
                    <a:pt x="0" y="439"/>
                    <a:pt x="24" y="467"/>
                    <a:pt x="53" y="467"/>
                  </a:cubicBezTo>
                  <a:cubicBezTo>
                    <a:pt x="62" y="467"/>
                    <a:pt x="93" y="456"/>
                    <a:pt x="117" y="445"/>
                  </a:cubicBezTo>
                  <a:cubicBezTo>
                    <a:pt x="145" y="431"/>
                    <a:pt x="175" y="431"/>
                    <a:pt x="199" y="445"/>
                  </a:cubicBezTo>
                  <a:cubicBezTo>
                    <a:pt x="217" y="455"/>
                    <a:pt x="229" y="471"/>
                    <a:pt x="236" y="491"/>
                  </a:cubicBezTo>
                  <a:cubicBezTo>
                    <a:pt x="243" y="491"/>
                    <a:pt x="243" y="491"/>
                    <a:pt x="243" y="491"/>
                  </a:cubicBezTo>
                  <a:cubicBezTo>
                    <a:pt x="242" y="522"/>
                    <a:pt x="242" y="522"/>
                    <a:pt x="242" y="522"/>
                  </a:cubicBezTo>
                  <a:cubicBezTo>
                    <a:pt x="242" y="523"/>
                    <a:pt x="242" y="526"/>
                    <a:pt x="242" y="529"/>
                  </a:cubicBezTo>
                  <a:cubicBezTo>
                    <a:pt x="242" y="798"/>
                    <a:pt x="242" y="798"/>
                    <a:pt x="242" y="798"/>
                  </a:cubicBezTo>
                  <a:cubicBezTo>
                    <a:pt x="1007" y="798"/>
                    <a:pt x="1007" y="798"/>
                    <a:pt x="1007" y="798"/>
                  </a:cubicBezTo>
                  <a:cubicBezTo>
                    <a:pt x="1007" y="532"/>
                    <a:pt x="1007" y="532"/>
                    <a:pt x="1007" y="532"/>
                  </a:cubicBezTo>
                  <a:cubicBezTo>
                    <a:pt x="984" y="543"/>
                    <a:pt x="941" y="560"/>
                    <a:pt x="910" y="560"/>
                  </a:cubicBezTo>
                  <a:cubicBezTo>
                    <a:pt x="830" y="560"/>
                    <a:pt x="765" y="490"/>
                    <a:pt x="765" y="403"/>
                  </a:cubicBezTo>
                  <a:cubicBezTo>
                    <a:pt x="765" y="316"/>
                    <a:pt x="830" y="246"/>
                    <a:pt x="910" y="246"/>
                  </a:cubicBezTo>
                  <a:cubicBezTo>
                    <a:pt x="941" y="246"/>
                    <a:pt x="983" y="263"/>
                    <a:pt x="1007" y="274"/>
                  </a:cubicBezTo>
                  <a:close/>
                </a:path>
              </a:pathLst>
            </a:custGeom>
            <a:blipFill dpi="0" rotWithShape="1">
              <a:blip r:embed="rId5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130" t="-7792" r="-50318" b="-24205"/>
              </a:stretch>
            </a:blipFill>
            <a:ln>
              <a:noFill/>
            </a:ln>
          </p:spPr>
          <p:txBody>
            <a:bodyPr vert="horz" wrap="square" lIns="81010" tIns="40505" rIns="81010" bIns="40505" numCol="1" anchor="t" anchorCtr="0" compatLnSpc="1">
              <a:prstTxWarp prst="textNoShape">
                <a:avLst/>
              </a:prstTxWarp>
            </a:bodyPr>
            <a:lstStyle/>
            <a:p>
              <a:endParaRPr lang="en-US" sz="2658" dirty="0"/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93833A02-B908-4ED8-ACC2-C81F26A617D6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7316401" y="2122560"/>
              <a:ext cx="6208466" cy="5279771"/>
            </a:xfrm>
            <a:custGeom>
              <a:avLst/>
              <a:gdLst>
                <a:gd name="T0" fmla="*/ 1007 w 1007"/>
                <a:gd name="T1" fmla="*/ 274 h 798"/>
                <a:gd name="T2" fmla="*/ 1007 w 1007"/>
                <a:gd name="T3" fmla="*/ 0 h 798"/>
                <a:gd name="T4" fmla="*/ 877 w 1007"/>
                <a:gd name="T5" fmla="*/ 0 h 798"/>
                <a:gd name="T6" fmla="*/ 621 w 1007"/>
                <a:gd name="T7" fmla="*/ 0 h 798"/>
                <a:gd name="T8" fmla="*/ 508 w 1007"/>
                <a:gd name="T9" fmla="*/ 0 h 798"/>
                <a:gd name="T10" fmla="*/ 504 w 1007"/>
                <a:gd name="T11" fmla="*/ 0 h 798"/>
                <a:gd name="T12" fmla="*/ 242 w 1007"/>
                <a:gd name="T13" fmla="*/ 0 h 798"/>
                <a:gd name="T14" fmla="*/ 242 w 1007"/>
                <a:gd name="T15" fmla="*/ 285 h 798"/>
                <a:gd name="T16" fmla="*/ 199 w 1007"/>
                <a:gd name="T17" fmla="*/ 361 h 798"/>
                <a:gd name="T18" fmla="*/ 117 w 1007"/>
                <a:gd name="T19" fmla="*/ 362 h 798"/>
                <a:gd name="T20" fmla="*/ 53 w 1007"/>
                <a:gd name="T21" fmla="*/ 339 h 798"/>
                <a:gd name="T22" fmla="*/ 0 w 1007"/>
                <a:gd name="T23" fmla="*/ 403 h 798"/>
                <a:gd name="T24" fmla="*/ 53 w 1007"/>
                <a:gd name="T25" fmla="*/ 467 h 798"/>
                <a:gd name="T26" fmla="*/ 117 w 1007"/>
                <a:gd name="T27" fmla="*/ 445 h 798"/>
                <a:gd name="T28" fmla="*/ 199 w 1007"/>
                <a:gd name="T29" fmla="*/ 445 h 798"/>
                <a:gd name="T30" fmla="*/ 236 w 1007"/>
                <a:gd name="T31" fmla="*/ 491 h 798"/>
                <a:gd name="T32" fmla="*/ 243 w 1007"/>
                <a:gd name="T33" fmla="*/ 491 h 798"/>
                <a:gd name="T34" fmla="*/ 242 w 1007"/>
                <a:gd name="T35" fmla="*/ 522 h 798"/>
                <a:gd name="T36" fmla="*/ 242 w 1007"/>
                <a:gd name="T37" fmla="*/ 529 h 798"/>
                <a:gd name="T38" fmla="*/ 242 w 1007"/>
                <a:gd name="T39" fmla="*/ 798 h 798"/>
                <a:gd name="T40" fmla="*/ 1007 w 1007"/>
                <a:gd name="T41" fmla="*/ 798 h 798"/>
                <a:gd name="T42" fmla="*/ 1007 w 1007"/>
                <a:gd name="T43" fmla="*/ 532 h 798"/>
                <a:gd name="T44" fmla="*/ 910 w 1007"/>
                <a:gd name="T45" fmla="*/ 560 h 798"/>
                <a:gd name="T46" fmla="*/ 765 w 1007"/>
                <a:gd name="T47" fmla="*/ 403 h 798"/>
                <a:gd name="T48" fmla="*/ 910 w 1007"/>
                <a:gd name="T49" fmla="*/ 246 h 798"/>
                <a:gd name="T50" fmla="*/ 1007 w 1007"/>
                <a:gd name="T51" fmla="*/ 27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7" h="798">
                  <a:moveTo>
                    <a:pt x="1007" y="274"/>
                  </a:moveTo>
                  <a:cubicBezTo>
                    <a:pt x="1007" y="0"/>
                    <a:pt x="1007" y="0"/>
                    <a:pt x="1007" y="0"/>
                  </a:cubicBezTo>
                  <a:cubicBezTo>
                    <a:pt x="877" y="0"/>
                    <a:pt x="877" y="0"/>
                    <a:pt x="877" y="0"/>
                  </a:cubicBezTo>
                  <a:cubicBezTo>
                    <a:pt x="876" y="0"/>
                    <a:pt x="730" y="0"/>
                    <a:pt x="621" y="0"/>
                  </a:cubicBezTo>
                  <a:cubicBezTo>
                    <a:pt x="523" y="0"/>
                    <a:pt x="511" y="0"/>
                    <a:pt x="508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2" y="285"/>
                    <a:pt x="242" y="285"/>
                    <a:pt x="242" y="285"/>
                  </a:cubicBezTo>
                  <a:cubicBezTo>
                    <a:pt x="240" y="320"/>
                    <a:pt x="225" y="347"/>
                    <a:pt x="199" y="361"/>
                  </a:cubicBezTo>
                  <a:cubicBezTo>
                    <a:pt x="175" y="375"/>
                    <a:pt x="145" y="375"/>
                    <a:pt x="117" y="362"/>
                  </a:cubicBezTo>
                  <a:cubicBezTo>
                    <a:pt x="93" y="350"/>
                    <a:pt x="62" y="339"/>
                    <a:pt x="53" y="339"/>
                  </a:cubicBezTo>
                  <a:cubicBezTo>
                    <a:pt x="24" y="339"/>
                    <a:pt x="0" y="368"/>
                    <a:pt x="0" y="403"/>
                  </a:cubicBezTo>
                  <a:cubicBezTo>
                    <a:pt x="0" y="439"/>
                    <a:pt x="24" y="467"/>
                    <a:pt x="53" y="467"/>
                  </a:cubicBezTo>
                  <a:cubicBezTo>
                    <a:pt x="62" y="467"/>
                    <a:pt x="93" y="456"/>
                    <a:pt x="117" y="445"/>
                  </a:cubicBezTo>
                  <a:cubicBezTo>
                    <a:pt x="145" y="431"/>
                    <a:pt x="175" y="431"/>
                    <a:pt x="199" y="445"/>
                  </a:cubicBezTo>
                  <a:cubicBezTo>
                    <a:pt x="217" y="455"/>
                    <a:pt x="229" y="471"/>
                    <a:pt x="236" y="491"/>
                  </a:cubicBezTo>
                  <a:cubicBezTo>
                    <a:pt x="243" y="491"/>
                    <a:pt x="243" y="491"/>
                    <a:pt x="243" y="491"/>
                  </a:cubicBezTo>
                  <a:cubicBezTo>
                    <a:pt x="242" y="522"/>
                    <a:pt x="242" y="522"/>
                    <a:pt x="242" y="522"/>
                  </a:cubicBezTo>
                  <a:cubicBezTo>
                    <a:pt x="242" y="523"/>
                    <a:pt x="242" y="526"/>
                    <a:pt x="242" y="529"/>
                  </a:cubicBezTo>
                  <a:cubicBezTo>
                    <a:pt x="242" y="798"/>
                    <a:pt x="242" y="798"/>
                    <a:pt x="242" y="798"/>
                  </a:cubicBezTo>
                  <a:cubicBezTo>
                    <a:pt x="1007" y="798"/>
                    <a:pt x="1007" y="798"/>
                    <a:pt x="1007" y="798"/>
                  </a:cubicBezTo>
                  <a:cubicBezTo>
                    <a:pt x="1007" y="532"/>
                    <a:pt x="1007" y="532"/>
                    <a:pt x="1007" y="532"/>
                  </a:cubicBezTo>
                  <a:cubicBezTo>
                    <a:pt x="984" y="543"/>
                    <a:pt x="941" y="560"/>
                    <a:pt x="910" y="560"/>
                  </a:cubicBezTo>
                  <a:cubicBezTo>
                    <a:pt x="830" y="560"/>
                    <a:pt x="765" y="490"/>
                    <a:pt x="765" y="403"/>
                  </a:cubicBezTo>
                  <a:cubicBezTo>
                    <a:pt x="765" y="316"/>
                    <a:pt x="830" y="246"/>
                    <a:pt x="910" y="246"/>
                  </a:cubicBezTo>
                  <a:cubicBezTo>
                    <a:pt x="941" y="246"/>
                    <a:pt x="983" y="263"/>
                    <a:pt x="1007" y="274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69804"/>
              </a:schemeClr>
            </a:solidFill>
            <a:ln>
              <a:noFill/>
            </a:ln>
          </p:spPr>
          <p:txBody>
            <a:bodyPr vert="horz" wrap="square" lIns="81010" tIns="40505" rIns="81010" bIns="40505" numCol="1" anchor="t" anchorCtr="0" compatLnSpc="1">
              <a:prstTxWarp prst="textNoShape">
                <a:avLst/>
              </a:prstTxWarp>
            </a:bodyPr>
            <a:lstStyle/>
            <a:p>
              <a:endParaRPr lang="en-US" sz="2658" dirty="0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122C4545-AB9A-4E8B-89EC-705C3B4D0F63}"/>
                </a:ext>
              </a:extLst>
            </p:cNvPr>
            <p:cNvSpPr/>
            <p:nvPr/>
          </p:nvSpPr>
          <p:spPr>
            <a:xfrm>
              <a:off x="8842559" y="3367275"/>
              <a:ext cx="3489208" cy="2423997"/>
            </a:xfrm>
            <a:prstGeom prst="rect">
              <a:avLst/>
            </a:prstGeom>
            <a:scene3d>
              <a:camera prst="orthographicFront"/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lang="ru-RU" sz="1063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ТЕХНОЛОГИИ, ПРИМЕНЯЕМЫЕ </a:t>
              </a:r>
            </a:p>
            <a:p>
              <a:r>
                <a:rPr lang="ru-RU" sz="1063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 РАМКАХ СТРОИТЕЛЬСТВА, РЕМОНТА </a:t>
              </a:r>
            </a:p>
            <a:p>
              <a:r>
                <a:rPr lang="ru-RU" sz="1063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 СОДЕРЖАНИЯ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C93D143-4C47-4276-A730-740F11263482}"/>
              </a:ext>
            </a:extLst>
          </p:cNvPr>
          <p:cNvGrpSpPr/>
          <p:nvPr/>
        </p:nvGrpSpPr>
        <p:grpSpPr>
          <a:xfrm>
            <a:off x="7428994" y="1086151"/>
            <a:ext cx="2170394" cy="3027093"/>
            <a:chOff x="17316921" y="2119417"/>
            <a:chExt cx="4899654" cy="6833650"/>
          </a:xfrm>
        </p:grpSpPr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id="{8458CFBD-7257-471E-92ED-CA174D81F7CB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17316921" y="2132921"/>
              <a:ext cx="4899654" cy="6820146"/>
            </a:xfrm>
            <a:custGeom>
              <a:avLst/>
              <a:gdLst>
                <a:gd name="T0" fmla="*/ 355 w 799"/>
                <a:gd name="T1" fmla="*/ 841 h 1040"/>
                <a:gd name="T2" fmla="*/ 355 w 799"/>
                <a:gd name="T3" fmla="*/ 924 h 1040"/>
                <a:gd name="T4" fmla="*/ 332 w 799"/>
                <a:gd name="T5" fmla="*/ 988 h 1040"/>
                <a:gd name="T6" fmla="*/ 399 w 799"/>
                <a:gd name="T7" fmla="*/ 1040 h 1040"/>
                <a:gd name="T8" fmla="*/ 467 w 799"/>
                <a:gd name="T9" fmla="*/ 988 h 1040"/>
                <a:gd name="T10" fmla="*/ 443 w 799"/>
                <a:gd name="T11" fmla="*/ 924 h 1040"/>
                <a:gd name="T12" fmla="*/ 443 w 799"/>
                <a:gd name="T13" fmla="*/ 841 h 1040"/>
                <a:gd name="T14" fmla="*/ 511 w 799"/>
                <a:gd name="T15" fmla="*/ 800 h 1040"/>
                <a:gd name="T16" fmla="*/ 515 w 799"/>
                <a:gd name="T17" fmla="*/ 800 h 1040"/>
                <a:gd name="T18" fmla="*/ 523 w 799"/>
                <a:gd name="T19" fmla="*/ 800 h 1040"/>
                <a:gd name="T20" fmla="*/ 531 w 799"/>
                <a:gd name="T21" fmla="*/ 799 h 1040"/>
                <a:gd name="T22" fmla="*/ 799 w 799"/>
                <a:gd name="T23" fmla="*/ 799 h 1040"/>
                <a:gd name="T24" fmla="*/ 799 w 799"/>
                <a:gd name="T25" fmla="*/ 522 h 1040"/>
                <a:gd name="T26" fmla="*/ 699 w 799"/>
                <a:gd name="T27" fmla="*/ 551 h 1040"/>
                <a:gd name="T28" fmla="*/ 549 w 799"/>
                <a:gd name="T29" fmla="*/ 394 h 1040"/>
                <a:gd name="T30" fmla="*/ 699 w 799"/>
                <a:gd name="T31" fmla="*/ 237 h 1040"/>
                <a:gd name="T32" fmla="*/ 799 w 799"/>
                <a:gd name="T33" fmla="*/ 266 h 1040"/>
                <a:gd name="T34" fmla="*/ 799 w 799"/>
                <a:gd name="T35" fmla="*/ 1 h 1040"/>
                <a:gd name="T36" fmla="*/ 539 w 799"/>
                <a:gd name="T37" fmla="*/ 1 h 1040"/>
                <a:gd name="T38" fmla="*/ 369 w 799"/>
                <a:gd name="T39" fmla="*/ 0 h 1040"/>
                <a:gd name="T40" fmla="*/ 295 w 799"/>
                <a:gd name="T41" fmla="*/ 0 h 1040"/>
                <a:gd name="T42" fmla="*/ 288 w 799"/>
                <a:gd name="T43" fmla="*/ 1 h 1040"/>
                <a:gd name="T44" fmla="*/ 0 w 799"/>
                <a:gd name="T45" fmla="*/ 1 h 1040"/>
                <a:gd name="T46" fmla="*/ 1 w 799"/>
                <a:gd name="T47" fmla="*/ 294 h 1040"/>
                <a:gd name="T48" fmla="*/ 1 w 799"/>
                <a:gd name="T49" fmla="*/ 294 h 1040"/>
                <a:gd name="T50" fmla="*/ 0 w 799"/>
                <a:gd name="T51" fmla="*/ 647 h 1040"/>
                <a:gd name="T52" fmla="*/ 0 w 799"/>
                <a:gd name="T53" fmla="*/ 670 h 1040"/>
                <a:gd name="T54" fmla="*/ 0 w 799"/>
                <a:gd name="T55" fmla="*/ 670 h 1040"/>
                <a:gd name="T56" fmla="*/ 0 w 799"/>
                <a:gd name="T57" fmla="*/ 780 h 1040"/>
                <a:gd name="T58" fmla="*/ 0 w 799"/>
                <a:gd name="T59" fmla="*/ 799 h 1040"/>
                <a:gd name="T60" fmla="*/ 276 w 799"/>
                <a:gd name="T61" fmla="*/ 800 h 1040"/>
                <a:gd name="T62" fmla="*/ 276 w 799"/>
                <a:gd name="T63" fmla="*/ 800 h 1040"/>
                <a:gd name="T64" fmla="*/ 308 w 799"/>
                <a:gd name="T65" fmla="*/ 799 h 1040"/>
                <a:gd name="T66" fmla="*/ 308 w 799"/>
                <a:gd name="T67" fmla="*/ 805 h 1040"/>
                <a:gd name="T68" fmla="*/ 355 w 799"/>
                <a:gd name="T69" fmla="*/ 841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9" h="1040">
                  <a:moveTo>
                    <a:pt x="355" y="841"/>
                  </a:moveTo>
                  <a:cubicBezTo>
                    <a:pt x="370" y="866"/>
                    <a:pt x="370" y="896"/>
                    <a:pt x="355" y="924"/>
                  </a:cubicBezTo>
                  <a:cubicBezTo>
                    <a:pt x="343" y="948"/>
                    <a:pt x="332" y="979"/>
                    <a:pt x="332" y="988"/>
                  </a:cubicBezTo>
                  <a:cubicBezTo>
                    <a:pt x="332" y="1016"/>
                    <a:pt x="363" y="1040"/>
                    <a:pt x="399" y="1040"/>
                  </a:cubicBezTo>
                  <a:cubicBezTo>
                    <a:pt x="436" y="1040"/>
                    <a:pt x="467" y="1016"/>
                    <a:pt x="467" y="988"/>
                  </a:cubicBezTo>
                  <a:cubicBezTo>
                    <a:pt x="467" y="979"/>
                    <a:pt x="455" y="948"/>
                    <a:pt x="443" y="924"/>
                  </a:cubicBezTo>
                  <a:cubicBezTo>
                    <a:pt x="429" y="896"/>
                    <a:pt x="429" y="866"/>
                    <a:pt x="443" y="841"/>
                  </a:cubicBezTo>
                  <a:cubicBezTo>
                    <a:pt x="457" y="819"/>
                    <a:pt x="481" y="804"/>
                    <a:pt x="511" y="800"/>
                  </a:cubicBezTo>
                  <a:cubicBezTo>
                    <a:pt x="515" y="800"/>
                    <a:pt x="515" y="800"/>
                    <a:pt x="515" y="800"/>
                  </a:cubicBezTo>
                  <a:cubicBezTo>
                    <a:pt x="523" y="800"/>
                    <a:pt x="523" y="800"/>
                    <a:pt x="523" y="800"/>
                  </a:cubicBezTo>
                  <a:cubicBezTo>
                    <a:pt x="531" y="799"/>
                    <a:pt x="531" y="799"/>
                    <a:pt x="531" y="799"/>
                  </a:cubicBezTo>
                  <a:cubicBezTo>
                    <a:pt x="799" y="799"/>
                    <a:pt x="799" y="799"/>
                    <a:pt x="799" y="799"/>
                  </a:cubicBezTo>
                  <a:cubicBezTo>
                    <a:pt x="799" y="522"/>
                    <a:pt x="799" y="522"/>
                    <a:pt x="799" y="522"/>
                  </a:cubicBezTo>
                  <a:cubicBezTo>
                    <a:pt x="776" y="533"/>
                    <a:pt x="731" y="551"/>
                    <a:pt x="699" y="551"/>
                  </a:cubicBezTo>
                  <a:cubicBezTo>
                    <a:pt x="616" y="551"/>
                    <a:pt x="549" y="480"/>
                    <a:pt x="549" y="394"/>
                  </a:cubicBezTo>
                  <a:cubicBezTo>
                    <a:pt x="549" y="307"/>
                    <a:pt x="616" y="237"/>
                    <a:pt x="699" y="237"/>
                  </a:cubicBezTo>
                  <a:cubicBezTo>
                    <a:pt x="731" y="237"/>
                    <a:pt x="776" y="255"/>
                    <a:pt x="799" y="266"/>
                  </a:cubicBezTo>
                  <a:cubicBezTo>
                    <a:pt x="799" y="1"/>
                    <a:pt x="799" y="1"/>
                    <a:pt x="799" y="1"/>
                  </a:cubicBezTo>
                  <a:cubicBezTo>
                    <a:pt x="539" y="1"/>
                    <a:pt x="539" y="1"/>
                    <a:pt x="539" y="1"/>
                  </a:cubicBezTo>
                  <a:cubicBezTo>
                    <a:pt x="538" y="1"/>
                    <a:pt x="443" y="0"/>
                    <a:pt x="369" y="0"/>
                  </a:cubicBezTo>
                  <a:cubicBezTo>
                    <a:pt x="322" y="0"/>
                    <a:pt x="303" y="0"/>
                    <a:pt x="295" y="0"/>
                  </a:cubicBezTo>
                  <a:cubicBezTo>
                    <a:pt x="293" y="1"/>
                    <a:pt x="290" y="1"/>
                    <a:pt x="28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94"/>
                    <a:pt x="1" y="294"/>
                    <a:pt x="1" y="294"/>
                  </a:cubicBezTo>
                  <a:cubicBezTo>
                    <a:pt x="1" y="294"/>
                    <a:pt x="1" y="294"/>
                    <a:pt x="1" y="294"/>
                  </a:cubicBezTo>
                  <a:cubicBezTo>
                    <a:pt x="0" y="647"/>
                    <a:pt x="0" y="647"/>
                    <a:pt x="0" y="647"/>
                  </a:cubicBezTo>
                  <a:cubicBezTo>
                    <a:pt x="0" y="655"/>
                    <a:pt x="0" y="663"/>
                    <a:pt x="0" y="67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0" y="780"/>
                    <a:pt x="0" y="780"/>
                    <a:pt x="0" y="780"/>
                  </a:cubicBezTo>
                  <a:cubicBezTo>
                    <a:pt x="0" y="782"/>
                    <a:pt x="0" y="790"/>
                    <a:pt x="0" y="799"/>
                  </a:cubicBezTo>
                  <a:cubicBezTo>
                    <a:pt x="276" y="800"/>
                    <a:pt x="276" y="800"/>
                    <a:pt x="276" y="800"/>
                  </a:cubicBezTo>
                  <a:cubicBezTo>
                    <a:pt x="276" y="800"/>
                    <a:pt x="276" y="800"/>
                    <a:pt x="276" y="800"/>
                  </a:cubicBezTo>
                  <a:cubicBezTo>
                    <a:pt x="308" y="799"/>
                    <a:pt x="308" y="799"/>
                    <a:pt x="308" y="799"/>
                  </a:cubicBezTo>
                  <a:cubicBezTo>
                    <a:pt x="308" y="805"/>
                    <a:pt x="308" y="805"/>
                    <a:pt x="308" y="805"/>
                  </a:cubicBezTo>
                  <a:cubicBezTo>
                    <a:pt x="328" y="812"/>
                    <a:pt x="345" y="824"/>
                    <a:pt x="355" y="841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81010" tIns="40505" rIns="81010" bIns="40505" numCol="1" anchor="t" anchorCtr="0" compatLnSpc="1">
              <a:prstTxWarp prst="textNoShape">
                <a:avLst/>
              </a:prstTxWarp>
            </a:bodyPr>
            <a:lstStyle/>
            <a:p>
              <a:endParaRPr lang="en-US" sz="2658" dirty="0"/>
            </a:p>
          </p:txBody>
        </p:sp>
        <p:sp>
          <p:nvSpPr>
            <p:cNvPr id="17" name="Freeform 38">
              <a:extLst>
                <a:ext uri="{FF2B5EF4-FFF2-40B4-BE49-F238E27FC236}">
                  <a16:creationId xmlns:a16="http://schemas.microsoft.com/office/drawing/2014/main" id="{F359CE82-6582-4F75-AD82-DF36344B4FF2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17316921" y="2119417"/>
              <a:ext cx="4899654" cy="6820146"/>
            </a:xfrm>
            <a:custGeom>
              <a:avLst/>
              <a:gdLst>
                <a:gd name="T0" fmla="*/ 355 w 799"/>
                <a:gd name="T1" fmla="*/ 841 h 1040"/>
                <a:gd name="T2" fmla="*/ 355 w 799"/>
                <a:gd name="T3" fmla="*/ 924 h 1040"/>
                <a:gd name="T4" fmla="*/ 332 w 799"/>
                <a:gd name="T5" fmla="*/ 988 h 1040"/>
                <a:gd name="T6" fmla="*/ 399 w 799"/>
                <a:gd name="T7" fmla="*/ 1040 h 1040"/>
                <a:gd name="T8" fmla="*/ 467 w 799"/>
                <a:gd name="T9" fmla="*/ 988 h 1040"/>
                <a:gd name="T10" fmla="*/ 443 w 799"/>
                <a:gd name="T11" fmla="*/ 924 h 1040"/>
                <a:gd name="T12" fmla="*/ 443 w 799"/>
                <a:gd name="T13" fmla="*/ 841 h 1040"/>
                <a:gd name="T14" fmla="*/ 511 w 799"/>
                <a:gd name="T15" fmla="*/ 800 h 1040"/>
                <a:gd name="T16" fmla="*/ 515 w 799"/>
                <a:gd name="T17" fmla="*/ 800 h 1040"/>
                <a:gd name="T18" fmla="*/ 523 w 799"/>
                <a:gd name="T19" fmla="*/ 800 h 1040"/>
                <a:gd name="T20" fmla="*/ 531 w 799"/>
                <a:gd name="T21" fmla="*/ 799 h 1040"/>
                <a:gd name="T22" fmla="*/ 799 w 799"/>
                <a:gd name="T23" fmla="*/ 799 h 1040"/>
                <a:gd name="T24" fmla="*/ 799 w 799"/>
                <a:gd name="T25" fmla="*/ 522 h 1040"/>
                <a:gd name="T26" fmla="*/ 699 w 799"/>
                <a:gd name="T27" fmla="*/ 551 h 1040"/>
                <a:gd name="T28" fmla="*/ 549 w 799"/>
                <a:gd name="T29" fmla="*/ 394 h 1040"/>
                <a:gd name="T30" fmla="*/ 699 w 799"/>
                <a:gd name="T31" fmla="*/ 237 h 1040"/>
                <a:gd name="T32" fmla="*/ 799 w 799"/>
                <a:gd name="T33" fmla="*/ 266 h 1040"/>
                <a:gd name="T34" fmla="*/ 799 w 799"/>
                <a:gd name="T35" fmla="*/ 1 h 1040"/>
                <a:gd name="T36" fmla="*/ 539 w 799"/>
                <a:gd name="T37" fmla="*/ 1 h 1040"/>
                <a:gd name="T38" fmla="*/ 369 w 799"/>
                <a:gd name="T39" fmla="*/ 0 h 1040"/>
                <a:gd name="T40" fmla="*/ 295 w 799"/>
                <a:gd name="T41" fmla="*/ 0 h 1040"/>
                <a:gd name="T42" fmla="*/ 288 w 799"/>
                <a:gd name="T43" fmla="*/ 1 h 1040"/>
                <a:gd name="T44" fmla="*/ 0 w 799"/>
                <a:gd name="T45" fmla="*/ 1 h 1040"/>
                <a:gd name="T46" fmla="*/ 1 w 799"/>
                <a:gd name="T47" fmla="*/ 294 h 1040"/>
                <a:gd name="T48" fmla="*/ 1 w 799"/>
                <a:gd name="T49" fmla="*/ 294 h 1040"/>
                <a:gd name="T50" fmla="*/ 0 w 799"/>
                <a:gd name="T51" fmla="*/ 647 h 1040"/>
                <a:gd name="T52" fmla="*/ 0 w 799"/>
                <a:gd name="T53" fmla="*/ 670 h 1040"/>
                <a:gd name="T54" fmla="*/ 0 w 799"/>
                <a:gd name="T55" fmla="*/ 670 h 1040"/>
                <a:gd name="T56" fmla="*/ 0 w 799"/>
                <a:gd name="T57" fmla="*/ 780 h 1040"/>
                <a:gd name="T58" fmla="*/ 0 w 799"/>
                <a:gd name="T59" fmla="*/ 799 h 1040"/>
                <a:gd name="T60" fmla="*/ 276 w 799"/>
                <a:gd name="T61" fmla="*/ 800 h 1040"/>
                <a:gd name="T62" fmla="*/ 276 w 799"/>
                <a:gd name="T63" fmla="*/ 800 h 1040"/>
                <a:gd name="T64" fmla="*/ 308 w 799"/>
                <a:gd name="T65" fmla="*/ 799 h 1040"/>
                <a:gd name="T66" fmla="*/ 308 w 799"/>
                <a:gd name="T67" fmla="*/ 805 h 1040"/>
                <a:gd name="T68" fmla="*/ 355 w 799"/>
                <a:gd name="T69" fmla="*/ 841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9" h="1040">
                  <a:moveTo>
                    <a:pt x="355" y="841"/>
                  </a:moveTo>
                  <a:cubicBezTo>
                    <a:pt x="370" y="866"/>
                    <a:pt x="370" y="896"/>
                    <a:pt x="355" y="924"/>
                  </a:cubicBezTo>
                  <a:cubicBezTo>
                    <a:pt x="343" y="948"/>
                    <a:pt x="332" y="979"/>
                    <a:pt x="332" y="988"/>
                  </a:cubicBezTo>
                  <a:cubicBezTo>
                    <a:pt x="332" y="1016"/>
                    <a:pt x="363" y="1040"/>
                    <a:pt x="399" y="1040"/>
                  </a:cubicBezTo>
                  <a:cubicBezTo>
                    <a:pt x="436" y="1040"/>
                    <a:pt x="467" y="1016"/>
                    <a:pt x="467" y="988"/>
                  </a:cubicBezTo>
                  <a:cubicBezTo>
                    <a:pt x="467" y="979"/>
                    <a:pt x="455" y="948"/>
                    <a:pt x="443" y="924"/>
                  </a:cubicBezTo>
                  <a:cubicBezTo>
                    <a:pt x="429" y="896"/>
                    <a:pt x="429" y="866"/>
                    <a:pt x="443" y="841"/>
                  </a:cubicBezTo>
                  <a:cubicBezTo>
                    <a:pt x="457" y="819"/>
                    <a:pt x="481" y="804"/>
                    <a:pt x="511" y="800"/>
                  </a:cubicBezTo>
                  <a:cubicBezTo>
                    <a:pt x="515" y="800"/>
                    <a:pt x="515" y="800"/>
                    <a:pt x="515" y="800"/>
                  </a:cubicBezTo>
                  <a:cubicBezTo>
                    <a:pt x="523" y="800"/>
                    <a:pt x="523" y="800"/>
                    <a:pt x="523" y="800"/>
                  </a:cubicBezTo>
                  <a:cubicBezTo>
                    <a:pt x="531" y="799"/>
                    <a:pt x="531" y="799"/>
                    <a:pt x="531" y="799"/>
                  </a:cubicBezTo>
                  <a:cubicBezTo>
                    <a:pt x="799" y="799"/>
                    <a:pt x="799" y="799"/>
                    <a:pt x="799" y="799"/>
                  </a:cubicBezTo>
                  <a:cubicBezTo>
                    <a:pt x="799" y="522"/>
                    <a:pt x="799" y="522"/>
                    <a:pt x="799" y="522"/>
                  </a:cubicBezTo>
                  <a:cubicBezTo>
                    <a:pt x="776" y="533"/>
                    <a:pt x="731" y="551"/>
                    <a:pt x="699" y="551"/>
                  </a:cubicBezTo>
                  <a:cubicBezTo>
                    <a:pt x="616" y="551"/>
                    <a:pt x="549" y="480"/>
                    <a:pt x="549" y="394"/>
                  </a:cubicBezTo>
                  <a:cubicBezTo>
                    <a:pt x="549" y="307"/>
                    <a:pt x="616" y="237"/>
                    <a:pt x="699" y="237"/>
                  </a:cubicBezTo>
                  <a:cubicBezTo>
                    <a:pt x="731" y="237"/>
                    <a:pt x="776" y="255"/>
                    <a:pt x="799" y="266"/>
                  </a:cubicBezTo>
                  <a:cubicBezTo>
                    <a:pt x="799" y="1"/>
                    <a:pt x="799" y="1"/>
                    <a:pt x="799" y="1"/>
                  </a:cubicBezTo>
                  <a:cubicBezTo>
                    <a:pt x="539" y="1"/>
                    <a:pt x="539" y="1"/>
                    <a:pt x="539" y="1"/>
                  </a:cubicBezTo>
                  <a:cubicBezTo>
                    <a:pt x="538" y="1"/>
                    <a:pt x="443" y="0"/>
                    <a:pt x="369" y="0"/>
                  </a:cubicBezTo>
                  <a:cubicBezTo>
                    <a:pt x="322" y="0"/>
                    <a:pt x="303" y="0"/>
                    <a:pt x="295" y="0"/>
                  </a:cubicBezTo>
                  <a:cubicBezTo>
                    <a:pt x="293" y="1"/>
                    <a:pt x="290" y="1"/>
                    <a:pt x="28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94"/>
                    <a:pt x="1" y="294"/>
                    <a:pt x="1" y="294"/>
                  </a:cubicBezTo>
                  <a:cubicBezTo>
                    <a:pt x="1" y="294"/>
                    <a:pt x="1" y="294"/>
                    <a:pt x="1" y="294"/>
                  </a:cubicBezTo>
                  <a:cubicBezTo>
                    <a:pt x="0" y="647"/>
                    <a:pt x="0" y="647"/>
                    <a:pt x="0" y="647"/>
                  </a:cubicBezTo>
                  <a:cubicBezTo>
                    <a:pt x="0" y="655"/>
                    <a:pt x="0" y="663"/>
                    <a:pt x="0" y="67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0" y="780"/>
                    <a:pt x="0" y="780"/>
                    <a:pt x="0" y="780"/>
                  </a:cubicBezTo>
                  <a:cubicBezTo>
                    <a:pt x="0" y="782"/>
                    <a:pt x="0" y="790"/>
                    <a:pt x="0" y="799"/>
                  </a:cubicBezTo>
                  <a:cubicBezTo>
                    <a:pt x="276" y="800"/>
                    <a:pt x="276" y="800"/>
                    <a:pt x="276" y="800"/>
                  </a:cubicBezTo>
                  <a:cubicBezTo>
                    <a:pt x="276" y="800"/>
                    <a:pt x="276" y="800"/>
                    <a:pt x="276" y="800"/>
                  </a:cubicBezTo>
                  <a:cubicBezTo>
                    <a:pt x="308" y="799"/>
                    <a:pt x="308" y="799"/>
                    <a:pt x="308" y="799"/>
                  </a:cubicBezTo>
                  <a:cubicBezTo>
                    <a:pt x="308" y="805"/>
                    <a:pt x="308" y="805"/>
                    <a:pt x="308" y="805"/>
                  </a:cubicBezTo>
                  <a:cubicBezTo>
                    <a:pt x="328" y="812"/>
                    <a:pt x="345" y="824"/>
                    <a:pt x="355" y="841"/>
                  </a:cubicBezTo>
                  <a:close/>
                </a:path>
              </a:pathLst>
            </a:custGeom>
            <a:solidFill>
              <a:srgbClr val="151515">
                <a:alpha val="69804"/>
              </a:srgbClr>
            </a:solidFill>
            <a:ln>
              <a:noFill/>
            </a:ln>
          </p:spPr>
          <p:txBody>
            <a:bodyPr vert="horz" wrap="square" lIns="81010" tIns="40505" rIns="81010" bIns="40505" numCol="1" anchor="t" anchorCtr="0" compatLnSpc="1">
              <a:prstTxWarp prst="textNoShape">
                <a:avLst/>
              </a:prstTxWarp>
            </a:bodyPr>
            <a:lstStyle/>
            <a:p>
              <a:endParaRPr lang="en-US" sz="2658" dirty="0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F2AA7C3-E4E3-447C-B5D1-1AEC3D587822}"/>
              </a:ext>
            </a:extLst>
          </p:cNvPr>
          <p:cNvGrpSpPr/>
          <p:nvPr/>
        </p:nvGrpSpPr>
        <p:grpSpPr>
          <a:xfrm>
            <a:off x="4085715" y="3524137"/>
            <a:ext cx="2749490" cy="2334184"/>
            <a:chOff x="5829682" y="7517721"/>
            <a:chExt cx="6206962" cy="5269410"/>
          </a:xfrm>
        </p:grpSpPr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AAB1859A-6CBE-4BC4-BD93-5729BB2402E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29682" y="7517721"/>
              <a:ext cx="6188854" cy="5269410"/>
            </a:xfrm>
            <a:custGeom>
              <a:avLst/>
              <a:gdLst>
                <a:gd name="T0" fmla="*/ 765 w 1007"/>
                <a:gd name="T1" fmla="*/ 286 h 799"/>
                <a:gd name="T2" fmla="*/ 765 w 1007"/>
                <a:gd name="T3" fmla="*/ 277 h 799"/>
                <a:gd name="T4" fmla="*/ 765 w 1007"/>
                <a:gd name="T5" fmla="*/ 0 h 799"/>
                <a:gd name="T6" fmla="*/ 594 w 1007"/>
                <a:gd name="T7" fmla="*/ 0 h 799"/>
                <a:gd name="T8" fmla="*/ 0 w 1007"/>
                <a:gd name="T9" fmla="*/ 0 h 799"/>
                <a:gd name="T10" fmla="*/ 0 w 1007"/>
                <a:gd name="T11" fmla="*/ 274 h 799"/>
                <a:gd name="T12" fmla="*/ 97 w 1007"/>
                <a:gd name="T13" fmla="*/ 246 h 799"/>
                <a:gd name="T14" fmla="*/ 242 w 1007"/>
                <a:gd name="T15" fmla="*/ 404 h 799"/>
                <a:gd name="T16" fmla="*/ 97 w 1007"/>
                <a:gd name="T17" fmla="*/ 561 h 799"/>
                <a:gd name="T18" fmla="*/ 0 w 1007"/>
                <a:gd name="T19" fmla="*/ 533 h 799"/>
                <a:gd name="T20" fmla="*/ 0 w 1007"/>
                <a:gd name="T21" fmla="*/ 799 h 799"/>
                <a:gd name="T22" fmla="*/ 189 w 1007"/>
                <a:gd name="T23" fmla="*/ 799 h 799"/>
                <a:gd name="T24" fmla="*/ 260 w 1007"/>
                <a:gd name="T25" fmla="*/ 799 h 799"/>
                <a:gd name="T26" fmla="*/ 260 w 1007"/>
                <a:gd name="T27" fmla="*/ 799 h 799"/>
                <a:gd name="T28" fmla="*/ 502 w 1007"/>
                <a:gd name="T29" fmla="*/ 799 h 799"/>
                <a:gd name="T30" fmla="*/ 765 w 1007"/>
                <a:gd name="T31" fmla="*/ 799 h 799"/>
                <a:gd name="T32" fmla="*/ 765 w 1007"/>
                <a:gd name="T33" fmla="*/ 529 h 799"/>
                <a:gd name="T34" fmla="*/ 765 w 1007"/>
                <a:gd name="T35" fmla="*/ 523 h 799"/>
                <a:gd name="T36" fmla="*/ 764 w 1007"/>
                <a:gd name="T37" fmla="*/ 492 h 799"/>
                <a:gd name="T38" fmla="*/ 771 w 1007"/>
                <a:gd name="T39" fmla="*/ 492 h 799"/>
                <a:gd name="T40" fmla="*/ 808 w 1007"/>
                <a:gd name="T41" fmla="*/ 445 h 799"/>
                <a:gd name="T42" fmla="*/ 890 w 1007"/>
                <a:gd name="T43" fmla="*/ 445 h 799"/>
                <a:gd name="T44" fmla="*/ 954 w 1007"/>
                <a:gd name="T45" fmla="*/ 468 h 799"/>
                <a:gd name="T46" fmla="*/ 1007 w 1007"/>
                <a:gd name="T47" fmla="*/ 404 h 799"/>
                <a:gd name="T48" fmla="*/ 954 w 1007"/>
                <a:gd name="T49" fmla="*/ 339 h 799"/>
                <a:gd name="T50" fmla="*/ 890 w 1007"/>
                <a:gd name="T51" fmla="*/ 362 h 799"/>
                <a:gd name="T52" fmla="*/ 808 w 1007"/>
                <a:gd name="T53" fmla="*/ 362 h 799"/>
                <a:gd name="T54" fmla="*/ 765 w 1007"/>
                <a:gd name="T55" fmla="*/ 286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7" h="799">
                  <a:moveTo>
                    <a:pt x="765" y="286"/>
                  </a:moveTo>
                  <a:cubicBezTo>
                    <a:pt x="765" y="277"/>
                    <a:pt x="765" y="277"/>
                    <a:pt x="765" y="277"/>
                  </a:cubicBezTo>
                  <a:cubicBezTo>
                    <a:pt x="765" y="0"/>
                    <a:pt x="765" y="0"/>
                    <a:pt x="765" y="0"/>
                  </a:cubicBezTo>
                  <a:cubicBezTo>
                    <a:pt x="594" y="0"/>
                    <a:pt x="594" y="0"/>
                    <a:pt x="5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4" y="264"/>
                    <a:pt x="66" y="246"/>
                    <a:pt x="97" y="246"/>
                  </a:cubicBezTo>
                  <a:cubicBezTo>
                    <a:pt x="177" y="246"/>
                    <a:pt x="242" y="317"/>
                    <a:pt x="242" y="404"/>
                  </a:cubicBezTo>
                  <a:cubicBezTo>
                    <a:pt x="242" y="490"/>
                    <a:pt x="177" y="561"/>
                    <a:pt x="97" y="561"/>
                  </a:cubicBezTo>
                  <a:cubicBezTo>
                    <a:pt x="66" y="561"/>
                    <a:pt x="23" y="543"/>
                    <a:pt x="0" y="533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189" y="799"/>
                    <a:pt x="189" y="799"/>
                    <a:pt x="189" y="799"/>
                  </a:cubicBezTo>
                  <a:cubicBezTo>
                    <a:pt x="245" y="799"/>
                    <a:pt x="257" y="799"/>
                    <a:pt x="260" y="799"/>
                  </a:cubicBezTo>
                  <a:cubicBezTo>
                    <a:pt x="260" y="799"/>
                    <a:pt x="260" y="799"/>
                    <a:pt x="260" y="799"/>
                  </a:cubicBezTo>
                  <a:cubicBezTo>
                    <a:pt x="260" y="799"/>
                    <a:pt x="501" y="799"/>
                    <a:pt x="502" y="799"/>
                  </a:cubicBezTo>
                  <a:cubicBezTo>
                    <a:pt x="765" y="799"/>
                    <a:pt x="765" y="799"/>
                    <a:pt x="765" y="799"/>
                  </a:cubicBezTo>
                  <a:cubicBezTo>
                    <a:pt x="765" y="529"/>
                    <a:pt x="765" y="529"/>
                    <a:pt x="765" y="529"/>
                  </a:cubicBezTo>
                  <a:cubicBezTo>
                    <a:pt x="765" y="526"/>
                    <a:pt x="765" y="524"/>
                    <a:pt x="765" y="523"/>
                  </a:cubicBezTo>
                  <a:cubicBezTo>
                    <a:pt x="764" y="492"/>
                    <a:pt x="764" y="492"/>
                    <a:pt x="764" y="492"/>
                  </a:cubicBezTo>
                  <a:cubicBezTo>
                    <a:pt x="771" y="492"/>
                    <a:pt x="771" y="492"/>
                    <a:pt x="771" y="492"/>
                  </a:cubicBezTo>
                  <a:cubicBezTo>
                    <a:pt x="778" y="471"/>
                    <a:pt x="790" y="455"/>
                    <a:pt x="808" y="445"/>
                  </a:cubicBezTo>
                  <a:cubicBezTo>
                    <a:pt x="832" y="431"/>
                    <a:pt x="862" y="431"/>
                    <a:pt x="890" y="445"/>
                  </a:cubicBezTo>
                  <a:cubicBezTo>
                    <a:pt x="914" y="457"/>
                    <a:pt x="945" y="468"/>
                    <a:pt x="954" y="468"/>
                  </a:cubicBezTo>
                  <a:cubicBezTo>
                    <a:pt x="983" y="468"/>
                    <a:pt x="1007" y="439"/>
                    <a:pt x="1007" y="404"/>
                  </a:cubicBezTo>
                  <a:cubicBezTo>
                    <a:pt x="1007" y="368"/>
                    <a:pt x="983" y="339"/>
                    <a:pt x="954" y="339"/>
                  </a:cubicBezTo>
                  <a:cubicBezTo>
                    <a:pt x="945" y="339"/>
                    <a:pt x="914" y="350"/>
                    <a:pt x="890" y="362"/>
                  </a:cubicBezTo>
                  <a:cubicBezTo>
                    <a:pt x="862" y="376"/>
                    <a:pt x="832" y="376"/>
                    <a:pt x="808" y="362"/>
                  </a:cubicBezTo>
                  <a:cubicBezTo>
                    <a:pt x="782" y="347"/>
                    <a:pt x="767" y="320"/>
                    <a:pt x="765" y="286"/>
                  </a:cubicBezTo>
                  <a:close/>
                </a:path>
              </a:pathLst>
            </a:custGeom>
            <a:blipFill dpi="0" rotWithShape="1">
              <a:blip r:embed="rId7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81010" tIns="40505" rIns="81010" bIns="40505" numCol="1" anchor="t" anchorCtr="0" compatLnSpc="1">
              <a:prstTxWarp prst="textNoShape">
                <a:avLst/>
              </a:prstTxWarp>
            </a:bodyPr>
            <a:lstStyle/>
            <a:p>
              <a:endParaRPr lang="en-US" sz="2658" dirty="0"/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C2004897-44C1-4600-A73E-FF79F7EE14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47790" y="7517721"/>
              <a:ext cx="6188854" cy="5269410"/>
            </a:xfrm>
            <a:custGeom>
              <a:avLst/>
              <a:gdLst>
                <a:gd name="T0" fmla="*/ 765 w 1007"/>
                <a:gd name="T1" fmla="*/ 286 h 799"/>
                <a:gd name="T2" fmla="*/ 765 w 1007"/>
                <a:gd name="T3" fmla="*/ 277 h 799"/>
                <a:gd name="T4" fmla="*/ 765 w 1007"/>
                <a:gd name="T5" fmla="*/ 0 h 799"/>
                <a:gd name="T6" fmla="*/ 594 w 1007"/>
                <a:gd name="T7" fmla="*/ 0 h 799"/>
                <a:gd name="T8" fmla="*/ 0 w 1007"/>
                <a:gd name="T9" fmla="*/ 0 h 799"/>
                <a:gd name="T10" fmla="*/ 0 w 1007"/>
                <a:gd name="T11" fmla="*/ 274 h 799"/>
                <a:gd name="T12" fmla="*/ 97 w 1007"/>
                <a:gd name="T13" fmla="*/ 246 h 799"/>
                <a:gd name="T14" fmla="*/ 242 w 1007"/>
                <a:gd name="T15" fmla="*/ 404 h 799"/>
                <a:gd name="T16" fmla="*/ 97 w 1007"/>
                <a:gd name="T17" fmla="*/ 561 h 799"/>
                <a:gd name="T18" fmla="*/ 0 w 1007"/>
                <a:gd name="T19" fmla="*/ 533 h 799"/>
                <a:gd name="T20" fmla="*/ 0 w 1007"/>
                <a:gd name="T21" fmla="*/ 799 h 799"/>
                <a:gd name="T22" fmla="*/ 189 w 1007"/>
                <a:gd name="T23" fmla="*/ 799 h 799"/>
                <a:gd name="T24" fmla="*/ 260 w 1007"/>
                <a:gd name="T25" fmla="*/ 799 h 799"/>
                <a:gd name="T26" fmla="*/ 260 w 1007"/>
                <a:gd name="T27" fmla="*/ 799 h 799"/>
                <a:gd name="T28" fmla="*/ 502 w 1007"/>
                <a:gd name="T29" fmla="*/ 799 h 799"/>
                <a:gd name="T30" fmla="*/ 765 w 1007"/>
                <a:gd name="T31" fmla="*/ 799 h 799"/>
                <a:gd name="T32" fmla="*/ 765 w 1007"/>
                <a:gd name="T33" fmla="*/ 529 h 799"/>
                <a:gd name="T34" fmla="*/ 765 w 1007"/>
                <a:gd name="T35" fmla="*/ 523 h 799"/>
                <a:gd name="T36" fmla="*/ 764 w 1007"/>
                <a:gd name="T37" fmla="*/ 492 h 799"/>
                <a:gd name="T38" fmla="*/ 771 w 1007"/>
                <a:gd name="T39" fmla="*/ 492 h 799"/>
                <a:gd name="T40" fmla="*/ 808 w 1007"/>
                <a:gd name="T41" fmla="*/ 445 h 799"/>
                <a:gd name="T42" fmla="*/ 890 w 1007"/>
                <a:gd name="T43" fmla="*/ 445 h 799"/>
                <a:gd name="T44" fmla="*/ 954 w 1007"/>
                <a:gd name="T45" fmla="*/ 468 h 799"/>
                <a:gd name="T46" fmla="*/ 1007 w 1007"/>
                <a:gd name="T47" fmla="*/ 404 h 799"/>
                <a:gd name="T48" fmla="*/ 954 w 1007"/>
                <a:gd name="T49" fmla="*/ 339 h 799"/>
                <a:gd name="T50" fmla="*/ 890 w 1007"/>
                <a:gd name="T51" fmla="*/ 362 h 799"/>
                <a:gd name="T52" fmla="*/ 808 w 1007"/>
                <a:gd name="T53" fmla="*/ 362 h 799"/>
                <a:gd name="T54" fmla="*/ 765 w 1007"/>
                <a:gd name="T55" fmla="*/ 286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7" h="799">
                  <a:moveTo>
                    <a:pt x="765" y="286"/>
                  </a:moveTo>
                  <a:cubicBezTo>
                    <a:pt x="765" y="277"/>
                    <a:pt x="765" y="277"/>
                    <a:pt x="765" y="277"/>
                  </a:cubicBezTo>
                  <a:cubicBezTo>
                    <a:pt x="765" y="0"/>
                    <a:pt x="765" y="0"/>
                    <a:pt x="765" y="0"/>
                  </a:cubicBezTo>
                  <a:cubicBezTo>
                    <a:pt x="594" y="0"/>
                    <a:pt x="594" y="0"/>
                    <a:pt x="5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4" y="264"/>
                    <a:pt x="66" y="246"/>
                    <a:pt x="97" y="246"/>
                  </a:cubicBezTo>
                  <a:cubicBezTo>
                    <a:pt x="177" y="246"/>
                    <a:pt x="242" y="317"/>
                    <a:pt x="242" y="404"/>
                  </a:cubicBezTo>
                  <a:cubicBezTo>
                    <a:pt x="242" y="490"/>
                    <a:pt x="177" y="561"/>
                    <a:pt x="97" y="561"/>
                  </a:cubicBezTo>
                  <a:cubicBezTo>
                    <a:pt x="66" y="561"/>
                    <a:pt x="23" y="543"/>
                    <a:pt x="0" y="533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189" y="799"/>
                    <a:pt x="189" y="799"/>
                    <a:pt x="189" y="799"/>
                  </a:cubicBezTo>
                  <a:cubicBezTo>
                    <a:pt x="245" y="799"/>
                    <a:pt x="257" y="799"/>
                    <a:pt x="260" y="799"/>
                  </a:cubicBezTo>
                  <a:cubicBezTo>
                    <a:pt x="260" y="799"/>
                    <a:pt x="260" y="799"/>
                    <a:pt x="260" y="799"/>
                  </a:cubicBezTo>
                  <a:cubicBezTo>
                    <a:pt x="260" y="799"/>
                    <a:pt x="501" y="799"/>
                    <a:pt x="502" y="799"/>
                  </a:cubicBezTo>
                  <a:cubicBezTo>
                    <a:pt x="765" y="799"/>
                    <a:pt x="765" y="799"/>
                    <a:pt x="765" y="799"/>
                  </a:cubicBezTo>
                  <a:cubicBezTo>
                    <a:pt x="765" y="529"/>
                    <a:pt x="765" y="529"/>
                    <a:pt x="765" y="529"/>
                  </a:cubicBezTo>
                  <a:cubicBezTo>
                    <a:pt x="765" y="526"/>
                    <a:pt x="765" y="524"/>
                    <a:pt x="765" y="523"/>
                  </a:cubicBezTo>
                  <a:cubicBezTo>
                    <a:pt x="764" y="492"/>
                    <a:pt x="764" y="492"/>
                    <a:pt x="764" y="492"/>
                  </a:cubicBezTo>
                  <a:cubicBezTo>
                    <a:pt x="771" y="492"/>
                    <a:pt x="771" y="492"/>
                    <a:pt x="771" y="492"/>
                  </a:cubicBezTo>
                  <a:cubicBezTo>
                    <a:pt x="778" y="471"/>
                    <a:pt x="790" y="455"/>
                    <a:pt x="808" y="445"/>
                  </a:cubicBezTo>
                  <a:cubicBezTo>
                    <a:pt x="832" y="431"/>
                    <a:pt x="862" y="431"/>
                    <a:pt x="890" y="445"/>
                  </a:cubicBezTo>
                  <a:cubicBezTo>
                    <a:pt x="914" y="457"/>
                    <a:pt x="945" y="468"/>
                    <a:pt x="954" y="468"/>
                  </a:cubicBezTo>
                  <a:cubicBezTo>
                    <a:pt x="983" y="468"/>
                    <a:pt x="1007" y="439"/>
                    <a:pt x="1007" y="404"/>
                  </a:cubicBezTo>
                  <a:cubicBezTo>
                    <a:pt x="1007" y="368"/>
                    <a:pt x="983" y="339"/>
                    <a:pt x="954" y="339"/>
                  </a:cubicBezTo>
                  <a:cubicBezTo>
                    <a:pt x="945" y="339"/>
                    <a:pt x="914" y="350"/>
                    <a:pt x="890" y="362"/>
                  </a:cubicBezTo>
                  <a:cubicBezTo>
                    <a:pt x="862" y="376"/>
                    <a:pt x="832" y="376"/>
                    <a:pt x="808" y="362"/>
                  </a:cubicBezTo>
                  <a:cubicBezTo>
                    <a:pt x="782" y="347"/>
                    <a:pt x="767" y="320"/>
                    <a:pt x="765" y="286"/>
                  </a:cubicBezTo>
                  <a:close/>
                </a:path>
              </a:pathLst>
            </a:custGeom>
            <a:solidFill>
              <a:srgbClr val="D52B1E">
                <a:alpha val="69804"/>
              </a:srgbClr>
            </a:solidFill>
            <a:ln>
              <a:noFill/>
            </a:ln>
          </p:spPr>
          <p:txBody>
            <a:bodyPr vert="horz" wrap="square" lIns="81010" tIns="40505" rIns="81010" bIns="40505" numCol="1" anchor="t" anchorCtr="0" compatLnSpc="1">
              <a:prstTxWarp prst="textNoShape">
                <a:avLst/>
              </a:prstTxWarp>
            </a:bodyPr>
            <a:lstStyle/>
            <a:p>
              <a:endParaRPr lang="en-US" sz="2658" dirty="0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B57FFAD-5D06-4E50-BE88-F4C8BEA2AA71}"/>
              </a:ext>
            </a:extLst>
          </p:cNvPr>
          <p:cNvGrpSpPr/>
          <p:nvPr/>
        </p:nvGrpSpPr>
        <p:grpSpPr>
          <a:xfrm>
            <a:off x="6774417" y="3498808"/>
            <a:ext cx="2783440" cy="2339454"/>
            <a:chOff x="15932970" y="7505825"/>
            <a:chExt cx="6283603" cy="5281306"/>
          </a:xfrm>
          <a:solidFill>
            <a:schemeClr val="accent6">
              <a:lumMod val="50000"/>
            </a:schemeClr>
          </a:solidFill>
        </p:grpSpPr>
        <p:sp>
          <p:nvSpPr>
            <p:cNvPr id="25" name="Freeform 37">
              <a:extLst>
                <a:ext uri="{FF2B5EF4-FFF2-40B4-BE49-F238E27FC236}">
                  <a16:creationId xmlns:a16="http://schemas.microsoft.com/office/drawing/2014/main" id="{F2E2DCE1-44AF-4C2D-9C22-9B5E5DF1437A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15932970" y="7517721"/>
              <a:ext cx="6283603" cy="5269410"/>
            </a:xfrm>
            <a:custGeom>
              <a:avLst/>
              <a:gdLst>
                <a:gd name="T0" fmla="*/ 843 w 1042"/>
                <a:gd name="T1" fmla="*/ 445 h 801"/>
                <a:gd name="T2" fmla="*/ 926 w 1042"/>
                <a:gd name="T3" fmla="*/ 445 h 801"/>
                <a:gd name="T4" fmla="*/ 989 w 1042"/>
                <a:gd name="T5" fmla="*/ 468 h 801"/>
                <a:gd name="T6" fmla="*/ 1042 w 1042"/>
                <a:gd name="T7" fmla="*/ 401 h 801"/>
                <a:gd name="T8" fmla="*/ 989 w 1042"/>
                <a:gd name="T9" fmla="*/ 333 h 801"/>
                <a:gd name="T10" fmla="*/ 926 w 1042"/>
                <a:gd name="T11" fmla="*/ 356 h 801"/>
                <a:gd name="T12" fmla="*/ 843 w 1042"/>
                <a:gd name="T13" fmla="*/ 356 h 801"/>
                <a:gd name="T14" fmla="*/ 801 w 1042"/>
                <a:gd name="T15" fmla="*/ 289 h 801"/>
                <a:gd name="T16" fmla="*/ 801 w 1042"/>
                <a:gd name="T17" fmla="*/ 285 h 801"/>
                <a:gd name="T18" fmla="*/ 801 w 1042"/>
                <a:gd name="T19" fmla="*/ 277 h 801"/>
                <a:gd name="T20" fmla="*/ 801 w 1042"/>
                <a:gd name="T21" fmla="*/ 268 h 801"/>
                <a:gd name="T22" fmla="*/ 801 w 1042"/>
                <a:gd name="T23" fmla="*/ 0 h 801"/>
                <a:gd name="T24" fmla="*/ 523 w 1042"/>
                <a:gd name="T25" fmla="*/ 0 h 801"/>
                <a:gd name="T26" fmla="*/ 552 w 1042"/>
                <a:gd name="T27" fmla="*/ 101 h 801"/>
                <a:gd name="T28" fmla="*/ 395 w 1042"/>
                <a:gd name="T29" fmla="*/ 250 h 801"/>
                <a:gd name="T30" fmla="*/ 238 w 1042"/>
                <a:gd name="T31" fmla="*/ 101 h 801"/>
                <a:gd name="T32" fmla="*/ 267 w 1042"/>
                <a:gd name="T33" fmla="*/ 0 h 801"/>
                <a:gd name="T34" fmla="*/ 2 w 1042"/>
                <a:gd name="T35" fmla="*/ 0 h 801"/>
                <a:gd name="T36" fmla="*/ 2 w 1042"/>
                <a:gd name="T37" fmla="*/ 261 h 801"/>
                <a:gd name="T38" fmla="*/ 2 w 1042"/>
                <a:gd name="T39" fmla="*/ 505 h 801"/>
                <a:gd name="T40" fmla="*/ 2 w 1042"/>
                <a:gd name="T41" fmla="*/ 512 h 801"/>
                <a:gd name="T42" fmla="*/ 2 w 1042"/>
                <a:gd name="T43" fmla="*/ 800 h 801"/>
                <a:gd name="T44" fmla="*/ 314 w 1042"/>
                <a:gd name="T45" fmla="*/ 800 h 801"/>
                <a:gd name="T46" fmla="*/ 314 w 1042"/>
                <a:gd name="T47" fmla="*/ 800 h 801"/>
                <a:gd name="T48" fmla="*/ 648 w 1042"/>
                <a:gd name="T49" fmla="*/ 800 h 801"/>
                <a:gd name="T50" fmla="*/ 671 w 1042"/>
                <a:gd name="T51" fmla="*/ 801 h 801"/>
                <a:gd name="T52" fmla="*/ 671 w 1042"/>
                <a:gd name="T53" fmla="*/ 800 h 801"/>
                <a:gd name="T54" fmla="*/ 782 w 1042"/>
                <a:gd name="T55" fmla="*/ 800 h 801"/>
                <a:gd name="T56" fmla="*/ 801 w 1042"/>
                <a:gd name="T57" fmla="*/ 800 h 801"/>
                <a:gd name="T58" fmla="*/ 801 w 1042"/>
                <a:gd name="T59" fmla="*/ 524 h 801"/>
                <a:gd name="T60" fmla="*/ 801 w 1042"/>
                <a:gd name="T61" fmla="*/ 524 h 801"/>
                <a:gd name="T62" fmla="*/ 800 w 1042"/>
                <a:gd name="T63" fmla="*/ 493 h 801"/>
                <a:gd name="T64" fmla="*/ 806 w 1042"/>
                <a:gd name="T65" fmla="*/ 493 h 801"/>
                <a:gd name="T66" fmla="*/ 843 w 1042"/>
                <a:gd name="T67" fmla="*/ 44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2" h="801">
                  <a:moveTo>
                    <a:pt x="843" y="445"/>
                  </a:moveTo>
                  <a:cubicBezTo>
                    <a:pt x="867" y="430"/>
                    <a:pt x="898" y="430"/>
                    <a:pt x="926" y="445"/>
                  </a:cubicBezTo>
                  <a:cubicBezTo>
                    <a:pt x="950" y="457"/>
                    <a:pt x="981" y="468"/>
                    <a:pt x="989" y="468"/>
                  </a:cubicBezTo>
                  <a:cubicBezTo>
                    <a:pt x="1018" y="468"/>
                    <a:pt x="1042" y="437"/>
                    <a:pt x="1042" y="401"/>
                  </a:cubicBezTo>
                  <a:cubicBezTo>
                    <a:pt x="1042" y="364"/>
                    <a:pt x="1018" y="333"/>
                    <a:pt x="989" y="333"/>
                  </a:cubicBezTo>
                  <a:cubicBezTo>
                    <a:pt x="980" y="333"/>
                    <a:pt x="950" y="344"/>
                    <a:pt x="926" y="356"/>
                  </a:cubicBezTo>
                  <a:cubicBezTo>
                    <a:pt x="898" y="371"/>
                    <a:pt x="867" y="371"/>
                    <a:pt x="843" y="356"/>
                  </a:cubicBezTo>
                  <a:cubicBezTo>
                    <a:pt x="820" y="343"/>
                    <a:pt x="806" y="319"/>
                    <a:pt x="801" y="289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277"/>
                    <a:pt x="801" y="277"/>
                    <a:pt x="801" y="277"/>
                  </a:cubicBezTo>
                  <a:cubicBezTo>
                    <a:pt x="801" y="268"/>
                    <a:pt x="801" y="268"/>
                    <a:pt x="801" y="268"/>
                  </a:cubicBezTo>
                  <a:cubicBezTo>
                    <a:pt x="801" y="0"/>
                    <a:pt x="801" y="0"/>
                    <a:pt x="801" y="0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534" y="24"/>
                    <a:pt x="552" y="68"/>
                    <a:pt x="552" y="101"/>
                  </a:cubicBezTo>
                  <a:cubicBezTo>
                    <a:pt x="552" y="183"/>
                    <a:pt x="482" y="250"/>
                    <a:pt x="395" y="250"/>
                  </a:cubicBezTo>
                  <a:cubicBezTo>
                    <a:pt x="309" y="250"/>
                    <a:pt x="238" y="183"/>
                    <a:pt x="238" y="101"/>
                  </a:cubicBezTo>
                  <a:cubicBezTo>
                    <a:pt x="238" y="68"/>
                    <a:pt x="257" y="23"/>
                    <a:pt x="26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2" y="263"/>
                    <a:pt x="0" y="464"/>
                    <a:pt x="2" y="505"/>
                  </a:cubicBezTo>
                  <a:cubicBezTo>
                    <a:pt x="2" y="507"/>
                    <a:pt x="2" y="510"/>
                    <a:pt x="2" y="512"/>
                  </a:cubicBezTo>
                  <a:cubicBezTo>
                    <a:pt x="2" y="800"/>
                    <a:pt x="2" y="800"/>
                    <a:pt x="2" y="800"/>
                  </a:cubicBezTo>
                  <a:cubicBezTo>
                    <a:pt x="314" y="800"/>
                    <a:pt x="314" y="800"/>
                    <a:pt x="314" y="800"/>
                  </a:cubicBezTo>
                  <a:cubicBezTo>
                    <a:pt x="314" y="800"/>
                    <a:pt x="314" y="800"/>
                    <a:pt x="314" y="800"/>
                  </a:cubicBezTo>
                  <a:cubicBezTo>
                    <a:pt x="648" y="800"/>
                    <a:pt x="648" y="800"/>
                    <a:pt x="648" y="800"/>
                  </a:cubicBezTo>
                  <a:cubicBezTo>
                    <a:pt x="656" y="800"/>
                    <a:pt x="664" y="800"/>
                    <a:pt x="671" y="801"/>
                  </a:cubicBezTo>
                  <a:cubicBezTo>
                    <a:pt x="671" y="800"/>
                    <a:pt x="671" y="800"/>
                    <a:pt x="671" y="800"/>
                  </a:cubicBezTo>
                  <a:cubicBezTo>
                    <a:pt x="782" y="800"/>
                    <a:pt x="782" y="800"/>
                    <a:pt x="782" y="800"/>
                  </a:cubicBezTo>
                  <a:cubicBezTo>
                    <a:pt x="783" y="800"/>
                    <a:pt x="791" y="800"/>
                    <a:pt x="801" y="800"/>
                  </a:cubicBezTo>
                  <a:cubicBezTo>
                    <a:pt x="801" y="524"/>
                    <a:pt x="801" y="524"/>
                    <a:pt x="801" y="524"/>
                  </a:cubicBezTo>
                  <a:cubicBezTo>
                    <a:pt x="801" y="524"/>
                    <a:pt x="801" y="524"/>
                    <a:pt x="801" y="524"/>
                  </a:cubicBezTo>
                  <a:cubicBezTo>
                    <a:pt x="800" y="493"/>
                    <a:pt x="800" y="493"/>
                    <a:pt x="800" y="493"/>
                  </a:cubicBezTo>
                  <a:cubicBezTo>
                    <a:pt x="806" y="493"/>
                    <a:pt x="806" y="493"/>
                    <a:pt x="806" y="493"/>
                  </a:cubicBezTo>
                  <a:cubicBezTo>
                    <a:pt x="813" y="472"/>
                    <a:pt x="826" y="455"/>
                    <a:pt x="843" y="4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1010" tIns="40505" rIns="81010" bIns="40505" numCol="1" anchor="t" anchorCtr="0" compatLnSpc="1">
              <a:prstTxWarp prst="textNoShape">
                <a:avLst/>
              </a:prstTxWarp>
            </a:bodyPr>
            <a:lstStyle/>
            <a:p>
              <a:endParaRPr lang="en-US" sz="2658" dirty="0"/>
            </a:p>
          </p:txBody>
        </p:sp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id="{CA3DB938-E5B2-415A-82C2-D732DF638801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15932970" y="7505825"/>
              <a:ext cx="6283603" cy="5269410"/>
            </a:xfrm>
            <a:custGeom>
              <a:avLst/>
              <a:gdLst>
                <a:gd name="T0" fmla="*/ 843 w 1042"/>
                <a:gd name="T1" fmla="*/ 445 h 801"/>
                <a:gd name="T2" fmla="*/ 926 w 1042"/>
                <a:gd name="T3" fmla="*/ 445 h 801"/>
                <a:gd name="T4" fmla="*/ 989 w 1042"/>
                <a:gd name="T5" fmla="*/ 468 h 801"/>
                <a:gd name="T6" fmla="*/ 1042 w 1042"/>
                <a:gd name="T7" fmla="*/ 401 h 801"/>
                <a:gd name="T8" fmla="*/ 989 w 1042"/>
                <a:gd name="T9" fmla="*/ 333 h 801"/>
                <a:gd name="T10" fmla="*/ 926 w 1042"/>
                <a:gd name="T11" fmla="*/ 356 h 801"/>
                <a:gd name="T12" fmla="*/ 843 w 1042"/>
                <a:gd name="T13" fmla="*/ 356 h 801"/>
                <a:gd name="T14" fmla="*/ 801 w 1042"/>
                <a:gd name="T15" fmla="*/ 289 h 801"/>
                <a:gd name="T16" fmla="*/ 801 w 1042"/>
                <a:gd name="T17" fmla="*/ 285 h 801"/>
                <a:gd name="T18" fmla="*/ 801 w 1042"/>
                <a:gd name="T19" fmla="*/ 277 h 801"/>
                <a:gd name="T20" fmla="*/ 801 w 1042"/>
                <a:gd name="T21" fmla="*/ 268 h 801"/>
                <a:gd name="T22" fmla="*/ 801 w 1042"/>
                <a:gd name="T23" fmla="*/ 0 h 801"/>
                <a:gd name="T24" fmla="*/ 523 w 1042"/>
                <a:gd name="T25" fmla="*/ 0 h 801"/>
                <a:gd name="T26" fmla="*/ 552 w 1042"/>
                <a:gd name="T27" fmla="*/ 101 h 801"/>
                <a:gd name="T28" fmla="*/ 395 w 1042"/>
                <a:gd name="T29" fmla="*/ 250 h 801"/>
                <a:gd name="T30" fmla="*/ 238 w 1042"/>
                <a:gd name="T31" fmla="*/ 101 h 801"/>
                <a:gd name="T32" fmla="*/ 267 w 1042"/>
                <a:gd name="T33" fmla="*/ 0 h 801"/>
                <a:gd name="T34" fmla="*/ 2 w 1042"/>
                <a:gd name="T35" fmla="*/ 0 h 801"/>
                <a:gd name="T36" fmla="*/ 2 w 1042"/>
                <a:gd name="T37" fmla="*/ 261 h 801"/>
                <a:gd name="T38" fmla="*/ 2 w 1042"/>
                <a:gd name="T39" fmla="*/ 505 h 801"/>
                <a:gd name="T40" fmla="*/ 2 w 1042"/>
                <a:gd name="T41" fmla="*/ 512 h 801"/>
                <a:gd name="T42" fmla="*/ 2 w 1042"/>
                <a:gd name="T43" fmla="*/ 800 h 801"/>
                <a:gd name="T44" fmla="*/ 314 w 1042"/>
                <a:gd name="T45" fmla="*/ 800 h 801"/>
                <a:gd name="T46" fmla="*/ 314 w 1042"/>
                <a:gd name="T47" fmla="*/ 800 h 801"/>
                <a:gd name="T48" fmla="*/ 648 w 1042"/>
                <a:gd name="T49" fmla="*/ 800 h 801"/>
                <a:gd name="T50" fmla="*/ 671 w 1042"/>
                <a:gd name="T51" fmla="*/ 801 h 801"/>
                <a:gd name="T52" fmla="*/ 671 w 1042"/>
                <a:gd name="T53" fmla="*/ 800 h 801"/>
                <a:gd name="T54" fmla="*/ 782 w 1042"/>
                <a:gd name="T55" fmla="*/ 800 h 801"/>
                <a:gd name="T56" fmla="*/ 801 w 1042"/>
                <a:gd name="T57" fmla="*/ 800 h 801"/>
                <a:gd name="T58" fmla="*/ 801 w 1042"/>
                <a:gd name="T59" fmla="*/ 524 h 801"/>
                <a:gd name="T60" fmla="*/ 801 w 1042"/>
                <a:gd name="T61" fmla="*/ 524 h 801"/>
                <a:gd name="T62" fmla="*/ 800 w 1042"/>
                <a:gd name="T63" fmla="*/ 493 h 801"/>
                <a:gd name="T64" fmla="*/ 806 w 1042"/>
                <a:gd name="T65" fmla="*/ 493 h 801"/>
                <a:gd name="T66" fmla="*/ 843 w 1042"/>
                <a:gd name="T67" fmla="*/ 44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2" h="801">
                  <a:moveTo>
                    <a:pt x="843" y="445"/>
                  </a:moveTo>
                  <a:cubicBezTo>
                    <a:pt x="867" y="430"/>
                    <a:pt x="898" y="430"/>
                    <a:pt x="926" y="445"/>
                  </a:cubicBezTo>
                  <a:cubicBezTo>
                    <a:pt x="950" y="457"/>
                    <a:pt x="981" y="468"/>
                    <a:pt x="989" y="468"/>
                  </a:cubicBezTo>
                  <a:cubicBezTo>
                    <a:pt x="1018" y="468"/>
                    <a:pt x="1042" y="437"/>
                    <a:pt x="1042" y="401"/>
                  </a:cubicBezTo>
                  <a:cubicBezTo>
                    <a:pt x="1042" y="364"/>
                    <a:pt x="1018" y="333"/>
                    <a:pt x="989" y="333"/>
                  </a:cubicBezTo>
                  <a:cubicBezTo>
                    <a:pt x="980" y="333"/>
                    <a:pt x="950" y="344"/>
                    <a:pt x="926" y="356"/>
                  </a:cubicBezTo>
                  <a:cubicBezTo>
                    <a:pt x="898" y="371"/>
                    <a:pt x="867" y="371"/>
                    <a:pt x="843" y="356"/>
                  </a:cubicBezTo>
                  <a:cubicBezTo>
                    <a:pt x="820" y="343"/>
                    <a:pt x="806" y="319"/>
                    <a:pt x="801" y="289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277"/>
                    <a:pt x="801" y="277"/>
                    <a:pt x="801" y="277"/>
                  </a:cubicBezTo>
                  <a:cubicBezTo>
                    <a:pt x="801" y="268"/>
                    <a:pt x="801" y="268"/>
                    <a:pt x="801" y="268"/>
                  </a:cubicBezTo>
                  <a:cubicBezTo>
                    <a:pt x="801" y="0"/>
                    <a:pt x="801" y="0"/>
                    <a:pt x="801" y="0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534" y="24"/>
                    <a:pt x="552" y="68"/>
                    <a:pt x="552" y="101"/>
                  </a:cubicBezTo>
                  <a:cubicBezTo>
                    <a:pt x="552" y="183"/>
                    <a:pt x="482" y="250"/>
                    <a:pt x="395" y="250"/>
                  </a:cubicBezTo>
                  <a:cubicBezTo>
                    <a:pt x="309" y="250"/>
                    <a:pt x="238" y="183"/>
                    <a:pt x="238" y="101"/>
                  </a:cubicBezTo>
                  <a:cubicBezTo>
                    <a:pt x="238" y="68"/>
                    <a:pt x="257" y="23"/>
                    <a:pt x="26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2" y="263"/>
                    <a:pt x="0" y="464"/>
                    <a:pt x="2" y="505"/>
                  </a:cubicBezTo>
                  <a:cubicBezTo>
                    <a:pt x="2" y="507"/>
                    <a:pt x="2" y="510"/>
                    <a:pt x="2" y="512"/>
                  </a:cubicBezTo>
                  <a:cubicBezTo>
                    <a:pt x="2" y="800"/>
                    <a:pt x="2" y="800"/>
                    <a:pt x="2" y="800"/>
                  </a:cubicBezTo>
                  <a:cubicBezTo>
                    <a:pt x="314" y="800"/>
                    <a:pt x="314" y="800"/>
                    <a:pt x="314" y="800"/>
                  </a:cubicBezTo>
                  <a:cubicBezTo>
                    <a:pt x="314" y="800"/>
                    <a:pt x="314" y="800"/>
                    <a:pt x="314" y="800"/>
                  </a:cubicBezTo>
                  <a:cubicBezTo>
                    <a:pt x="648" y="800"/>
                    <a:pt x="648" y="800"/>
                    <a:pt x="648" y="800"/>
                  </a:cubicBezTo>
                  <a:cubicBezTo>
                    <a:pt x="656" y="800"/>
                    <a:pt x="664" y="800"/>
                    <a:pt x="671" y="801"/>
                  </a:cubicBezTo>
                  <a:cubicBezTo>
                    <a:pt x="671" y="800"/>
                    <a:pt x="671" y="800"/>
                    <a:pt x="671" y="800"/>
                  </a:cubicBezTo>
                  <a:cubicBezTo>
                    <a:pt x="782" y="800"/>
                    <a:pt x="782" y="800"/>
                    <a:pt x="782" y="800"/>
                  </a:cubicBezTo>
                  <a:cubicBezTo>
                    <a:pt x="783" y="800"/>
                    <a:pt x="791" y="800"/>
                    <a:pt x="801" y="800"/>
                  </a:cubicBezTo>
                  <a:cubicBezTo>
                    <a:pt x="801" y="524"/>
                    <a:pt x="801" y="524"/>
                    <a:pt x="801" y="524"/>
                  </a:cubicBezTo>
                  <a:cubicBezTo>
                    <a:pt x="801" y="524"/>
                    <a:pt x="801" y="524"/>
                    <a:pt x="801" y="524"/>
                  </a:cubicBezTo>
                  <a:cubicBezTo>
                    <a:pt x="800" y="493"/>
                    <a:pt x="800" y="493"/>
                    <a:pt x="800" y="493"/>
                  </a:cubicBezTo>
                  <a:cubicBezTo>
                    <a:pt x="806" y="493"/>
                    <a:pt x="806" y="493"/>
                    <a:pt x="806" y="493"/>
                  </a:cubicBezTo>
                  <a:cubicBezTo>
                    <a:pt x="813" y="472"/>
                    <a:pt x="826" y="455"/>
                    <a:pt x="843" y="4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1010" tIns="40505" rIns="81010" bIns="40505" numCol="1" anchor="t" anchorCtr="0" compatLnSpc="1">
              <a:prstTxWarp prst="textNoShape">
                <a:avLst/>
              </a:prstTxWarp>
            </a:bodyPr>
            <a:lstStyle/>
            <a:p>
              <a:endParaRPr lang="en-US" sz="2658" dirty="0"/>
            </a:p>
          </p:txBody>
        </p:sp>
      </p:grp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5F25E4A-08AF-44F7-BCC0-751D0393E6CB}"/>
              </a:ext>
            </a:extLst>
          </p:cNvPr>
          <p:cNvSpPr/>
          <p:nvPr/>
        </p:nvSpPr>
        <p:spPr>
          <a:xfrm>
            <a:off x="8156459" y="1470096"/>
            <a:ext cx="1401397" cy="1400896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1063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КОМПОНЕНТЫ, ОБЪЕКТЫ, КОНСТРУКЦИИ, СИСТЕМЫ </a:t>
            </a:r>
          </a:p>
          <a:p>
            <a:r>
              <a:rPr lang="ru-RU" sz="1063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ИЗДЕЛИЯ ИСПОЛЬЗУЕМЫЕ ПРИ ПРОЕКТИРОВАНИИ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9EE152C-DAE1-4489-863C-1BA85AFAB853}"/>
              </a:ext>
            </a:extLst>
          </p:cNvPr>
          <p:cNvSpPr/>
          <p:nvPr/>
        </p:nvSpPr>
        <p:spPr>
          <a:xfrm>
            <a:off x="4824471" y="4266188"/>
            <a:ext cx="1532504" cy="74661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1063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НОРМАТИВНО-ТЕХНИЧЕСКАЯ, МЕТОДИЧЕСКАЯ ДОКУМЕНТАЦИЯ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2EE0DF4-E895-4684-85A2-5ED9FA98E432}"/>
              </a:ext>
            </a:extLst>
          </p:cNvPr>
          <p:cNvSpPr/>
          <p:nvPr/>
        </p:nvSpPr>
        <p:spPr>
          <a:xfrm>
            <a:off x="7839686" y="4266187"/>
            <a:ext cx="1349010" cy="107375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1063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МАТЕРИАЛЫ, ИСПОЛЬЗУЕМЫЕ ПРИ СТРОИТЕЛЬСТВЕ, РЕМОНТЕ И СОДЕРЖАНИИ</a:t>
            </a:r>
          </a:p>
        </p:txBody>
      </p:sp>
      <p:sp>
        <p:nvSpPr>
          <p:cNvPr id="30" name="Номер слайда 3">
            <a:extLst>
              <a:ext uri="{FF2B5EF4-FFF2-40B4-BE49-F238E27FC236}">
                <a16:creationId xmlns:a16="http://schemas.microsoft.com/office/drawing/2014/main" id="{8330E7B1-DF05-4653-A2D6-6B31C51227DE}"/>
              </a:ext>
            </a:extLst>
          </p:cNvPr>
          <p:cNvSpPr txBox="1">
            <a:spLocks/>
          </p:cNvSpPr>
          <p:nvPr/>
        </p:nvSpPr>
        <p:spPr>
          <a:xfrm>
            <a:off x="10969614" y="5928064"/>
            <a:ext cx="533400" cy="16927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568">
              <a:spcBef>
                <a:spcPts val="204"/>
              </a:spcBef>
            </a:pPr>
            <a:fld id="{81D60167-4931-47E6-BA6A-407CBD079E47}" type="slidenum">
              <a:rPr lang="ru-RU" smtClean="0"/>
              <a:pPr marL="23568">
                <a:spcBef>
                  <a:spcPts val="204"/>
                </a:spcBef>
              </a:pPr>
              <a:t>4</a:t>
            </a:fld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DAB81C5-24B6-4355-B83F-ECDB62C6F1E4}"/>
              </a:ext>
            </a:extLst>
          </p:cNvPr>
          <p:cNvSpPr/>
          <p:nvPr/>
        </p:nvSpPr>
        <p:spPr>
          <a:xfrm>
            <a:off x="2022839" y="3404126"/>
            <a:ext cx="2728886" cy="2545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1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out project">
            <a:extLst>
              <a:ext uri="{FF2B5EF4-FFF2-40B4-BE49-F238E27FC236}">
                <a16:creationId xmlns:a16="http://schemas.microsoft.com/office/drawing/2014/main" id="{8B04BE06-CA3F-47A0-B059-4A9A358EB7A4}"/>
              </a:ext>
            </a:extLst>
          </p:cNvPr>
          <p:cNvSpPr txBox="1"/>
          <p:nvPr/>
        </p:nvSpPr>
        <p:spPr>
          <a:xfrm>
            <a:off x="695325" y="181383"/>
            <a:ext cx="10801350" cy="521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lnSpc>
                <a:spcPct val="130000"/>
              </a:lnSpc>
              <a:defRPr sz="6000" b="0">
                <a:solidFill>
                  <a:srgbClr val="1C1F2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defRPr>
            </a:lvl1pPr>
          </a:lstStyle>
          <a:p>
            <a:pPr marL="8438" marR="283243" algn="ctr">
              <a:spcBef>
                <a:spcPts val="959"/>
              </a:spcBef>
            </a:pPr>
            <a:r>
              <a:rPr lang="ru-RU" sz="2800" b="1" spc="-4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Структура информации в Реестре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2BDD3D4-61CB-4BF3-AED4-1604BBB53094}"/>
              </a:ext>
            </a:extLst>
          </p:cNvPr>
          <p:cNvGrpSpPr/>
          <p:nvPr/>
        </p:nvGrpSpPr>
        <p:grpSpPr>
          <a:xfrm>
            <a:off x="567583" y="5822123"/>
            <a:ext cx="2437290" cy="854494"/>
            <a:chOff x="567583" y="5822123"/>
            <a:chExt cx="2437290" cy="85449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18CA784-34DE-4383-B660-6727AEDC9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83" y="5822123"/>
              <a:ext cx="1847143" cy="854494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58C3D8D-8C9F-4373-B2B8-C1BA66AE70A7}"/>
                </a:ext>
              </a:extLst>
            </p:cNvPr>
            <p:cNvSpPr/>
            <p:nvPr/>
          </p:nvSpPr>
          <p:spPr>
            <a:xfrm>
              <a:off x="1104994" y="6049315"/>
              <a:ext cx="18998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latin typeface="+mj-lt"/>
                  <a:cs typeface="Calibri" panose="020F0502020204030204" pitchFamily="34" charset="0"/>
                </a:rPr>
                <a:t> </a:t>
              </a: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Calibri" panose="020F0502020204030204" pitchFamily="34" charset="0"/>
                </a:rPr>
                <a:t>РОСДОРНИИ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535CE8-0CE5-4337-A7D2-49E205DD69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20"/>
          <a:stretch/>
        </p:blipFill>
        <p:spPr>
          <a:xfrm>
            <a:off x="1104994" y="1009377"/>
            <a:ext cx="9954599" cy="4699150"/>
          </a:xfrm>
          <a:prstGeom prst="rect">
            <a:avLst/>
          </a:prstGeom>
        </p:spPr>
      </p:pic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0D60E199-DB4C-4650-965C-5FEF2DB01E01}"/>
              </a:ext>
            </a:extLst>
          </p:cNvPr>
          <p:cNvSpPr txBox="1">
            <a:spLocks/>
          </p:cNvSpPr>
          <p:nvPr/>
        </p:nvSpPr>
        <p:spPr>
          <a:xfrm>
            <a:off x="10969614" y="5928064"/>
            <a:ext cx="533400" cy="16927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568">
              <a:spcBef>
                <a:spcPts val="204"/>
              </a:spcBef>
            </a:pPr>
            <a:fld id="{81D60167-4931-47E6-BA6A-407CBD079E47}" type="slidenum">
              <a:rPr lang="ru-RU" smtClean="0"/>
              <a:pPr marL="23568">
                <a:spcBef>
                  <a:spcPts val="204"/>
                </a:spcBef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230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out project">
            <a:extLst>
              <a:ext uri="{FF2B5EF4-FFF2-40B4-BE49-F238E27FC236}">
                <a16:creationId xmlns:a16="http://schemas.microsoft.com/office/drawing/2014/main" id="{8B04BE06-CA3F-47A0-B059-4A9A358EB7A4}"/>
              </a:ext>
            </a:extLst>
          </p:cNvPr>
          <p:cNvSpPr txBox="1"/>
          <p:nvPr/>
        </p:nvSpPr>
        <p:spPr>
          <a:xfrm>
            <a:off x="695325" y="181383"/>
            <a:ext cx="10801350" cy="521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lnSpc>
                <a:spcPct val="130000"/>
              </a:lnSpc>
              <a:defRPr sz="6000" b="0">
                <a:solidFill>
                  <a:srgbClr val="1C1F2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defRPr>
            </a:lvl1pPr>
          </a:lstStyle>
          <a:p>
            <a:pPr marL="8438" marR="283243" algn="ctr">
              <a:spcBef>
                <a:spcPts val="959"/>
              </a:spcBef>
            </a:pPr>
            <a:r>
              <a:rPr lang="ru-RU" sz="2800" b="1" spc="-4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Порядок и сроки включения технологии в Реестр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6C060FC-BBDC-449D-938F-6CBC361F699B}"/>
              </a:ext>
            </a:extLst>
          </p:cNvPr>
          <p:cNvGrpSpPr/>
          <p:nvPr/>
        </p:nvGrpSpPr>
        <p:grpSpPr>
          <a:xfrm>
            <a:off x="567583" y="5822123"/>
            <a:ext cx="2437290" cy="854494"/>
            <a:chOff x="567583" y="5822123"/>
            <a:chExt cx="2437290" cy="85449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4258696-2012-4332-A598-222544F80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83" y="5822123"/>
              <a:ext cx="1847143" cy="854494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E2E37601-A90A-4F2C-B9B6-B5E1AC3E7ABD}"/>
                </a:ext>
              </a:extLst>
            </p:cNvPr>
            <p:cNvSpPr/>
            <p:nvPr/>
          </p:nvSpPr>
          <p:spPr>
            <a:xfrm>
              <a:off x="1104994" y="6049315"/>
              <a:ext cx="18998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latin typeface="+mj-lt"/>
                  <a:cs typeface="Calibri" panose="020F0502020204030204" pitchFamily="34" charset="0"/>
                </a:rPr>
                <a:t> </a:t>
              </a: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Calibri" panose="020F0502020204030204" pitchFamily="34" charset="0"/>
                </a:rPr>
                <a:t>РОСДОРНИИ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6FF47DC-A632-4D0D-BC85-A3D8ACDE57C5}"/>
              </a:ext>
            </a:extLst>
          </p:cNvPr>
          <p:cNvGrpSpPr/>
          <p:nvPr/>
        </p:nvGrpSpPr>
        <p:grpSpPr>
          <a:xfrm>
            <a:off x="3365556" y="944120"/>
            <a:ext cx="2755213" cy="2340166"/>
            <a:chOff x="7304986" y="2119417"/>
            <a:chExt cx="6219881" cy="5282914"/>
          </a:xfrm>
        </p:grpSpPr>
        <p:sp>
          <p:nvSpPr>
            <p:cNvPr id="9" name="Freeform 34">
              <a:extLst>
                <a:ext uri="{FF2B5EF4-FFF2-40B4-BE49-F238E27FC236}">
                  <a16:creationId xmlns:a16="http://schemas.microsoft.com/office/drawing/2014/main" id="{96DC4714-3EA5-41A3-8ECF-A78EBF35D60A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7304986" y="2119417"/>
              <a:ext cx="6219881" cy="5282914"/>
            </a:xfrm>
            <a:custGeom>
              <a:avLst/>
              <a:gdLst>
                <a:gd name="T0" fmla="*/ 1007 w 1007"/>
                <a:gd name="T1" fmla="*/ 274 h 798"/>
                <a:gd name="T2" fmla="*/ 1007 w 1007"/>
                <a:gd name="T3" fmla="*/ 0 h 798"/>
                <a:gd name="T4" fmla="*/ 877 w 1007"/>
                <a:gd name="T5" fmla="*/ 0 h 798"/>
                <a:gd name="T6" fmla="*/ 621 w 1007"/>
                <a:gd name="T7" fmla="*/ 0 h 798"/>
                <a:gd name="T8" fmla="*/ 508 w 1007"/>
                <a:gd name="T9" fmla="*/ 0 h 798"/>
                <a:gd name="T10" fmla="*/ 504 w 1007"/>
                <a:gd name="T11" fmla="*/ 0 h 798"/>
                <a:gd name="T12" fmla="*/ 242 w 1007"/>
                <a:gd name="T13" fmla="*/ 0 h 798"/>
                <a:gd name="T14" fmla="*/ 242 w 1007"/>
                <a:gd name="T15" fmla="*/ 285 h 798"/>
                <a:gd name="T16" fmla="*/ 199 w 1007"/>
                <a:gd name="T17" fmla="*/ 361 h 798"/>
                <a:gd name="T18" fmla="*/ 117 w 1007"/>
                <a:gd name="T19" fmla="*/ 362 h 798"/>
                <a:gd name="T20" fmla="*/ 53 w 1007"/>
                <a:gd name="T21" fmla="*/ 339 h 798"/>
                <a:gd name="T22" fmla="*/ 0 w 1007"/>
                <a:gd name="T23" fmla="*/ 403 h 798"/>
                <a:gd name="T24" fmla="*/ 53 w 1007"/>
                <a:gd name="T25" fmla="*/ 467 h 798"/>
                <a:gd name="T26" fmla="*/ 117 w 1007"/>
                <a:gd name="T27" fmla="*/ 445 h 798"/>
                <a:gd name="T28" fmla="*/ 199 w 1007"/>
                <a:gd name="T29" fmla="*/ 445 h 798"/>
                <a:gd name="T30" fmla="*/ 236 w 1007"/>
                <a:gd name="T31" fmla="*/ 491 h 798"/>
                <a:gd name="T32" fmla="*/ 243 w 1007"/>
                <a:gd name="T33" fmla="*/ 491 h 798"/>
                <a:gd name="T34" fmla="*/ 242 w 1007"/>
                <a:gd name="T35" fmla="*/ 522 h 798"/>
                <a:gd name="T36" fmla="*/ 242 w 1007"/>
                <a:gd name="T37" fmla="*/ 529 h 798"/>
                <a:gd name="T38" fmla="*/ 242 w 1007"/>
                <a:gd name="T39" fmla="*/ 798 h 798"/>
                <a:gd name="T40" fmla="*/ 1007 w 1007"/>
                <a:gd name="T41" fmla="*/ 798 h 798"/>
                <a:gd name="T42" fmla="*/ 1007 w 1007"/>
                <a:gd name="T43" fmla="*/ 532 h 798"/>
                <a:gd name="T44" fmla="*/ 910 w 1007"/>
                <a:gd name="T45" fmla="*/ 560 h 798"/>
                <a:gd name="T46" fmla="*/ 765 w 1007"/>
                <a:gd name="T47" fmla="*/ 403 h 798"/>
                <a:gd name="T48" fmla="*/ 910 w 1007"/>
                <a:gd name="T49" fmla="*/ 246 h 798"/>
                <a:gd name="T50" fmla="*/ 1007 w 1007"/>
                <a:gd name="T51" fmla="*/ 27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7" h="798">
                  <a:moveTo>
                    <a:pt x="1007" y="274"/>
                  </a:moveTo>
                  <a:cubicBezTo>
                    <a:pt x="1007" y="0"/>
                    <a:pt x="1007" y="0"/>
                    <a:pt x="1007" y="0"/>
                  </a:cubicBezTo>
                  <a:cubicBezTo>
                    <a:pt x="877" y="0"/>
                    <a:pt x="877" y="0"/>
                    <a:pt x="877" y="0"/>
                  </a:cubicBezTo>
                  <a:cubicBezTo>
                    <a:pt x="876" y="0"/>
                    <a:pt x="730" y="0"/>
                    <a:pt x="621" y="0"/>
                  </a:cubicBezTo>
                  <a:cubicBezTo>
                    <a:pt x="523" y="0"/>
                    <a:pt x="511" y="0"/>
                    <a:pt x="508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2" y="285"/>
                    <a:pt x="242" y="285"/>
                    <a:pt x="242" y="285"/>
                  </a:cubicBezTo>
                  <a:cubicBezTo>
                    <a:pt x="240" y="320"/>
                    <a:pt x="225" y="347"/>
                    <a:pt x="199" y="361"/>
                  </a:cubicBezTo>
                  <a:cubicBezTo>
                    <a:pt x="175" y="375"/>
                    <a:pt x="145" y="375"/>
                    <a:pt x="117" y="362"/>
                  </a:cubicBezTo>
                  <a:cubicBezTo>
                    <a:pt x="93" y="350"/>
                    <a:pt x="62" y="339"/>
                    <a:pt x="53" y="339"/>
                  </a:cubicBezTo>
                  <a:cubicBezTo>
                    <a:pt x="24" y="339"/>
                    <a:pt x="0" y="368"/>
                    <a:pt x="0" y="403"/>
                  </a:cubicBezTo>
                  <a:cubicBezTo>
                    <a:pt x="0" y="439"/>
                    <a:pt x="24" y="467"/>
                    <a:pt x="53" y="467"/>
                  </a:cubicBezTo>
                  <a:cubicBezTo>
                    <a:pt x="62" y="467"/>
                    <a:pt x="93" y="456"/>
                    <a:pt x="117" y="445"/>
                  </a:cubicBezTo>
                  <a:cubicBezTo>
                    <a:pt x="145" y="431"/>
                    <a:pt x="175" y="431"/>
                    <a:pt x="199" y="445"/>
                  </a:cubicBezTo>
                  <a:cubicBezTo>
                    <a:pt x="217" y="455"/>
                    <a:pt x="229" y="471"/>
                    <a:pt x="236" y="491"/>
                  </a:cubicBezTo>
                  <a:cubicBezTo>
                    <a:pt x="243" y="491"/>
                    <a:pt x="243" y="491"/>
                    <a:pt x="243" y="491"/>
                  </a:cubicBezTo>
                  <a:cubicBezTo>
                    <a:pt x="242" y="522"/>
                    <a:pt x="242" y="522"/>
                    <a:pt x="242" y="522"/>
                  </a:cubicBezTo>
                  <a:cubicBezTo>
                    <a:pt x="242" y="523"/>
                    <a:pt x="242" y="526"/>
                    <a:pt x="242" y="529"/>
                  </a:cubicBezTo>
                  <a:cubicBezTo>
                    <a:pt x="242" y="798"/>
                    <a:pt x="242" y="798"/>
                    <a:pt x="242" y="798"/>
                  </a:cubicBezTo>
                  <a:cubicBezTo>
                    <a:pt x="1007" y="798"/>
                    <a:pt x="1007" y="798"/>
                    <a:pt x="1007" y="798"/>
                  </a:cubicBezTo>
                  <a:cubicBezTo>
                    <a:pt x="1007" y="532"/>
                    <a:pt x="1007" y="532"/>
                    <a:pt x="1007" y="532"/>
                  </a:cubicBezTo>
                  <a:cubicBezTo>
                    <a:pt x="984" y="543"/>
                    <a:pt x="941" y="560"/>
                    <a:pt x="910" y="560"/>
                  </a:cubicBezTo>
                  <a:cubicBezTo>
                    <a:pt x="830" y="560"/>
                    <a:pt x="765" y="490"/>
                    <a:pt x="765" y="403"/>
                  </a:cubicBezTo>
                  <a:cubicBezTo>
                    <a:pt x="765" y="316"/>
                    <a:pt x="830" y="246"/>
                    <a:pt x="910" y="246"/>
                  </a:cubicBezTo>
                  <a:cubicBezTo>
                    <a:pt x="941" y="246"/>
                    <a:pt x="983" y="263"/>
                    <a:pt x="1007" y="274"/>
                  </a:cubicBezTo>
                  <a:close/>
                </a:path>
              </a:pathLst>
            </a:custGeom>
            <a:blipFill dpi="0" rotWithShape="1">
              <a:blip r:embed="rId4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130" t="-7792" r="-50318" b="-24205"/>
              </a:stretch>
            </a:blipFill>
            <a:ln>
              <a:noFill/>
            </a:ln>
          </p:spPr>
          <p:txBody>
            <a:bodyPr vert="horz" wrap="square" lIns="81010" tIns="40505" rIns="81010" bIns="40505" numCol="1" anchor="t" anchorCtr="0" compatLnSpc="1">
              <a:prstTxWarp prst="textNoShape">
                <a:avLst/>
              </a:prstTxWarp>
            </a:bodyPr>
            <a:lstStyle/>
            <a:p>
              <a:endParaRPr lang="en-US" sz="2658" dirty="0"/>
            </a:p>
          </p:txBody>
        </p:sp>
        <p:sp>
          <p:nvSpPr>
            <p:cNvPr id="10" name="Freeform 34">
              <a:extLst>
                <a:ext uri="{FF2B5EF4-FFF2-40B4-BE49-F238E27FC236}">
                  <a16:creationId xmlns:a16="http://schemas.microsoft.com/office/drawing/2014/main" id="{4D4402A0-314F-4FFD-B1BD-9B44D0FCC662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7316401" y="2122560"/>
              <a:ext cx="6208466" cy="5279771"/>
            </a:xfrm>
            <a:custGeom>
              <a:avLst/>
              <a:gdLst>
                <a:gd name="T0" fmla="*/ 1007 w 1007"/>
                <a:gd name="T1" fmla="*/ 274 h 798"/>
                <a:gd name="T2" fmla="*/ 1007 w 1007"/>
                <a:gd name="T3" fmla="*/ 0 h 798"/>
                <a:gd name="T4" fmla="*/ 877 w 1007"/>
                <a:gd name="T5" fmla="*/ 0 h 798"/>
                <a:gd name="T6" fmla="*/ 621 w 1007"/>
                <a:gd name="T7" fmla="*/ 0 h 798"/>
                <a:gd name="T8" fmla="*/ 508 w 1007"/>
                <a:gd name="T9" fmla="*/ 0 h 798"/>
                <a:gd name="T10" fmla="*/ 504 w 1007"/>
                <a:gd name="T11" fmla="*/ 0 h 798"/>
                <a:gd name="T12" fmla="*/ 242 w 1007"/>
                <a:gd name="T13" fmla="*/ 0 h 798"/>
                <a:gd name="T14" fmla="*/ 242 w 1007"/>
                <a:gd name="T15" fmla="*/ 285 h 798"/>
                <a:gd name="T16" fmla="*/ 199 w 1007"/>
                <a:gd name="T17" fmla="*/ 361 h 798"/>
                <a:gd name="T18" fmla="*/ 117 w 1007"/>
                <a:gd name="T19" fmla="*/ 362 h 798"/>
                <a:gd name="T20" fmla="*/ 53 w 1007"/>
                <a:gd name="T21" fmla="*/ 339 h 798"/>
                <a:gd name="T22" fmla="*/ 0 w 1007"/>
                <a:gd name="T23" fmla="*/ 403 h 798"/>
                <a:gd name="T24" fmla="*/ 53 w 1007"/>
                <a:gd name="T25" fmla="*/ 467 h 798"/>
                <a:gd name="T26" fmla="*/ 117 w 1007"/>
                <a:gd name="T27" fmla="*/ 445 h 798"/>
                <a:gd name="T28" fmla="*/ 199 w 1007"/>
                <a:gd name="T29" fmla="*/ 445 h 798"/>
                <a:gd name="T30" fmla="*/ 236 w 1007"/>
                <a:gd name="T31" fmla="*/ 491 h 798"/>
                <a:gd name="T32" fmla="*/ 243 w 1007"/>
                <a:gd name="T33" fmla="*/ 491 h 798"/>
                <a:gd name="T34" fmla="*/ 242 w 1007"/>
                <a:gd name="T35" fmla="*/ 522 h 798"/>
                <a:gd name="T36" fmla="*/ 242 w 1007"/>
                <a:gd name="T37" fmla="*/ 529 h 798"/>
                <a:gd name="T38" fmla="*/ 242 w 1007"/>
                <a:gd name="T39" fmla="*/ 798 h 798"/>
                <a:gd name="T40" fmla="*/ 1007 w 1007"/>
                <a:gd name="T41" fmla="*/ 798 h 798"/>
                <a:gd name="T42" fmla="*/ 1007 w 1007"/>
                <a:gd name="T43" fmla="*/ 532 h 798"/>
                <a:gd name="T44" fmla="*/ 910 w 1007"/>
                <a:gd name="T45" fmla="*/ 560 h 798"/>
                <a:gd name="T46" fmla="*/ 765 w 1007"/>
                <a:gd name="T47" fmla="*/ 403 h 798"/>
                <a:gd name="T48" fmla="*/ 910 w 1007"/>
                <a:gd name="T49" fmla="*/ 246 h 798"/>
                <a:gd name="T50" fmla="*/ 1007 w 1007"/>
                <a:gd name="T51" fmla="*/ 27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7" h="798">
                  <a:moveTo>
                    <a:pt x="1007" y="274"/>
                  </a:moveTo>
                  <a:cubicBezTo>
                    <a:pt x="1007" y="0"/>
                    <a:pt x="1007" y="0"/>
                    <a:pt x="1007" y="0"/>
                  </a:cubicBezTo>
                  <a:cubicBezTo>
                    <a:pt x="877" y="0"/>
                    <a:pt x="877" y="0"/>
                    <a:pt x="877" y="0"/>
                  </a:cubicBezTo>
                  <a:cubicBezTo>
                    <a:pt x="876" y="0"/>
                    <a:pt x="730" y="0"/>
                    <a:pt x="621" y="0"/>
                  </a:cubicBezTo>
                  <a:cubicBezTo>
                    <a:pt x="523" y="0"/>
                    <a:pt x="511" y="0"/>
                    <a:pt x="508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2" y="285"/>
                    <a:pt x="242" y="285"/>
                    <a:pt x="242" y="285"/>
                  </a:cubicBezTo>
                  <a:cubicBezTo>
                    <a:pt x="240" y="320"/>
                    <a:pt x="225" y="347"/>
                    <a:pt x="199" y="361"/>
                  </a:cubicBezTo>
                  <a:cubicBezTo>
                    <a:pt x="175" y="375"/>
                    <a:pt x="145" y="375"/>
                    <a:pt x="117" y="362"/>
                  </a:cubicBezTo>
                  <a:cubicBezTo>
                    <a:pt x="93" y="350"/>
                    <a:pt x="62" y="339"/>
                    <a:pt x="53" y="339"/>
                  </a:cubicBezTo>
                  <a:cubicBezTo>
                    <a:pt x="24" y="339"/>
                    <a:pt x="0" y="368"/>
                    <a:pt x="0" y="403"/>
                  </a:cubicBezTo>
                  <a:cubicBezTo>
                    <a:pt x="0" y="439"/>
                    <a:pt x="24" y="467"/>
                    <a:pt x="53" y="467"/>
                  </a:cubicBezTo>
                  <a:cubicBezTo>
                    <a:pt x="62" y="467"/>
                    <a:pt x="93" y="456"/>
                    <a:pt x="117" y="445"/>
                  </a:cubicBezTo>
                  <a:cubicBezTo>
                    <a:pt x="145" y="431"/>
                    <a:pt x="175" y="431"/>
                    <a:pt x="199" y="445"/>
                  </a:cubicBezTo>
                  <a:cubicBezTo>
                    <a:pt x="217" y="455"/>
                    <a:pt x="229" y="471"/>
                    <a:pt x="236" y="491"/>
                  </a:cubicBezTo>
                  <a:cubicBezTo>
                    <a:pt x="243" y="491"/>
                    <a:pt x="243" y="491"/>
                    <a:pt x="243" y="491"/>
                  </a:cubicBezTo>
                  <a:cubicBezTo>
                    <a:pt x="242" y="522"/>
                    <a:pt x="242" y="522"/>
                    <a:pt x="242" y="522"/>
                  </a:cubicBezTo>
                  <a:cubicBezTo>
                    <a:pt x="242" y="523"/>
                    <a:pt x="242" y="526"/>
                    <a:pt x="242" y="529"/>
                  </a:cubicBezTo>
                  <a:cubicBezTo>
                    <a:pt x="242" y="798"/>
                    <a:pt x="242" y="798"/>
                    <a:pt x="242" y="798"/>
                  </a:cubicBezTo>
                  <a:cubicBezTo>
                    <a:pt x="1007" y="798"/>
                    <a:pt x="1007" y="798"/>
                    <a:pt x="1007" y="798"/>
                  </a:cubicBezTo>
                  <a:cubicBezTo>
                    <a:pt x="1007" y="532"/>
                    <a:pt x="1007" y="532"/>
                    <a:pt x="1007" y="532"/>
                  </a:cubicBezTo>
                  <a:cubicBezTo>
                    <a:pt x="984" y="543"/>
                    <a:pt x="941" y="560"/>
                    <a:pt x="910" y="560"/>
                  </a:cubicBezTo>
                  <a:cubicBezTo>
                    <a:pt x="830" y="560"/>
                    <a:pt x="765" y="490"/>
                    <a:pt x="765" y="403"/>
                  </a:cubicBezTo>
                  <a:cubicBezTo>
                    <a:pt x="765" y="316"/>
                    <a:pt x="830" y="246"/>
                    <a:pt x="910" y="246"/>
                  </a:cubicBezTo>
                  <a:cubicBezTo>
                    <a:pt x="941" y="246"/>
                    <a:pt x="983" y="263"/>
                    <a:pt x="1007" y="274"/>
                  </a:cubicBezTo>
                  <a:close/>
                </a:path>
              </a:pathLst>
            </a:custGeom>
            <a:solidFill>
              <a:srgbClr val="151515">
                <a:alpha val="69804"/>
              </a:srgbClr>
            </a:solidFill>
            <a:ln>
              <a:noFill/>
            </a:ln>
          </p:spPr>
          <p:txBody>
            <a:bodyPr vert="horz" wrap="square" lIns="81010" tIns="40505" rIns="81010" bIns="40505" numCol="1" anchor="t" anchorCtr="0" compatLnSpc="1">
              <a:prstTxWarp prst="textNoShape">
                <a:avLst/>
              </a:prstTxWarp>
            </a:bodyPr>
            <a:lstStyle/>
            <a:p>
              <a:endParaRPr lang="en-US" sz="2658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89B986C9-75CA-4208-863B-9BA4FE3379EC}"/>
                </a:ext>
              </a:extLst>
            </p:cNvPr>
            <p:cNvSpPr/>
            <p:nvPr/>
          </p:nvSpPr>
          <p:spPr>
            <a:xfrm>
              <a:off x="8753095" y="3123783"/>
              <a:ext cx="3489208" cy="3531777"/>
            </a:xfrm>
            <a:prstGeom prst="rect">
              <a:avLst/>
            </a:prstGeom>
            <a:scene3d>
              <a:camera prst="orthographicFront"/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lang="ru-RU" sz="1063" cap="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Оператор Реестра принимает решение </a:t>
              </a:r>
            </a:p>
            <a:p>
              <a:r>
                <a:rPr lang="ru-RU" sz="1063" cap="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 допуске </a:t>
              </a:r>
            </a:p>
            <a:p>
              <a:r>
                <a:rPr lang="ru-RU" sz="1063" cap="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(не допуске) заявок к рассмотрению  Экспертным советом ОЦК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6DB941D-EC61-4622-97F7-BAE9BF542A5C}"/>
              </a:ext>
            </a:extLst>
          </p:cNvPr>
          <p:cNvGrpSpPr/>
          <p:nvPr/>
        </p:nvGrpSpPr>
        <p:grpSpPr>
          <a:xfrm>
            <a:off x="5570832" y="944120"/>
            <a:ext cx="2874993" cy="2340166"/>
            <a:chOff x="12283385" y="2119417"/>
            <a:chExt cx="6260964" cy="5282914"/>
          </a:xfrm>
        </p:grpSpPr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0A60EAF3-32D8-4C16-A02A-6E322B588C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283385" y="2132921"/>
              <a:ext cx="6219881" cy="5269410"/>
            </a:xfrm>
            <a:custGeom>
              <a:avLst/>
              <a:gdLst>
                <a:gd name="T0" fmla="*/ 242 w 1006"/>
                <a:gd name="T1" fmla="*/ 529 h 799"/>
                <a:gd name="T2" fmla="*/ 242 w 1006"/>
                <a:gd name="T3" fmla="*/ 798 h 799"/>
                <a:gd name="T4" fmla="*/ 504 w 1006"/>
                <a:gd name="T5" fmla="*/ 798 h 799"/>
                <a:gd name="T6" fmla="*/ 747 w 1006"/>
                <a:gd name="T7" fmla="*/ 799 h 799"/>
                <a:gd name="T8" fmla="*/ 747 w 1006"/>
                <a:gd name="T9" fmla="*/ 799 h 799"/>
                <a:gd name="T10" fmla="*/ 818 w 1006"/>
                <a:gd name="T11" fmla="*/ 798 h 799"/>
                <a:gd name="T12" fmla="*/ 1006 w 1006"/>
                <a:gd name="T13" fmla="*/ 798 h 799"/>
                <a:gd name="T14" fmla="*/ 1006 w 1006"/>
                <a:gd name="T15" fmla="*/ 532 h 799"/>
                <a:gd name="T16" fmla="*/ 910 w 1006"/>
                <a:gd name="T17" fmla="*/ 560 h 799"/>
                <a:gd name="T18" fmla="*/ 764 w 1006"/>
                <a:gd name="T19" fmla="*/ 403 h 799"/>
                <a:gd name="T20" fmla="*/ 910 w 1006"/>
                <a:gd name="T21" fmla="*/ 246 h 799"/>
                <a:gd name="T22" fmla="*/ 1006 w 1006"/>
                <a:gd name="T23" fmla="*/ 274 h 799"/>
                <a:gd name="T24" fmla="*/ 1006 w 1006"/>
                <a:gd name="T25" fmla="*/ 0 h 799"/>
                <a:gd name="T26" fmla="*/ 242 w 1006"/>
                <a:gd name="T27" fmla="*/ 0 h 799"/>
                <a:gd name="T28" fmla="*/ 241 w 1006"/>
                <a:gd name="T29" fmla="*/ 285 h 799"/>
                <a:gd name="T30" fmla="*/ 198 w 1006"/>
                <a:gd name="T31" fmla="*/ 361 h 799"/>
                <a:gd name="T32" fmla="*/ 116 w 1006"/>
                <a:gd name="T33" fmla="*/ 362 h 799"/>
                <a:gd name="T34" fmla="*/ 52 w 1006"/>
                <a:gd name="T35" fmla="*/ 339 h 799"/>
                <a:gd name="T36" fmla="*/ 0 w 1006"/>
                <a:gd name="T37" fmla="*/ 403 h 799"/>
                <a:gd name="T38" fmla="*/ 52 w 1006"/>
                <a:gd name="T39" fmla="*/ 467 h 799"/>
                <a:gd name="T40" fmla="*/ 116 w 1006"/>
                <a:gd name="T41" fmla="*/ 445 h 799"/>
                <a:gd name="T42" fmla="*/ 198 w 1006"/>
                <a:gd name="T43" fmla="*/ 445 h 799"/>
                <a:gd name="T44" fmla="*/ 235 w 1006"/>
                <a:gd name="T45" fmla="*/ 491 h 799"/>
                <a:gd name="T46" fmla="*/ 242 w 1006"/>
                <a:gd name="T47" fmla="*/ 491 h 799"/>
                <a:gd name="T48" fmla="*/ 242 w 1006"/>
                <a:gd name="T49" fmla="*/ 522 h 799"/>
                <a:gd name="T50" fmla="*/ 242 w 1006"/>
                <a:gd name="T51" fmla="*/ 529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6" h="799">
                  <a:moveTo>
                    <a:pt x="242" y="529"/>
                  </a:moveTo>
                  <a:cubicBezTo>
                    <a:pt x="242" y="798"/>
                    <a:pt x="242" y="798"/>
                    <a:pt x="242" y="798"/>
                  </a:cubicBezTo>
                  <a:cubicBezTo>
                    <a:pt x="504" y="798"/>
                    <a:pt x="504" y="798"/>
                    <a:pt x="504" y="798"/>
                  </a:cubicBezTo>
                  <a:cubicBezTo>
                    <a:pt x="505" y="798"/>
                    <a:pt x="747" y="799"/>
                    <a:pt x="747" y="799"/>
                  </a:cubicBezTo>
                  <a:cubicBezTo>
                    <a:pt x="747" y="799"/>
                    <a:pt x="747" y="799"/>
                    <a:pt x="747" y="799"/>
                  </a:cubicBezTo>
                  <a:cubicBezTo>
                    <a:pt x="750" y="799"/>
                    <a:pt x="762" y="799"/>
                    <a:pt x="818" y="798"/>
                  </a:cubicBezTo>
                  <a:cubicBezTo>
                    <a:pt x="1006" y="798"/>
                    <a:pt x="1006" y="798"/>
                    <a:pt x="1006" y="798"/>
                  </a:cubicBezTo>
                  <a:cubicBezTo>
                    <a:pt x="1006" y="532"/>
                    <a:pt x="1006" y="532"/>
                    <a:pt x="1006" y="532"/>
                  </a:cubicBezTo>
                  <a:cubicBezTo>
                    <a:pt x="983" y="543"/>
                    <a:pt x="941" y="560"/>
                    <a:pt x="910" y="560"/>
                  </a:cubicBezTo>
                  <a:cubicBezTo>
                    <a:pt x="830" y="560"/>
                    <a:pt x="764" y="490"/>
                    <a:pt x="764" y="403"/>
                  </a:cubicBezTo>
                  <a:cubicBezTo>
                    <a:pt x="764" y="316"/>
                    <a:pt x="830" y="246"/>
                    <a:pt x="910" y="246"/>
                  </a:cubicBezTo>
                  <a:cubicBezTo>
                    <a:pt x="941" y="246"/>
                    <a:pt x="983" y="263"/>
                    <a:pt x="1006" y="274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1" y="285"/>
                    <a:pt x="241" y="285"/>
                    <a:pt x="241" y="285"/>
                  </a:cubicBezTo>
                  <a:cubicBezTo>
                    <a:pt x="239" y="320"/>
                    <a:pt x="224" y="347"/>
                    <a:pt x="198" y="361"/>
                  </a:cubicBezTo>
                  <a:cubicBezTo>
                    <a:pt x="174" y="375"/>
                    <a:pt x="144" y="375"/>
                    <a:pt x="116" y="362"/>
                  </a:cubicBezTo>
                  <a:cubicBezTo>
                    <a:pt x="92" y="350"/>
                    <a:pt x="61" y="339"/>
                    <a:pt x="52" y="339"/>
                  </a:cubicBezTo>
                  <a:cubicBezTo>
                    <a:pt x="23" y="339"/>
                    <a:pt x="0" y="368"/>
                    <a:pt x="0" y="403"/>
                  </a:cubicBezTo>
                  <a:cubicBezTo>
                    <a:pt x="0" y="438"/>
                    <a:pt x="23" y="467"/>
                    <a:pt x="52" y="467"/>
                  </a:cubicBezTo>
                  <a:cubicBezTo>
                    <a:pt x="61" y="467"/>
                    <a:pt x="92" y="456"/>
                    <a:pt x="116" y="445"/>
                  </a:cubicBezTo>
                  <a:cubicBezTo>
                    <a:pt x="144" y="431"/>
                    <a:pt x="174" y="431"/>
                    <a:pt x="198" y="445"/>
                  </a:cubicBezTo>
                  <a:cubicBezTo>
                    <a:pt x="216" y="455"/>
                    <a:pt x="229" y="471"/>
                    <a:pt x="235" y="491"/>
                  </a:cubicBezTo>
                  <a:cubicBezTo>
                    <a:pt x="242" y="491"/>
                    <a:pt x="242" y="491"/>
                    <a:pt x="242" y="491"/>
                  </a:cubicBezTo>
                  <a:cubicBezTo>
                    <a:pt x="242" y="522"/>
                    <a:pt x="242" y="522"/>
                    <a:pt x="242" y="522"/>
                  </a:cubicBezTo>
                  <a:cubicBezTo>
                    <a:pt x="242" y="523"/>
                    <a:pt x="242" y="526"/>
                    <a:pt x="242" y="529"/>
                  </a:cubicBezTo>
                  <a:close/>
                </a:path>
              </a:pathLst>
            </a:custGeom>
            <a:blipFill dpi="0" rotWithShape="1">
              <a:blip r:embed="rId5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81010" tIns="40505" rIns="81010" bIns="40505" numCol="1" anchor="t" anchorCtr="0" compatLnSpc="1">
              <a:prstTxWarp prst="textNoShape">
                <a:avLst/>
              </a:prstTxWarp>
            </a:bodyPr>
            <a:lstStyle/>
            <a:p>
              <a:endParaRPr lang="en-US" sz="2658" dirty="0"/>
            </a:p>
          </p:txBody>
        </p:sp>
        <p:sp>
          <p:nvSpPr>
            <p:cNvPr id="14" name="Freeform 33">
              <a:extLst>
                <a:ext uri="{FF2B5EF4-FFF2-40B4-BE49-F238E27FC236}">
                  <a16:creationId xmlns:a16="http://schemas.microsoft.com/office/drawing/2014/main" id="{CDFF4AF2-4CAF-477A-AC48-0FF97A7009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296169" y="2119417"/>
              <a:ext cx="6248180" cy="5269410"/>
            </a:xfrm>
            <a:custGeom>
              <a:avLst/>
              <a:gdLst>
                <a:gd name="T0" fmla="*/ 242 w 1006"/>
                <a:gd name="T1" fmla="*/ 529 h 799"/>
                <a:gd name="T2" fmla="*/ 242 w 1006"/>
                <a:gd name="T3" fmla="*/ 798 h 799"/>
                <a:gd name="T4" fmla="*/ 504 w 1006"/>
                <a:gd name="T5" fmla="*/ 798 h 799"/>
                <a:gd name="T6" fmla="*/ 747 w 1006"/>
                <a:gd name="T7" fmla="*/ 799 h 799"/>
                <a:gd name="T8" fmla="*/ 747 w 1006"/>
                <a:gd name="T9" fmla="*/ 799 h 799"/>
                <a:gd name="T10" fmla="*/ 818 w 1006"/>
                <a:gd name="T11" fmla="*/ 798 h 799"/>
                <a:gd name="T12" fmla="*/ 1006 w 1006"/>
                <a:gd name="T13" fmla="*/ 798 h 799"/>
                <a:gd name="T14" fmla="*/ 1006 w 1006"/>
                <a:gd name="T15" fmla="*/ 532 h 799"/>
                <a:gd name="T16" fmla="*/ 910 w 1006"/>
                <a:gd name="T17" fmla="*/ 560 h 799"/>
                <a:gd name="T18" fmla="*/ 764 w 1006"/>
                <a:gd name="T19" fmla="*/ 403 h 799"/>
                <a:gd name="T20" fmla="*/ 910 w 1006"/>
                <a:gd name="T21" fmla="*/ 246 h 799"/>
                <a:gd name="T22" fmla="*/ 1006 w 1006"/>
                <a:gd name="T23" fmla="*/ 274 h 799"/>
                <a:gd name="T24" fmla="*/ 1006 w 1006"/>
                <a:gd name="T25" fmla="*/ 0 h 799"/>
                <a:gd name="T26" fmla="*/ 242 w 1006"/>
                <a:gd name="T27" fmla="*/ 0 h 799"/>
                <a:gd name="T28" fmla="*/ 241 w 1006"/>
                <a:gd name="T29" fmla="*/ 285 h 799"/>
                <a:gd name="T30" fmla="*/ 198 w 1006"/>
                <a:gd name="T31" fmla="*/ 361 h 799"/>
                <a:gd name="T32" fmla="*/ 116 w 1006"/>
                <a:gd name="T33" fmla="*/ 362 h 799"/>
                <a:gd name="T34" fmla="*/ 52 w 1006"/>
                <a:gd name="T35" fmla="*/ 339 h 799"/>
                <a:gd name="T36" fmla="*/ 0 w 1006"/>
                <a:gd name="T37" fmla="*/ 403 h 799"/>
                <a:gd name="T38" fmla="*/ 52 w 1006"/>
                <a:gd name="T39" fmla="*/ 467 h 799"/>
                <a:gd name="T40" fmla="*/ 116 w 1006"/>
                <a:gd name="T41" fmla="*/ 445 h 799"/>
                <a:gd name="T42" fmla="*/ 198 w 1006"/>
                <a:gd name="T43" fmla="*/ 445 h 799"/>
                <a:gd name="T44" fmla="*/ 235 w 1006"/>
                <a:gd name="T45" fmla="*/ 491 h 799"/>
                <a:gd name="T46" fmla="*/ 242 w 1006"/>
                <a:gd name="T47" fmla="*/ 491 h 799"/>
                <a:gd name="T48" fmla="*/ 242 w 1006"/>
                <a:gd name="T49" fmla="*/ 522 h 799"/>
                <a:gd name="T50" fmla="*/ 242 w 1006"/>
                <a:gd name="T51" fmla="*/ 529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6" h="799">
                  <a:moveTo>
                    <a:pt x="242" y="529"/>
                  </a:moveTo>
                  <a:cubicBezTo>
                    <a:pt x="242" y="798"/>
                    <a:pt x="242" y="798"/>
                    <a:pt x="242" y="798"/>
                  </a:cubicBezTo>
                  <a:cubicBezTo>
                    <a:pt x="504" y="798"/>
                    <a:pt x="504" y="798"/>
                    <a:pt x="504" y="798"/>
                  </a:cubicBezTo>
                  <a:cubicBezTo>
                    <a:pt x="505" y="798"/>
                    <a:pt x="747" y="799"/>
                    <a:pt x="747" y="799"/>
                  </a:cubicBezTo>
                  <a:cubicBezTo>
                    <a:pt x="747" y="799"/>
                    <a:pt x="747" y="799"/>
                    <a:pt x="747" y="799"/>
                  </a:cubicBezTo>
                  <a:cubicBezTo>
                    <a:pt x="750" y="799"/>
                    <a:pt x="762" y="799"/>
                    <a:pt x="818" y="798"/>
                  </a:cubicBezTo>
                  <a:cubicBezTo>
                    <a:pt x="1006" y="798"/>
                    <a:pt x="1006" y="798"/>
                    <a:pt x="1006" y="798"/>
                  </a:cubicBezTo>
                  <a:cubicBezTo>
                    <a:pt x="1006" y="532"/>
                    <a:pt x="1006" y="532"/>
                    <a:pt x="1006" y="532"/>
                  </a:cubicBezTo>
                  <a:cubicBezTo>
                    <a:pt x="983" y="543"/>
                    <a:pt x="941" y="560"/>
                    <a:pt x="910" y="560"/>
                  </a:cubicBezTo>
                  <a:cubicBezTo>
                    <a:pt x="830" y="560"/>
                    <a:pt x="764" y="490"/>
                    <a:pt x="764" y="403"/>
                  </a:cubicBezTo>
                  <a:cubicBezTo>
                    <a:pt x="764" y="316"/>
                    <a:pt x="830" y="246"/>
                    <a:pt x="910" y="246"/>
                  </a:cubicBezTo>
                  <a:cubicBezTo>
                    <a:pt x="941" y="246"/>
                    <a:pt x="983" y="263"/>
                    <a:pt x="1006" y="274"/>
                  </a:cubicBezTo>
                  <a:cubicBezTo>
                    <a:pt x="1006" y="0"/>
                    <a:pt x="1006" y="0"/>
                    <a:pt x="1006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1" y="285"/>
                    <a:pt x="241" y="285"/>
                    <a:pt x="241" y="285"/>
                  </a:cubicBezTo>
                  <a:cubicBezTo>
                    <a:pt x="239" y="320"/>
                    <a:pt x="224" y="347"/>
                    <a:pt x="198" y="361"/>
                  </a:cubicBezTo>
                  <a:cubicBezTo>
                    <a:pt x="174" y="375"/>
                    <a:pt x="144" y="375"/>
                    <a:pt x="116" y="362"/>
                  </a:cubicBezTo>
                  <a:cubicBezTo>
                    <a:pt x="92" y="350"/>
                    <a:pt x="61" y="339"/>
                    <a:pt x="52" y="339"/>
                  </a:cubicBezTo>
                  <a:cubicBezTo>
                    <a:pt x="23" y="339"/>
                    <a:pt x="0" y="368"/>
                    <a:pt x="0" y="403"/>
                  </a:cubicBezTo>
                  <a:cubicBezTo>
                    <a:pt x="0" y="438"/>
                    <a:pt x="23" y="467"/>
                    <a:pt x="52" y="467"/>
                  </a:cubicBezTo>
                  <a:cubicBezTo>
                    <a:pt x="61" y="467"/>
                    <a:pt x="92" y="456"/>
                    <a:pt x="116" y="445"/>
                  </a:cubicBezTo>
                  <a:cubicBezTo>
                    <a:pt x="144" y="431"/>
                    <a:pt x="174" y="431"/>
                    <a:pt x="198" y="445"/>
                  </a:cubicBezTo>
                  <a:cubicBezTo>
                    <a:pt x="216" y="455"/>
                    <a:pt x="229" y="471"/>
                    <a:pt x="235" y="491"/>
                  </a:cubicBezTo>
                  <a:cubicBezTo>
                    <a:pt x="242" y="491"/>
                    <a:pt x="242" y="491"/>
                    <a:pt x="242" y="491"/>
                  </a:cubicBezTo>
                  <a:cubicBezTo>
                    <a:pt x="242" y="522"/>
                    <a:pt x="242" y="522"/>
                    <a:pt x="242" y="522"/>
                  </a:cubicBezTo>
                  <a:cubicBezTo>
                    <a:pt x="242" y="523"/>
                    <a:pt x="242" y="526"/>
                    <a:pt x="242" y="529"/>
                  </a:cubicBezTo>
                  <a:close/>
                </a:path>
              </a:pathLst>
            </a:custGeom>
            <a:solidFill>
              <a:srgbClr val="004B98">
                <a:alpha val="69804"/>
              </a:srgbClr>
            </a:solidFill>
            <a:ln>
              <a:noFill/>
            </a:ln>
          </p:spPr>
          <p:txBody>
            <a:bodyPr vert="horz" wrap="square" lIns="81010" tIns="40505" rIns="81010" bIns="40505" numCol="1" anchor="t" anchorCtr="0" compatLnSpc="1">
              <a:prstTxWarp prst="textNoShape">
                <a:avLst/>
              </a:prstTxWarp>
            </a:bodyPr>
            <a:lstStyle/>
            <a:p>
              <a:endParaRPr lang="en-US" sz="2658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F62E698-6BBC-4459-8BCB-CD3FADBB7FAB}"/>
                </a:ext>
              </a:extLst>
            </p:cNvPr>
            <p:cNvSpPr/>
            <p:nvPr/>
          </p:nvSpPr>
          <p:spPr>
            <a:xfrm>
              <a:off x="13838673" y="2908134"/>
              <a:ext cx="2994978" cy="4270296"/>
            </a:xfrm>
            <a:prstGeom prst="rect">
              <a:avLst/>
            </a:prstGeom>
            <a:scene3d>
              <a:camera prst="orthographicFront"/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lang="ru-RU" sz="1063" cap="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Основание для допуска:</a:t>
              </a:r>
            </a:p>
            <a:p>
              <a:endParaRPr lang="ru-RU" sz="1063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51888" indent="-151888">
                <a:buFont typeface="Wingdings" panose="05000000000000000000" pitchFamily="2" charset="2"/>
                <a:buChar char="ü"/>
              </a:pPr>
              <a:r>
                <a:rPr lang="ru-RU" sz="1063" cap="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Полный комплект документов;</a:t>
              </a:r>
            </a:p>
            <a:p>
              <a:pPr marL="151888" indent="-151888">
                <a:buFont typeface="Wingdings" panose="05000000000000000000" pitchFamily="2" charset="2"/>
                <a:buChar char="ü"/>
              </a:pPr>
              <a:r>
                <a:rPr lang="ru-RU" sz="1063" cap="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Правильность оформления заявки и документов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7F8489EC-4A02-4408-8D28-6CC4BD227020}"/>
              </a:ext>
            </a:extLst>
          </p:cNvPr>
          <p:cNvGrpSpPr/>
          <p:nvPr/>
        </p:nvGrpSpPr>
        <p:grpSpPr>
          <a:xfrm>
            <a:off x="7800530" y="944120"/>
            <a:ext cx="2170394" cy="3027093"/>
            <a:chOff x="17316921" y="2119417"/>
            <a:chExt cx="4899654" cy="6833650"/>
          </a:xfrm>
          <a:solidFill>
            <a:schemeClr val="accent6">
              <a:lumMod val="50000"/>
            </a:schemeClr>
          </a:solidFill>
        </p:grpSpPr>
        <p:sp>
          <p:nvSpPr>
            <p:cNvPr id="17" name="Freeform 38">
              <a:extLst>
                <a:ext uri="{FF2B5EF4-FFF2-40B4-BE49-F238E27FC236}">
                  <a16:creationId xmlns:a16="http://schemas.microsoft.com/office/drawing/2014/main" id="{1E452AFF-5EED-4760-B634-2B7AF3D2FC73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17316921" y="2132921"/>
              <a:ext cx="4899654" cy="6820146"/>
            </a:xfrm>
            <a:custGeom>
              <a:avLst/>
              <a:gdLst>
                <a:gd name="T0" fmla="*/ 355 w 799"/>
                <a:gd name="T1" fmla="*/ 841 h 1040"/>
                <a:gd name="T2" fmla="*/ 355 w 799"/>
                <a:gd name="T3" fmla="*/ 924 h 1040"/>
                <a:gd name="T4" fmla="*/ 332 w 799"/>
                <a:gd name="T5" fmla="*/ 988 h 1040"/>
                <a:gd name="T6" fmla="*/ 399 w 799"/>
                <a:gd name="T7" fmla="*/ 1040 h 1040"/>
                <a:gd name="T8" fmla="*/ 467 w 799"/>
                <a:gd name="T9" fmla="*/ 988 h 1040"/>
                <a:gd name="T10" fmla="*/ 443 w 799"/>
                <a:gd name="T11" fmla="*/ 924 h 1040"/>
                <a:gd name="T12" fmla="*/ 443 w 799"/>
                <a:gd name="T13" fmla="*/ 841 h 1040"/>
                <a:gd name="T14" fmla="*/ 511 w 799"/>
                <a:gd name="T15" fmla="*/ 800 h 1040"/>
                <a:gd name="T16" fmla="*/ 515 w 799"/>
                <a:gd name="T17" fmla="*/ 800 h 1040"/>
                <a:gd name="T18" fmla="*/ 523 w 799"/>
                <a:gd name="T19" fmla="*/ 800 h 1040"/>
                <a:gd name="T20" fmla="*/ 531 w 799"/>
                <a:gd name="T21" fmla="*/ 799 h 1040"/>
                <a:gd name="T22" fmla="*/ 799 w 799"/>
                <a:gd name="T23" fmla="*/ 799 h 1040"/>
                <a:gd name="T24" fmla="*/ 799 w 799"/>
                <a:gd name="T25" fmla="*/ 522 h 1040"/>
                <a:gd name="T26" fmla="*/ 699 w 799"/>
                <a:gd name="T27" fmla="*/ 551 h 1040"/>
                <a:gd name="T28" fmla="*/ 549 w 799"/>
                <a:gd name="T29" fmla="*/ 394 h 1040"/>
                <a:gd name="T30" fmla="*/ 699 w 799"/>
                <a:gd name="T31" fmla="*/ 237 h 1040"/>
                <a:gd name="T32" fmla="*/ 799 w 799"/>
                <a:gd name="T33" fmla="*/ 266 h 1040"/>
                <a:gd name="T34" fmla="*/ 799 w 799"/>
                <a:gd name="T35" fmla="*/ 1 h 1040"/>
                <a:gd name="T36" fmla="*/ 539 w 799"/>
                <a:gd name="T37" fmla="*/ 1 h 1040"/>
                <a:gd name="T38" fmla="*/ 369 w 799"/>
                <a:gd name="T39" fmla="*/ 0 h 1040"/>
                <a:gd name="T40" fmla="*/ 295 w 799"/>
                <a:gd name="T41" fmla="*/ 0 h 1040"/>
                <a:gd name="T42" fmla="*/ 288 w 799"/>
                <a:gd name="T43" fmla="*/ 1 h 1040"/>
                <a:gd name="T44" fmla="*/ 0 w 799"/>
                <a:gd name="T45" fmla="*/ 1 h 1040"/>
                <a:gd name="T46" fmla="*/ 1 w 799"/>
                <a:gd name="T47" fmla="*/ 294 h 1040"/>
                <a:gd name="T48" fmla="*/ 1 w 799"/>
                <a:gd name="T49" fmla="*/ 294 h 1040"/>
                <a:gd name="T50" fmla="*/ 0 w 799"/>
                <a:gd name="T51" fmla="*/ 647 h 1040"/>
                <a:gd name="T52" fmla="*/ 0 w 799"/>
                <a:gd name="T53" fmla="*/ 670 h 1040"/>
                <a:gd name="T54" fmla="*/ 0 w 799"/>
                <a:gd name="T55" fmla="*/ 670 h 1040"/>
                <a:gd name="T56" fmla="*/ 0 w 799"/>
                <a:gd name="T57" fmla="*/ 780 h 1040"/>
                <a:gd name="T58" fmla="*/ 0 w 799"/>
                <a:gd name="T59" fmla="*/ 799 h 1040"/>
                <a:gd name="T60" fmla="*/ 276 w 799"/>
                <a:gd name="T61" fmla="*/ 800 h 1040"/>
                <a:gd name="T62" fmla="*/ 276 w 799"/>
                <a:gd name="T63" fmla="*/ 800 h 1040"/>
                <a:gd name="T64" fmla="*/ 308 w 799"/>
                <a:gd name="T65" fmla="*/ 799 h 1040"/>
                <a:gd name="T66" fmla="*/ 308 w 799"/>
                <a:gd name="T67" fmla="*/ 805 h 1040"/>
                <a:gd name="T68" fmla="*/ 355 w 799"/>
                <a:gd name="T69" fmla="*/ 841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9" h="1040">
                  <a:moveTo>
                    <a:pt x="355" y="841"/>
                  </a:moveTo>
                  <a:cubicBezTo>
                    <a:pt x="370" y="866"/>
                    <a:pt x="370" y="896"/>
                    <a:pt x="355" y="924"/>
                  </a:cubicBezTo>
                  <a:cubicBezTo>
                    <a:pt x="343" y="948"/>
                    <a:pt x="332" y="979"/>
                    <a:pt x="332" y="988"/>
                  </a:cubicBezTo>
                  <a:cubicBezTo>
                    <a:pt x="332" y="1016"/>
                    <a:pt x="363" y="1040"/>
                    <a:pt x="399" y="1040"/>
                  </a:cubicBezTo>
                  <a:cubicBezTo>
                    <a:pt x="436" y="1040"/>
                    <a:pt x="467" y="1016"/>
                    <a:pt x="467" y="988"/>
                  </a:cubicBezTo>
                  <a:cubicBezTo>
                    <a:pt x="467" y="979"/>
                    <a:pt x="455" y="948"/>
                    <a:pt x="443" y="924"/>
                  </a:cubicBezTo>
                  <a:cubicBezTo>
                    <a:pt x="429" y="896"/>
                    <a:pt x="429" y="866"/>
                    <a:pt x="443" y="841"/>
                  </a:cubicBezTo>
                  <a:cubicBezTo>
                    <a:pt x="457" y="819"/>
                    <a:pt x="481" y="804"/>
                    <a:pt x="511" y="800"/>
                  </a:cubicBezTo>
                  <a:cubicBezTo>
                    <a:pt x="515" y="800"/>
                    <a:pt x="515" y="800"/>
                    <a:pt x="515" y="800"/>
                  </a:cubicBezTo>
                  <a:cubicBezTo>
                    <a:pt x="523" y="800"/>
                    <a:pt x="523" y="800"/>
                    <a:pt x="523" y="800"/>
                  </a:cubicBezTo>
                  <a:cubicBezTo>
                    <a:pt x="531" y="799"/>
                    <a:pt x="531" y="799"/>
                    <a:pt x="531" y="799"/>
                  </a:cubicBezTo>
                  <a:cubicBezTo>
                    <a:pt x="799" y="799"/>
                    <a:pt x="799" y="799"/>
                    <a:pt x="799" y="799"/>
                  </a:cubicBezTo>
                  <a:cubicBezTo>
                    <a:pt x="799" y="522"/>
                    <a:pt x="799" y="522"/>
                    <a:pt x="799" y="522"/>
                  </a:cubicBezTo>
                  <a:cubicBezTo>
                    <a:pt x="776" y="533"/>
                    <a:pt x="731" y="551"/>
                    <a:pt x="699" y="551"/>
                  </a:cubicBezTo>
                  <a:cubicBezTo>
                    <a:pt x="616" y="551"/>
                    <a:pt x="549" y="480"/>
                    <a:pt x="549" y="394"/>
                  </a:cubicBezTo>
                  <a:cubicBezTo>
                    <a:pt x="549" y="307"/>
                    <a:pt x="616" y="237"/>
                    <a:pt x="699" y="237"/>
                  </a:cubicBezTo>
                  <a:cubicBezTo>
                    <a:pt x="731" y="237"/>
                    <a:pt x="776" y="255"/>
                    <a:pt x="799" y="266"/>
                  </a:cubicBezTo>
                  <a:cubicBezTo>
                    <a:pt x="799" y="1"/>
                    <a:pt x="799" y="1"/>
                    <a:pt x="799" y="1"/>
                  </a:cubicBezTo>
                  <a:cubicBezTo>
                    <a:pt x="539" y="1"/>
                    <a:pt x="539" y="1"/>
                    <a:pt x="539" y="1"/>
                  </a:cubicBezTo>
                  <a:cubicBezTo>
                    <a:pt x="538" y="1"/>
                    <a:pt x="443" y="0"/>
                    <a:pt x="369" y="0"/>
                  </a:cubicBezTo>
                  <a:cubicBezTo>
                    <a:pt x="322" y="0"/>
                    <a:pt x="303" y="0"/>
                    <a:pt x="295" y="0"/>
                  </a:cubicBezTo>
                  <a:cubicBezTo>
                    <a:pt x="293" y="1"/>
                    <a:pt x="290" y="1"/>
                    <a:pt x="28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94"/>
                    <a:pt x="1" y="294"/>
                    <a:pt x="1" y="294"/>
                  </a:cubicBezTo>
                  <a:cubicBezTo>
                    <a:pt x="1" y="294"/>
                    <a:pt x="1" y="294"/>
                    <a:pt x="1" y="294"/>
                  </a:cubicBezTo>
                  <a:cubicBezTo>
                    <a:pt x="0" y="647"/>
                    <a:pt x="0" y="647"/>
                    <a:pt x="0" y="647"/>
                  </a:cubicBezTo>
                  <a:cubicBezTo>
                    <a:pt x="0" y="655"/>
                    <a:pt x="0" y="663"/>
                    <a:pt x="0" y="67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0" y="780"/>
                    <a:pt x="0" y="780"/>
                    <a:pt x="0" y="780"/>
                  </a:cubicBezTo>
                  <a:cubicBezTo>
                    <a:pt x="0" y="782"/>
                    <a:pt x="0" y="790"/>
                    <a:pt x="0" y="799"/>
                  </a:cubicBezTo>
                  <a:cubicBezTo>
                    <a:pt x="276" y="800"/>
                    <a:pt x="276" y="800"/>
                    <a:pt x="276" y="800"/>
                  </a:cubicBezTo>
                  <a:cubicBezTo>
                    <a:pt x="276" y="800"/>
                    <a:pt x="276" y="800"/>
                    <a:pt x="276" y="800"/>
                  </a:cubicBezTo>
                  <a:cubicBezTo>
                    <a:pt x="308" y="799"/>
                    <a:pt x="308" y="799"/>
                    <a:pt x="308" y="799"/>
                  </a:cubicBezTo>
                  <a:cubicBezTo>
                    <a:pt x="308" y="805"/>
                    <a:pt x="308" y="805"/>
                    <a:pt x="308" y="805"/>
                  </a:cubicBezTo>
                  <a:cubicBezTo>
                    <a:pt x="328" y="812"/>
                    <a:pt x="345" y="824"/>
                    <a:pt x="355" y="8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1010" tIns="40505" rIns="81010" bIns="40505" numCol="1" anchor="t" anchorCtr="0" compatLnSpc="1">
              <a:prstTxWarp prst="textNoShape">
                <a:avLst/>
              </a:prstTxWarp>
            </a:bodyPr>
            <a:lstStyle/>
            <a:p>
              <a:endParaRPr lang="en-US" sz="2658" dirty="0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17693CDF-FB55-4403-8619-4BDFE622C556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17316921" y="2119417"/>
              <a:ext cx="4899654" cy="6820146"/>
            </a:xfrm>
            <a:custGeom>
              <a:avLst/>
              <a:gdLst>
                <a:gd name="T0" fmla="*/ 355 w 799"/>
                <a:gd name="T1" fmla="*/ 841 h 1040"/>
                <a:gd name="T2" fmla="*/ 355 w 799"/>
                <a:gd name="T3" fmla="*/ 924 h 1040"/>
                <a:gd name="T4" fmla="*/ 332 w 799"/>
                <a:gd name="T5" fmla="*/ 988 h 1040"/>
                <a:gd name="T6" fmla="*/ 399 w 799"/>
                <a:gd name="T7" fmla="*/ 1040 h 1040"/>
                <a:gd name="T8" fmla="*/ 467 w 799"/>
                <a:gd name="T9" fmla="*/ 988 h 1040"/>
                <a:gd name="T10" fmla="*/ 443 w 799"/>
                <a:gd name="T11" fmla="*/ 924 h 1040"/>
                <a:gd name="T12" fmla="*/ 443 w 799"/>
                <a:gd name="T13" fmla="*/ 841 h 1040"/>
                <a:gd name="T14" fmla="*/ 511 w 799"/>
                <a:gd name="T15" fmla="*/ 800 h 1040"/>
                <a:gd name="T16" fmla="*/ 515 w 799"/>
                <a:gd name="T17" fmla="*/ 800 h 1040"/>
                <a:gd name="T18" fmla="*/ 523 w 799"/>
                <a:gd name="T19" fmla="*/ 800 h 1040"/>
                <a:gd name="T20" fmla="*/ 531 w 799"/>
                <a:gd name="T21" fmla="*/ 799 h 1040"/>
                <a:gd name="T22" fmla="*/ 799 w 799"/>
                <a:gd name="T23" fmla="*/ 799 h 1040"/>
                <a:gd name="T24" fmla="*/ 799 w 799"/>
                <a:gd name="T25" fmla="*/ 522 h 1040"/>
                <a:gd name="T26" fmla="*/ 699 w 799"/>
                <a:gd name="T27" fmla="*/ 551 h 1040"/>
                <a:gd name="T28" fmla="*/ 549 w 799"/>
                <a:gd name="T29" fmla="*/ 394 h 1040"/>
                <a:gd name="T30" fmla="*/ 699 w 799"/>
                <a:gd name="T31" fmla="*/ 237 h 1040"/>
                <a:gd name="T32" fmla="*/ 799 w 799"/>
                <a:gd name="T33" fmla="*/ 266 h 1040"/>
                <a:gd name="T34" fmla="*/ 799 w 799"/>
                <a:gd name="T35" fmla="*/ 1 h 1040"/>
                <a:gd name="T36" fmla="*/ 539 w 799"/>
                <a:gd name="T37" fmla="*/ 1 h 1040"/>
                <a:gd name="T38" fmla="*/ 369 w 799"/>
                <a:gd name="T39" fmla="*/ 0 h 1040"/>
                <a:gd name="T40" fmla="*/ 295 w 799"/>
                <a:gd name="T41" fmla="*/ 0 h 1040"/>
                <a:gd name="T42" fmla="*/ 288 w 799"/>
                <a:gd name="T43" fmla="*/ 1 h 1040"/>
                <a:gd name="T44" fmla="*/ 0 w 799"/>
                <a:gd name="T45" fmla="*/ 1 h 1040"/>
                <a:gd name="T46" fmla="*/ 1 w 799"/>
                <a:gd name="T47" fmla="*/ 294 h 1040"/>
                <a:gd name="T48" fmla="*/ 1 w 799"/>
                <a:gd name="T49" fmla="*/ 294 h 1040"/>
                <a:gd name="T50" fmla="*/ 0 w 799"/>
                <a:gd name="T51" fmla="*/ 647 h 1040"/>
                <a:gd name="T52" fmla="*/ 0 w 799"/>
                <a:gd name="T53" fmla="*/ 670 h 1040"/>
                <a:gd name="T54" fmla="*/ 0 w 799"/>
                <a:gd name="T55" fmla="*/ 670 h 1040"/>
                <a:gd name="T56" fmla="*/ 0 w 799"/>
                <a:gd name="T57" fmla="*/ 780 h 1040"/>
                <a:gd name="T58" fmla="*/ 0 w 799"/>
                <a:gd name="T59" fmla="*/ 799 h 1040"/>
                <a:gd name="T60" fmla="*/ 276 w 799"/>
                <a:gd name="T61" fmla="*/ 800 h 1040"/>
                <a:gd name="T62" fmla="*/ 276 w 799"/>
                <a:gd name="T63" fmla="*/ 800 h 1040"/>
                <a:gd name="T64" fmla="*/ 308 w 799"/>
                <a:gd name="T65" fmla="*/ 799 h 1040"/>
                <a:gd name="T66" fmla="*/ 308 w 799"/>
                <a:gd name="T67" fmla="*/ 805 h 1040"/>
                <a:gd name="T68" fmla="*/ 355 w 799"/>
                <a:gd name="T69" fmla="*/ 841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9" h="1040">
                  <a:moveTo>
                    <a:pt x="355" y="841"/>
                  </a:moveTo>
                  <a:cubicBezTo>
                    <a:pt x="370" y="866"/>
                    <a:pt x="370" y="896"/>
                    <a:pt x="355" y="924"/>
                  </a:cubicBezTo>
                  <a:cubicBezTo>
                    <a:pt x="343" y="948"/>
                    <a:pt x="332" y="979"/>
                    <a:pt x="332" y="988"/>
                  </a:cubicBezTo>
                  <a:cubicBezTo>
                    <a:pt x="332" y="1016"/>
                    <a:pt x="363" y="1040"/>
                    <a:pt x="399" y="1040"/>
                  </a:cubicBezTo>
                  <a:cubicBezTo>
                    <a:pt x="436" y="1040"/>
                    <a:pt x="467" y="1016"/>
                    <a:pt x="467" y="988"/>
                  </a:cubicBezTo>
                  <a:cubicBezTo>
                    <a:pt x="467" y="979"/>
                    <a:pt x="455" y="948"/>
                    <a:pt x="443" y="924"/>
                  </a:cubicBezTo>
                  <a:cubicBezTo>
                    <a:pt x="429" y="896"/>
                    <a:pt x="429" y="866"/>
                    <a:pt x="443" y="841"/>
                  </a:cubicBezTo>
                  <a:cubicBezTo>
                    <a:pt x="457" y="819"/>
                    <a:pt x="481" y="804"/>
                    <a:pt x="511" y="800"/>
                  </a:cubicBezTo>
                  <a:cubicBezTo>
                    <a:pt x="515" y="800"/>
                    <a:pt x="515" y="800"/>
                    <a:pt x="515" y="800"/>
                  </a:cubicBezTo>
                  <a:cubicBezTo>
                    <a:pt x="523" y="800"/>
                    <a:pt x="523" y="800"/>
                    <a:pt x="523" y="800"/>
                  </a:cubicBezTo>
                  <a:cubicBezTo>
                    <a:pt x="531" y="799"/>
                    <a:pt x="531" y="799"/>
                    <a:pt x="531" y="799"/>
                  </a:cubicBezTo>
                  <a:cubicBezTo>
                    <a:pt x="799" y="799"/>
                    <a:pt x="799" y="799"/>
                    <a:pt x="799" y="799"/>
                  </a:cubicBezTo>
                  <a:cubicBezTo>
                    <a:pt x="799" y="522"/>
                    <a:pt x="799" y="522"/>
                    <a:pt x="799" y="522"/>
                  </a:cubicBezTo>
                  <a:cubicBezTo>
                    <a:pt x="776" y="533"/>
                    <a:pt x="731" y="551"/>
                    <a:pt x="699" y="551"/>
                  </a:cubicBezTo>
                  <a:cubicBezTo>
                    <a:pt x="616" y="551"/>
                    <a:pt x="549" y="480"/>
                    <a:pt x="549" y="394"/>
                  </a:cubicBezTo>
                  <a:cubicBezTo>
                    <a:pt x="549" y="307"/>
                    <a:pt x="616" y="237"/>
                    <a:pt x="699" y="237"/>
                  </a:cubicBezTo>
                  <a:cubicBezTo>
                    <a:pt x="731" y="237"/>
                    <a:pt x="776" y="255"/>
                    <a:pt x="799" y="266"/>
                  </a:cubicBezTo>
                  <a:cubicBezTo>
                    <a:pt x="799" y="1"/>
                    <a:pt x="799" y="1"/>
                    <a:pt x="799" y="1"/>
                  </a:cubicBezTo>
                  <a:cubicBezTo>
                    <a:pt x="539" y="1"/>
                    <a:pt x="539" y="1"/>
                    <a:pt x="539" y="1"/>
                  </a:cubicBezTo>
                  <a:cubicBezTo>
                    <a:pt x="538" y="1"/>
                    <a:pt x="443" y="0"/>
                    <a:pt x="369" y="0"/>
                  </a:cubicBezTo>
                  <a:cubicBezTo>
                    <a:pt x="322" y="0"/>
                    <a:pt x="303" y="0"/>
                    <a:pt x="295" y="0"/>
                  </a:cubicBezTo>
                  <a:cubicBezTo>
                    <a:pt x="293" y="1"/>
                    <a:pt x="290" y="1"/>
                    <a:pt x="28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94"/>
                    <a:pt x="1" y="294"/>
                    <a:pt x="1" y="294"/>
                  </a:cubicBezTo>
                  <a:cubicBezTo>
                    <a:pt x="1" y="294"/>
                    <a:pt x="1" y="294"/>
                    <a:pt x="1" y="294"/>
                  </a:cubicBezTo>
                  <a:cubicBezTo>
                    <a:pt x="0" y="647"/>
                    <a:pt x="0" y="647"/>
                    <a:pt x="0" y="647"/>
                  </a:cubicBezTo>
                  <a:cubicBezTo>
                    <a:pt x="0" y="655"/>
                    <a:pt x="0" y="663"/>
                    <a:pt x="0" y="67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0" y="780"/>
                    <a:pt x="0" y="780"/>
                    <a:pt x="0" y="780"/>
                  </a:cubicBezTo>
                  <a:cubicBezTo>
                    <a:pt x="0" y="782"/>
                    <a:pt x="0" y="790"/>
                    <a:pt x="0" y="799"/>
                  </a:cubicBezTo>
                  <a:cubicBezTo>
                    <a:pt x="276" y="800"/>
                    <a:pt x="276" y="800"/>
                    <a:pt x="276" y="800"/>
                  </a:cubicBezTo>
                  <a:cubicBezTo>
                    <a:pt x="276" y="800"/>
                    <a:pt x="276" y="800"/>
                    <a:pt x="276" y="800"/>
                  </a:cubicBezTo>
                  <a:cubicBezTo>
                    <a:pt x="308" y="799"/>
                    <a:pt x="308" y="799"/>
                    <a:pt x="308" y="799"/>
                  </a:cubicBezTo>
                  <a:cubicBezTo>
                    <a:pt x="308" y="805"/>
                    <a:pt x="308" y="805"/>
                    <a:pt x="308" y="805"/>
                  </a:cubicBezTo>
                  <a:cubicBezTo>
                    <a:pt x="328" y="812"/>
                    <a:pt x="345" y="824"/>
                    <a:pt x="355" y="8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1010" tIns="40505" rIns="81010" bIns="40505" numCol="1" anchor="t" anchorCtr="0" compatLnSpc="1">
              <a:prstTxWarp prst="textNoShape">
                <a:avLst/>
              </a:prstTxWarp>
            </a:bodyPr>
            <a:lstStyle/>
            <a:p>
              <a:endParaRPr lang="en-US" sz="2658" dirty="0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533117F-F637-4323-9E7D-940D59D61A69}"/>
              </a:ext>
            </a:extLst>
          </p:cNvPr>
          <p:cNvGrpSpPr/>
          <p:nvPr/>
        </p:nvGrpSpPr>
        <p:grpSpPr>
          <a:xfrm>
            <a:off x="1064669" y="3335400"/>
            <a:ext cx="2159142" cy="2334184"/>
            <a:chOff x="2110746" y="7517721"/>
            <a:chExt cx="4874254" cy="5269410"/>
          </a:xfrm>
        </p:grpSpPr>
        <p:sp>
          <p:nvSpPr>
            <p:cNvPr id="20" name="Freeform 41">
              <a:extLst>
                <a:ext uri="{FF2B5EF4-FFF2-40B4-BE49-F238E27FC236}">
                  <a16:creationId xmlns:a16="http://schemas.microsoft.com/office/drawing/2014/main" id="{5A83DB49-5CF0-40BE-8021-0838800B3B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10746" y="7517721"/>
              <a:ext cx="4874254" cy="5269410"/>
            </a:xfrm>
            <a:custGeom>
              <a:avLst/>
              <a:gdLst>
                <a:gd name="T0" fmla="*/ 799 w 799"/>
                <a:gd name="T1" fmla="*/ 669 h 799"/>
                <a:gd name="T2" fmla="*/ 799 w 799"/>
                <a:gd name="T3" fmla="*/ 669 h 799"/>
                <a:gd name="T4" fmla="*/ 799 w 799"/>
                <a:gd name="T5" fmla="*/ 646 h 799"/>
                <a:gd name="T6" fmla="*/ 798 w 799"/>
                <a:gd name="T7" fmla="*/ 294 h 799"/>
                <a:gd name="T8" fmla="*/ 798 w 799"/>
                <a:gd name="T9" fmla="*/ 293 h 799"/>
                <a:gd name="T10" fmla="*/ 798 w 799"/>
                <a:gd name="T11" fmla="*/ 281 h 799"/>
                <a:gd name="T12" fmla="*/ 799 w 799"/>
                <a:gd name="T13" fmla="*/ 0 h 799"/>
                <a:gd name="T14" fmla="*/ 521 w 799"/>
                <a:gd name="T15" fmla="*/ 0 h 799"/>
                <a:gd name="T16" fmla="*/ 549 w 799"/>
                <a:gd name="T17" fmla="*/ 100 h 799"/>
                <a:gd name="T18" fmla="*/ 392 w 799"/>
                <a:gd name="T19" fmla="*/ 249 h 799"/>
                <a:gd name="T20" fmla="*/ 235 w 799"/>
                <a:gd name="T21" fmla="*/ 100 h 799"/>
                <a:gd name="T22" fmla="*/ 264 w 799"/>
                <a:gd name="T23" fmla="*/ 0 h 799"/>
                <a:gd name="T24" fmla="*/ 265 w 799"/>
                <a:gd name="T25" fmla="*/ 0 h 799"/>
                <a:gd name="T26" fmla="*/ 260 w 799"/>
                <a:gd name="T27" fmla="*/ 0 h 799"/>
                <a:gd name="T28" fmla="*/ 0 w 799"/>
                <a:gd name="T29" fmla="*/ 0 h 799"/>
                <a:gd name="T30" fmla="*/ 0 w 799"/>
                <a:gd name="T31" fmla="*/ 265 h 799"/>
                <a:gd name="T32" fmla="*/ 100 w 799"/>
                <a:gd name="T33" fmla="*/ 236 h 799"/>
                <a:gd name="T34" fmla="*/ 250 w 799"/>
                <a:gd name="T35" fmla="*/ 393 h 799"/>
                <a:gd name="T36" fmla="*/ 100 w 799"/>
                <a:gd name="T37" fmla="*/ 550 h 799"/>
                <a:gd name="T38" fmla="*/ 0 w 799"/>
                <a:gd name="T39" fmla="*/ 521 h 799"/>
                <a:gd name="T40" fmla="*/ 0 w 799"/>
                <a:gd name="T41" fmla="*/ 799 h 799"/>
                <a:gd name="T42" fmla="*/ 799 w 799"/>
                <a:gd name="T43" fmla="*/ 799 h 799"/>
                <a:gd name="T44" fmla="*/ 799 w 799"/>
                <a:gd name="T45" fmla="*/ 780 h 799"/>
                <a:gd name="T46" fmla="*/ 799 w 799"/>
                <a:gd name="T47" fmla="*/ 669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9" h="799">
                  <a:moveTo>
                    <a:pt x="799" y="669"/>
                  </a:moveTo>
                  <a:cubicBezTo>
                    <a:pt x="799" y="669"/>
                    <a:pt x="799" y="669"/>
                    <a:pt x="799" y="669"/>
                  </a:cubicBezTo>
                  <a:cubicBezTo>
                    <a:pt x="799" y="662"/>
                    <a:pt x="799" y="654"/>
                    <a:pt x="799" y="646"/>
                  </a:cubicBezTo>
                  <a:cubicBezTo>
                    <a:pt x="798" y="294"/>
                    <a:pt x="798" y="294"/>
                    <a:pt x="798" y="294"/>
                  </a:cubicBezTo>
                  <a:cubicBezTo>
                    <a:pt x="798" y="293"/>
                    <a:pt x="798" y="293"/>
                    <a:pt x="798" y="293"/>
                  </a:cubicBezTo>
                  <a:cubicBezTo>
                    <a:pt x="798" y="281"/>
                    <a:pt x="798" y="281"/>
                    <a:pt x="798" y="281"/>
                  </a:cubicBezTo>
                  <a:cubicBezTo>
                    <a:pt x="799" y="0"/>
                    <a:pt x="799" y="0"/>
                    <a:pt x="799" y="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32" y="24"/>
                    <a:pt x="549" y="68"/>
                    <a:pt x="549" y="100"/>
                  </a:cubicBezTo>
                  <a:cubicBezTo>
                    <a:pt x="549" y="182"/>
                    <a:pt x="479" y="249"/>
                    <a:pt x="392" y="249"/>
                  </a:cubicBezTo>
                  <a:cubicBezTo>
                    <a:pt x="306" y="249"/>
                    <a:pt x="235" y="182"/>
                    <a:pt x="235" y="100"/>
                  </a:cubicBezTo>
                  <a:cubicBezTo>
                    <a:pt x="235" y="68"/>
                    <a:pt x="253" y="24"/>
                    <a:pt x="264" y="0"/>
                  </a:cubicBezTo>
                  <a:cubicBezTo>
                    <a:pt x="264" y="0"/>
                    <a:pt x="265" y="0"/>
                    <a:pt x="265" y="0"/>
                  </a:cubicBezTo>
                  <a:cubicBezTo>
                    <a:pt x="262" y="0"/>
                    <a:pt x="260" y="0"/>
                    <a:pt x="2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23" y="254"/>
                    <a:pt x="68" y="236"/>
                    <a:pt x="100" y="236"/>
                  </a:cubicBezTo>
                  <a:cubicBezTo>
                    <a:pt x="183" y="236"/>
                    <a:pt x="250" y="307"/>
                    <a:pt x="250" y="393"/>
                  </a:cubicBezTo>
                  <a:cubicBezTo>
                    <a:pt x="250" y="480"/>
                    <a:pt x="183" y="550"/>
                    <a:pt x="100" y="550"/>
                  </a:cubicBezTo>
                  <a:cubicBezTo>
                    <a:pt x="68" y="550"/>
                    <a:pt x="23" y="532"/>
                    <a:pt x="0" y="521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799" y="799"/>
                    <a:pt x="799" y="799"/>
                    <a:pt x="799" y="799"/>
                  </a:cubicBezTo>
                  <a:cubicBezTo>
                    <a:pt x="799" y="789"/>
                    <a:pt x="799" y="781"/>
                    <a:pt x="799" y="780"/>
                  </a:cubicBezTo>
                  <a:lnTo>
                    <a:pt x="799" y="669"/>
                  </a:lnTo>
                  <a:close/>
                </a:path>
              </a:pathLst>
            </a:custGeom>
            <a:blipFill dpi="0" rotWithShape="1">
              <a:blip r:embed="rId6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81010" tIns="40505" rIns="81010" bIns="40505" numCol="1" anchor="t" anchorCtr="0" compatLnSpc="1">
              <a:prstTxWarp prst="textNoShape">
                <a:avLst/>
              </a:prstTxWarp>
            </a:bodyPr>
            <a:lstStyle/>
            <a:p>
              <a:endParaRPr lang="en-US" sz="2658" dirty="0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CB6CF58C-8EB8-4CE3-BD57-42910F1A1A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10746" y="7517721"/>
              <a:ext cx="4874254" cy="5269410"/>
            </a:xfrm>
            <a:custGeom>
              <a:avLst/>
              <a:gdLst>
                <a:gd name="T0" fmla="*/ 799 w 799"/>
                <a:gd name="T1" fmla="*/ 669 h 799"/>
                <a:gd name="T2" fmla="*/ 799 w 799"/>
                <a:gd name="T3" fmla="*/ 669 h 799"/>
                <a:gd name="T4" fmla="*/ 799 w 799"/>
                <a:gd name="T5" fmla="*/ 646 h 799"/>
                <a:gd name="T6" fmla="*/ 798 w 799"/>
                <a:gd name="T7" fmla="*/ 294 h 799"/>
                <a:gd name="T8" fmla="*/ 798 w 799"/>
                <a:gd name="T9" fmla="*/ 293 h 799"/>
                <a:gd name="T10" fmla="*/ 798 w 799"/>
                <a:gd name="T11" fmla="*/ 281 h 799"/>
                <a:gd name="T12" fmla="*/ 799 w 799"/>
                <a:gd name="T13" fmla="*/ 0 h 799"/>
                <a:gd name="T14" fmla="*/ 521 w 799"/>
                <a:gd name="T15" fmla="*/ 0 h 799"/>
                <a:gd name="T16" fmla="*/ 549 w 799"/>
                <a:gd name="T17" fmla="*/ 100 h 799"/>
                <a:gd name="T18" fmla="*/ 392 w 799"/>
                <a:gd name="T19" fmla="*/ 249 h 799"/>
                <a:gd name="T20" fmla="*/ 235 w 799"/>
                <a:gd name="T21" fmla="*/ 100 h 799"/>
                <a:gd name="T22" fmla="*/ 264 w 799"/>
                <a:gd name="T23" fmla="*/ 0 h 799"/>
                <a:gd name="T24" fmla="*/ 265 w 799"/>
                <a:gd name="T25" fmla="*/ 0 h 799"/>
                <a:gd name="T26" fmla="*/ 260 w 799"/>
                <a:gd name="T27" fmla="*/ 0 h 799"/>
                <a:gd name="T28" fmla="*/ 0 w 799"/>
                <a:gd name="T29" fmla="*/ 0 h 799"/>
                <a:gd name="T30" fmla="*/ 0 w 799"/>
                <a:gd name="T31" fmla="*/ 265 h 799"/>
                <a:gd name="T32" fmla="*/ 100 w 799"/>
                <a:gd name="T33" fmla="*/ 236 h 799"/>
                <a:gd name="T34" fmla="*/ 250 w 799"/>
                <a:gd name="T35" fmla="*/ 393 h 799"/>
                <a:gd name="T36" fmla="*/ 100 w 799"/>
                <a:gd name="T37" fmla="*/ 550 h 799"/>
                <a:gd name="T38" fmla="*/ 0 w 799"/>
                <a:gd name="T39" fmla="*/ 521 h 799"/>
                <a:gd name="T40" fmla="*/ 0 w 799"/>
                <a:gd name="T41" fmla="*/ 799 h 799"/>
                <a:gd name="T42" fmla="*/ 799 w 799"/>
                <a:gd name="T43" fmla="*/ 799 h 799"/>
                <a:gd name="T44" fmla="*/ 799 w 799"/>
                <a:gd name="T45" fmla="*/ 780 h 799"/>
                <a:gd name="T46" fmla="*/ 799 w 799"/>
                <a:gd name="T47" fmla="*/ 669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9" h="799">
                  <a:moveTo>
                    <a:pt x="799" y="669"/>
                  </a:moveTo>
                  <a:cubicBezTo>
                    <a:pt x="799" y="669"/>
                    <a:pt x="799" y="669"/>
                    <a:pt x="799" y="669"/>
                  </a:cubicBezTo>
                  <a:cubicBezTo>
                    <a:pt x="799" y="662"/>
                    <a:pt x="799" y="654"/>
                    <a:pt x="799" y="646"/>
                  </a:cubicBezTo>
                  <a:cubicBezTo>
                    <a:pt x="798" y="294"/>
                    <a:pt x="798" y="294"/>
                    <a:pt x="798" y="294"/>
                  </a:cubicBezTo>
                  <a:cubicBezTo>
                    <a:pt x="798" y="293"/>
                    <a:pt x="798" y="293"/>
                    <a:pt x="798" y="293"/>
                  </a:cubicBezTo>
                  <a:cubicBezTo>
                    <a:pt x="798" y="281"/>
                    <a:pt x="798" y="281"/>
                    <a:pt x="798" y="281"/>
                  </a:cubicBezTo>
                  <a:cubicBezTo>
                    <a:pt x="799" y="0"/>
                    <a:pt x="799" y="0"/>
                    <a:pt x="799" y="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32" y="24"/>
                    <a:pt x="549" y="68"/>
                    <a:pt x="549" y="100"/>
                  </a:cubicBezTo>
                  <a:cubicBezTo>
                    <a:pt x="549" y="182"/>
                    <a:pt x="479" y="249"/>
                    <a:pt x="392" y="249"/>
                  </a:cubicBezTo>
                  <a:cubicBezTo>
                    <a:pt x="306" y="249"/>
                    <a:pt x="235" y="182"/>
                    <a:pt x="235" y="100"/>
                  </a:cubicBezTo>
                  <a:cubicBezTo>
                    <a:pt x="235" y="68"/>
                    <a:pt x="253" y="24"/>
                    <a:pt x="264" y="0"/>
                  </a:cubicBezTo>
                  <a:cubicBezTo>
                    <a:pt x="264" y="0"/>
                    <a:pt x="265" y="0"/>
                    <a:pt x="265" y="0"/>
                  </a:cubicBezTo>
                  <a:cubicBezTo>
                    <a:pt x="262" y="0"/>
                    <a:pt x="260" y="0"/>
                    <a:pt x="2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23" y="254"/>
                    <a:pt x="68" y="236"/>
                    <a:pt x="100" y="236"/>
                  </a:cubicBezTo>
                  <a:cubicBezTo>
                    <a:pt x="183" y="236"/>
                    <a:pt x="250" y="307"/>
                    <a:pt x="250" y="393"/>
                  </a:cubicBezTo>
                  <a:cubicBezTo>
                    <a:pt x="250" y="480"/>
                    <a:pt x="183" y="550"/>
                    <a:pt x="100" y="550"/>
                  </a:cubicBezTo>
                  <a:cubicBezTo>
                    <a:pt x="68" y="550"/>
                    <a:pt x="23" y="532"/>
                    <a:pt x="0" y="521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799" y="799"/>
                    <a:pt x="799" y="799"/>
                    <a:pt x="799" y="799"/>
                  </a:cubicBezTo>
                  <a:cubicBezTo>
                    <a:pt x="799" y="789"/>
                    <a:pt x="799" y="781"/>
                    <a:pt x="799" y="780"/>
                  </a:cubicBezTo>
                  <a:lnTo>
                    <a:pt x="799" y="669"/>
                  </a:lnTo>
                  <a:close/>
                </a:path>
              </a:pathLst>
            </a:custGeom>
            <a:solidFill>
              <a:srgbClr val="151515">
                <a:alpha val="69804"/>
              </a:srgbClr>
            </a:solidFill>
            <a:ln>
              <a:noFill/>
            </a:ln>
          </p:spPr>
          <p:txBody>
            <a:bodyPr vert="horz" wrap="square" lIns="81010" tIns="40505" rIns="81010" bIns="40505" numCol="1" anchor="t" anchorCtr="0" compatLnSpc="1">
              <a:prstTxWarp prst="textNoShape">
                <a:avLst/>
              </a:prstTxWarp>
            </a:bodyPr>
            <a:lstStyle/>
            <a:p>
              <a:endParaRPr lang="en-US" sz="2658" dirty="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BBDF425E-317E-41E9-A31A-469B8A1B0010}"/>
                </a:ext>
              </a:extLst>
            </p:cNvPr>
            <p:cNvSpPr/>
            <p:nvPr/>
          </p:nvSpPr>
          <p:spPr>
            <a:xfrm>
              <a:off x="2267218" y="9242208"/>
              <a:ext cx="3768519" cy="3162516"/>
            </a:xfrm>
            <a:prstGeom prst="rect">
              <a:avLst/>
            </a:prstGeom>
            <a:scene3d>
              <a:camera prst="orthographicFront"/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lang="ru-RU" sz="1063" cap="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 случае положительного решения о включении Оператор вносит изменен в Реестр в течение </a:t>
              </a:r>
            </a:p>
            <a:p>
              <a:r>
                <a:rPr lang="ru-RU" sz="1063" cap="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 рабочих дней 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FA3DACCA-19AA-4823-908A-652464D12E01}"/>
              </a:ext>
            </a:extLst>
          </p:cNvPr>
          <p:cNvGrpSpPr/>
          <p:nvPr/>
        </p:nvGrpSpPr>
        <p:grpSpPr>
          <a:xfrm>
            <a:off x="2712042" y="3335400"/>
            <a:ext cx="2763432" cy="2365472"/>
            <a:chOff x="5829682" y="7517721"/>
            <a:chExt cx="6238435" cy="5340043"/>
          </a:xfrm>
        </p:grpSpPr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8206F087-AFB2-4461-8013-D7F3198D60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29682" y="7517721"/>
              <a:ext cx="6188854" cy="5269410"/>
            </a:xfrm>
            <a:custGeom>
              <a:avLst/>
              <a:gdLst>
                <a:gd name="T0" fmla="*/ 765 w 1007"/>
                <a:gd name="T1" fmla="*/ 286 h 799"/>
                <a:gd name="T2" fmla="*/ 765 w 1007"/>
                <a:gd name="T3" fmla="*/ 277 h 799"/>
                <a:gd name="T4" fmla="*/ 765 w 1007"/>
                <a:gd name="T5" fmla="*/ 0 h 799"/>
                <a:gd name="T6" fmla="*/ 594 w 1007"/>
                <a:gd name="T7" fmla="*/ 0 h 799"/>
                <a:gd name="T8" fmla="*/ 0 w 1007"/>
                <a:gd name="T9" fmla="*/ 0 h 799"/>
                <a:gd name="T10" fmla="*/ 0 w 1007"/>
                <a:gd name="T11" fmla="*/ 274 h 799"/>
                <a:gd name="T12" fmla="*/ 97 w 1007"/>
                <a:gd name="T13" fmla="*/ 246 h 799"/>
                <a:gd name="T14" fmla="*/ 242 w 1007"/>
                <a:gd name="T15" fmla="*/ 404 h 799"/>
                <a:gd name="T16" fmla="*/ 97 w 1007"/>
                <a:gd name="T17" fmla="*/ 561 h 799"/>
                <a:gd name="T18" fmla="*/ 0 w 1007"/>
                <a:gd name="T19" fmla="*/ 533 h 799"/>
                <a:gd name="T20" fmla="*/ 0 w 1007"/>
                <a:gd name="T21" fmla="*/ 799 h 799"/>
                <a:gd name="T22" fmla="*/ 189 w 1007"/>
                <a:gd name="T23" fmla="*/ 799 h 799"/>
                <a:gd name="T24" fmla="*/ 260 w 1007"/>
                <a:gd name="T25" fmla="*/ 799 h 799"/>
                <a:gd name="T26" fmla="*/ 260 w 1007"/>
                <a:gd name="T27" fmla="*/ 799 h 799"/>
                <a:gd name="T28" fmla="*/ 502 w 1007"/>
                <a:gd name="T29" fmla="*/ 799 h 799"/>
                <a:gd name="T30" fmla="*/ 765 w 1007"/>
                <a:gd name="T31" fmla="*/ 799 h 799"/>
                <a:gd name="T32" fmla="*/ 765 w 1007"/>
                <a:gd name="T33" fmla="*/ 529 h 799"/>
                <a:gd name="T34" fmla="*/ 765 w 1007"/>
                <a:gd name="T35" fmla="*/ 523 h 799"/>
                <a:gd name="T36" fmla="*/ 764 w 1007"/>
                <a:gd name="T37" fmla="*/ 492 h 799"/>
                <a:gd name="T38" fmla="*/ 771 w 1007"/>
                <a:gd name="T39" fmla="*/ 492 h 799"/>
                <a:gd name="T40" fmla="*/ 808 w 1007"/>
                <a:gd name="T41" fmla="*/ 445 h 799"/>
                <a:gd name="T42" fmla="*/ 890 w 1007"/>
                <a:gd name="T43" fmla="*/ 445 h 799"/>
                <a:gd name="T44" fmla="*/ 954 w 1007"/>
                <a:gd name="T45" fmla="*/ 468 h 799"/>
                <a:gd name="T46" fmla="*/ 1007 w 1007"/>
                <a:gd name="T47" fmla="*/ 404 h 799"/>
                <a:gd name="T48" fmla="*/ 954 w 1007"/>
                <a:gd name="T49" fmla="*/ 339 h 799"/>
                <a:gd name="T50" fmla="*/ 890 w 1007"/>
                <a:gd name="T51" fmla="*/ 362 h 799"/>
                <a:gd name="T52" fmla="*/ 808 w 1007"/>
                <a:gd name="T53" fmla="*/ 362 h 799"/>
                <a:gd name="T54" fmla="*/ 765 w 1007"/>
                <a:gd name="T55" fmla="*/ 286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7" h="799">
                  <a:moveTo>
                    <a:pt x="765" y="286"/>
                  </a:moveTo>
                  <a:cubicBezTo>
                    <a:pt x="765" y="277"/>
                    <a:pt x="765" y="277"/>
                    <a:pt x="765" y="277"/>
                  </a:cubicBezTo>
                  <a:cubicBezTo>
                    <a:pt x="765" y="0"/>
                    <a:pt x="765" y="0"/>
                    <a:pt x="765" y="0"/>
                  </a:cubicBezTo>
                  <a:cubicBezTo>
                    <a:pt x="594" y="0"/>
                    <a:pt x="594" y="0"/>
                    <a:pt x="5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4" y="264"/>
                    <a:pt x="66" y="246"/>
                    <a:pt x="97" y="246"/>
                  </a:cubicBezTo>
                  <a:cubicBezTo>
                    <a:pt x="177" y="246"/>
                    <a:pt x="242" y="317"/>
                    <a:pt x="242" y="404"/>
                  </a:cubicBezTo>
                  <a:cubicBezTo>
                    <a:pt x="242" y="490"/>
                    <a:pt x="177" y="561"/>
                    <a:pt x="97" y="561"/>
                  </a:cubicBezTo>
                  <a:cubicBezTo>
                    <a:pt x="66" y="561"/>
                    <a:pt x="23" y="543"/>
                    <a:pt x="0" y="533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189" y="799"/>
                    <a:pt x="189" y="799"/>
                    <a:pt x="189" y="799"/>
                  </a:cubicBezTo>
                  <a:cubicBezTo>
                    <a:pt x="245" y="799"/>
                    <a:pt x="257" y="799"/>
                    <a:pt x="260" y="799"/>
                  </a:cubicBezTo>
                  <a:cubicBezTo>
                    <a:pt x="260" y="799"/>
                    <a:pt x="260" y="799"/>
                    <a:pt x="260" y="799"/>
                  </a:cubicBezTo>
                  <a:cubicBezTo>
                    <a:pt x="260" y="799"/>
                    <a:pt x="501" y="799"/>
                    <a:pt x="502" y="799"/>
                  </a:cubicBezTo>
                  <a:cubicBezTo>
                    <a:pt x="765" y="799"/>
                    <a:pt x="765" y="799"/>
                    <a:pt x="765" y="799"/>
                  </a:cubicBezTo>
                  <a:cubicBezTo>
                    <a:pt x="765" y="529"/>
                    <a:pt x="765" y="529"/>
                    <a:pt x="765" y="529"/>
                  </a:cubicBezTo>
                  <a:cubicBezTo>
                    <a:pt x="765" y="526"/>
                    <a:pt x="765" y="524"/>
                    <a:pt x="765" y="523"/>
                  </a:cubicBezTo>
                  <a:cubicBezTo>
                    <a:pt x="764" y="492"/>
                    <a:pt x="764" y="492"/>
                    <a:pt x="764" y="492"/>
                  </a:cubicBezTo>
                  <a:cubicBezTo>
                    <a:pt x="771" y="492"/>
                    <a:pt x="771" y="492"/>
                    <a:pt x="771" y="492"/>
                  </a:cubicBezTo>
                  <a:cubicBezTo>
                    <a:pt x="778" y="471"/>
                    <a:pt x="790" y="455"/>
                    <a:pt x="808" y="445"/>
                  </a:cubicBezTo>
                  <a:cubicBezTo>
                    <a:pt x="832" y="431"/>
                    <a:pt x="862" y="431"/>
                    <a:pt x="890" y="445"/>
                  </a:cubicBezTo>
                  <a:cubicBezTo>
                    <a:pt x="914" y="457"/>
                    <a:pt x="945" y="468"/>
                    <a:pt x="954" y="468"/>
                  </a:cubicBezTo>
                  <a:cubicBezTo>
                    <a:pt x="983" y="468"/>
                    <a:pt x="1007" y="439"/>
                    <a:pt x="1007" y="404"/>
                  </a:cubicBezTo>
                  <a:cubicBezTo>
                    <a:pt x="1007" y="368"/>
                    <a:pt x="983" y="339"/>
                    <a:pt x="954" y="339"/>
                  </a:cubicBezTo>
                  <a:cubicBezTo>
                    <a:pt x="945" y="339"/>
                    <a:pt x="914" y="350"/>
                    <a:pt x="890" y="362"/>
                  </a:cubicBezTo>
                  <a:cubicBezTo>
                    <a:pt x="862" y="376"/>
                    <a:pt x="832" y="376"/>
                    <a:pt x="808" y="362"/>
                  </a:cubicBezTo>
                  <a:cubicBezTo>
                    <a:pt x="782" y="347"/>
                    <a:pt x="767" y="320"/>
                    <a:pt x="765" y="286"/>
                  </a:cubicBezTo>
                  <a:close/>
                </a:path>
              </a:pathLst>
            </a:custGeom>
            <a:blipFill dpi="0" rotWithShape="1">
              <a:blip r:embed="rId7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81010" tIns="40505" rIns="81010" bIns="40505" numCol="1" anchor="t" anchorCtr="0" compatLnSpc="1">
              <a:prstTxWarp prst="textNoShape">
                <a:avLst/>
              </a:prstTxWarp>
            </a:bodyPr>
            <a:lstStyle/>
            <a:p>
              <a:endParaRPr lang="en-US" sz="2658" dirty="0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5ACC66ED-1A2B-41AE-BEB3-1816D542A75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79263" y="7517721"/>
              <a:ext cx="6188854" cy="5269410"/>
            </a:xfrm>
            <a:custGeom>
              <a:avLst/>
              <a:gdLst>
                <a:gd name="T0" fmla="*/ 765 w 1007"/>
                <a:gd name="T1" fmla="*/ 286 h 799"/>
                <a:gd name="T2" fmla="*/ 765 w 1007"/>
                <a:gd name="T3" fmla="*/ 277 h 799"/>
                <a:gd name="T4" fmla="*/ 765 w 1007"/>
                <a:gd name="T5" fmla="*/ 0 h 799"/>
                <a:gd name="T6" fmla="*/ 594 w 1007"/>
                <a:gd name="T7" fmla="*/ 0 h 799"/>
                <a:gd name="T8" fmla="*/ 0 w 1007"/>
                <a:gd name="T9" fmla="*/ 0 h 799"/>
                <a:gd name="T10" fmla="*/ 0 w 1007"/>
                <a:gd name="T11" fmla="*/ 274 h 799"/>
                <a:gd name="T12" fmla="*/ 97 w 1007"/>
                <a:gd name="T13" fmla="*/ 246 h 799"/>
                <a:gd name="T14" fmla="*/ 242 w 1007"/>
                <a:gd name="T15" fmla="*/ 404 h 799"/>
                <a:gd name="T16" fmla="*/ 97 w 1007"/>
                <a:gd name="T17" fmla="*/ 561 h 799"/>
                <a:gd name="T18" fmla="*/ 0 w 1007"/>
                <a:gd name="T19" fmla="*/ 533 h 799"/>
                <a:gd name="T20" fmla="*/ 0 w 1007"/>
                <a:gd name="T21" fmla="*/ 799 h 799"/>
                <a:gd name="T22" fmla="*/ 189 w 1007"/>
                <a:gd name="T23" fmla="*/ 799 h 799"/>
                <a:gd name="T24" fmla="*/ 260 w 1007"/>
                <a:gd name="T25" fmla="*/ 799 h 799"/>
                <a:gd name="T26" fmla="*/ 260 w 1007"/>
                <a:gd name="T27" fmla="*/ 799 h 799"/>
                <a:gd name="T28" fmla="*/ 502 w 1007"/>
                <a:gd name="T29" fmla="*/ 799 h 799"/>
                <a:gd name="T30" fmla="*/ 765 w 1007"/>
                <a:gd name="T31" fmla="*/ 799 h 799"/>
                <a:gd name="T32" fmla="*/ 765 w 1007"/>
                <a:gd name="T33" fmla="*/ 529 h 799"/>
                <a:gd name="T34" fmla="*/ 765 w 1007"/>
                <a:gd name="T35" fmla="*/ 523 h 799"/>
                <a:gd name="T36" fmla="*/ 764 w 1007"/>
                <a:gd name="T37" fmla="*/ 492 h 799"/>
                <a:gd name="T38" fmla="*/ 771 w 1007"/>
                <a:gd name="T39" fmla="*/ 492 h 799"/>
                <a:gd name="T40" fmla="*/ 808 w 1007"/>
                <a:gd name="T41" fmla="*/ 445 h 799"/>
                <a:gd name="T42" fmla="*/ 890 w 1007"/>
                <a:gd name="T43" fmla="*/ 445 h 799"/>
                <a:gd name="T44" fmla="*/ 954 w 1007"/>
                <a:gd name="T45" fmla="*/ 468 h 799"/>
                <a:gd name="T46" fmla="*/ 1007 w 1007"/>
                <a:gd name="T47" fmla="*/ 404 h 799"/>
                <a:gd name="T48" fmla="*/ 954 w 1007"/>
                <a:gd name="T49" fmla="*/ 339 h 799"/>
                <a:gd name="T50" fmla="*/ 890 w 1007"/>
                <a:gd name="T51" fmla="*/ 362 h 799"/>
                <a:gd name="T52" fmla="*/ 808 w 1007"/>
                <a:gd name="T53" fmla="*/ 362 h 799"/>
                <a:gd name="T54" fmla="*/ 765 w 1007"/>
                <a:gd name="T55" fmla="*/ 286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7" h="799">
                  <a:moveTo>
                    <a:pt x="765" y="286"/>
                  </a:moveTo>
                  <a:cubicBezTo>
                    <a:pt x="765" y="277"/>
                    <a:pt x="765" y="277"/>
                    <a:pt x="765" y="277"/>
                  </a:cubicBezTo>
                  <a:cubicBezTo>
                    <a:pt x="765" y="0"/>
                    <a:pt x="765" y="0"/>
                    <a:pt x="765" y="0"/>
                  </a:cubicBezTo>
                  <a:cubicBezTo>
                    <a:pt x="594" y="0"/>
                    <a:pt x="594" y="0"/>
                    <a:pt x="5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4" y="264"/>
                    <a:pt x="66" y="246"/>
                    <a:pt x="97" y="246"/>
                  </a:cubicBezTo>
                  <a:cubicBezTo>
                    <a:pt x="177" y="246"/>
                    <a:pt x="242" y="317"/>
                    <a:pt x="242" y="404"/>
                  </a:cubicBezTo>
                  <a:cubicBezTo>
                    <a:pt x="242" y="490"/>
                    <a:pt x="177" y="561"/>
                    <a:pt x="97" y="561"/>
                  </a:cubicBezTo>
                  <a:cubicBezTo>
                    <a:pt x="66" y="561"/>
                    <a:pt x="23" y="543"/>
                    <a:pt x="0" y="533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189" y="799"/>
                    <a:pt x="189" y="799"/>
                    <a:pt x="189" y="799"/>
                  </a:cubicBezTo>
                  <a:cubicBezTo>
                    <a:pt x="245" y="799"/>
                    <a:pt x="257" y="799"/>
                    <a:pt x="260" y="799"/>
                  </a:cubicBezTo>
                  <a:cubicBezTo>
                    <a:pt x="260" y="799"/>
                    <a:pt x="260" y="799"/>
                    <a:pt x="260" y="799"/>
                  </a:cubicBezTo>
                  <a:cubicBezTo>
                    <a:pt x="260" y="799"/>
                    <a:pt x="501" y="799"/>
                    <a:pt x="502" y="799"/>
                  </a:cubicBezTo>
                  <a:cubicBezTo>
                    <a:pt x="765" y="799"/>
                    <a:pt x="765" y="799"/>
                    <a:pt x="765" y="799"/>
                  </a:cubicBezTo>
                  <a:cubicBezTo>
                    <a:pt x="765" y="529"/>
                    <a:pt x="765" y="529"/>
                    <a:pt x="765" y="529"/>
                  </a:cubicBezTo>
                  <a:cubicBezTo>
                    <a:pt x="765" y="526"/>
                    <a:pt x="765" y="524"/>
                    <a:pt x="765" y="523"/>
                  </a:cubicBezTo>
                  <a:cubicBezTo>
                    <a:pt x="764" y="492"/>
                    <a:pt x="764" y="492"/>
                    <a:pt x="764" y="492"/>
                  </a:cubicBezTo>
                  <a:cubicBezTo>
                    <a:pt x="771" y="492"/>
                    <a:pt x="771" y="492"/>
                    <a:pt x="771" y="492"/>
                  </a:cubicBezTo>
                  <a:cubicBezTo>
                    <a:pt x="778" y="471"/>
                    <a:pt x="790" y="455"/>
                    <a:pt x="808" y="445"/>
                  </a:cubicBezTo>
                  <a:cubicBezTo>
                    <a:pt x="832" y="431"/>
                    <a:pt x="862" y="431"/>
                    <a:pt x="890" y="445"/>
                  </a:cubicBezTo>
                  <a:cubicBezTo>
                    <a:pt x="914" y="457"/>
                    <a:pt x="945" y="468"/>
                    <a:pt x="954" y="468"/>
                  </a:cubicBezTo>
                  <a:cubicBezTo>
                    <a:pt x="983" y="468"/>
                    <a:pt x="1007" y="439"/>
                    <a:pt x="1007" y="404"/>
                  </a:cubicBezTo>
                  <a:cubicBezTo>
                    <a:pt x="1007" y="368"/>
                    <a:pt x="983" y="339"/>
                    <a:pt x="954" y="339"/>
                  </a:cubicBezTo>
                  <a:cubicBezTo>
                    <a:pt x="945" y="339"/>
                    <a:pt x="914" y="350"/>
                    <a:pt x="890" y="362"/>
                  </a:cubicBezTo>
                  <a:cubicBezTo>
                    <a:pt x="862" y="376"/>
                    <a:pt x="832" y="376"/>
                    <a:pt x="808" y="362"/>
                  </a:cubicBezTo>
                  <a:cubicBezTo>
                    <a:pt x="782" y="347"/>
                    <a:pt x="767" y="320"/>
                    <a:pt x="765" y="286"/>
                  </a:cubicBezTo>
                  <a:close/>
                </a:path>
              </a:pathLst>
            </a:custGeom>
            <a:solidFill>
              <a:srgbClr val="D52B1E">
                <a:alpha val="69804"/>
              </a:srgbClr>
            </a:solidFill>
            <a:ln>
              <a:noFill/>
            </a:ln>
          </p:spPr>
          <p:txBody>
            <a:bodyPr vert="horz" wrap="square" lIns="81010" tIns="40505" rIns="81010" bIns="40505" numCol="1" anchor="t" anchorCtr="0" compatLnSpc="1">
              <a:prstTxWarp prst="textNoShape">
                <a:avLst/>
              </a:prstTxWarp>
            </a:bodyPr>
            <a:lstStyle/>
            <a:p>
              <a:endParaRPr lang="en-US" sz="2658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38169626-6E23-4FAF-9E88-A9BB95C6DF0F}"/>
                </a:ext>
              </a:extLst>
            </p:cNvPr>
            <p:cNvSpPr/>
            <p:nvPr/>
          </p:nvSpPr>
          <p:spPr>
            <a:xfrm>
              <a:off x="7304987" y="7602583"/>
              <a:ext cx="3584623" cy="5255181"/>
            </a:xfrm>
            <a:prstGeom prst="rect">
              <a:avLst/>
            </a:prstGeom>
            <a:scene3d>
              <a:camera prst="orthographicFront"/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lang="ru-RU" sz="1063" cap="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Основание для отказа:</a:t>
              </a:r>
            </a:p>
            <a:p>
              <a:endParaRPr lang="ru-RU" sz="709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51888" indent="-151888">
                <a:buFont typeface="Wingdings" panose="05000000000000000000" pitchFamily="2" charset="2"/>
                <a:buChar char="ü"/>
              </a:pPr>
              <a:r>
                <a:rPr lang="ru-RU" sz="709" cap="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063" cap="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не соответствие всем критериям;</a:t>
              </a:r>
            </a:p>
            <a:p>
              <a:pPr marL="151888" indent="-151888">
                <a:buFont typeface="Wingdings" panose="05000000000000000000" pitchFamily="2" charset="2"/>
                <a:buChar char="ü"/>
              </a:pPr>
              <a:r>
                <a:rPr lang="ru-RU" sz="1063" cap="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нарушение требований по оформлению;</a:t>
              </a:r>
            </a:p>
            <a:p>
              <a:pPr marL="151888" indent="-151888">
                <a:buFont typeface="Wingdings" panose="05000000000000000000" pitchFamily="2" charset="2"/>
                <a:buChar char="ü"/>
              </a:pPr>
              <a:r>
                <a:rPr lang="ru-RU" sz="1063" cap="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Недостоверные сведения;</a:t>
              </a:r>
            </a:p>
            <a:p>
              <a:pPr marL="151888" indent="-151888">
                <a:buFont typeface="Wingdings" panose="05000000000000000000" pitchFamily="2" charset="2"/>
                <a:buChar char="ü"/>
              </a:pPr>
              <a:r>
                <a:rPr lang="ru-RU" sz="1063" cap="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Нахождение в реестре не добросовестных поставщиков 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323B2F2D-FFF4-4196-BF63-E627CE4EB3D8}"/>
              </a:ext>
            </a:extLst>
          </p:cNvPr>
          <p:cNvGrpSpPr/>
          <p:nvPr/>
        </p:nvGrpSpPr>
        <p:grpSpPr>
          <a:xfrm>
            <a:off x="4957784" y="3329416"/>
            <a:ext cx="2725425" cy="2340167"/>
            <a:chOff x="10899436" y="7504215"/>
            <a:chExt cx="6152636" cy="5282916"/>
          </a:xfrm>
        </p:grpSpPr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D8A5CA2F-AAB0-4BF3-8466-78D23786F0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899436" y="7517721"/>
              <a:ext cx="6152636" cy="5269410"/>
            </a:xfrm>
            <a:custGeom>
              <a:avLst/>
              <a:gdLst>
                <a:gd name="T0" fmla="*/ 96 w 1006"/>
                <a:gd name="T1" fmla="*/ 246 h 799"/>
                <a:gd name="T2" fmla="*/ 242 w 1006"/>
                <a:gd name="T3" fmla="*/ 404 h 799"/>
                <a:gd name="T4" fmla="*/ 96 w 1006"/>
                <a:gd name="T5" fmla="*/ 561 h 799"/>
                <a:gd name="T6" fmla="*/ 0 w 1006"/>
                <a:gd name="T7" fmla="*/ 533 h 799"/>
                <a:gd name="T8" fmla="*/ 0 w 1006"/>
                <a:gd name="T9" fmla="*/ 799 h 799"/>
                <a:gd name="T10" fmla="*/ 764 w 1006"/>
                <a:gd name="T11" fmla="*/ 799 h 799"/>
                <a:gd name="T12" fmla="*/ 764 w 1006"/>
                <a:gd name="T13" fmla="*/ 529 h 799"/>
                <a:gd name="T14" fmla="*/ 764 w 1006"/>
                <a:gd name="T15" fmla="*/ 523 h 799"/>
                <a:gd name="T16" fmla="*/ 763 w 1006"/>
                <a:gd name="T17" fmla="*/ 492 h 799"/>
                <a:gd name="T18" fmla="*/ 770 w 1006"/>
                <a:gd name="T19" fmla="*/ 491 h 799"/>
                <a:gd name="T20" fmla="*/ 807 w 1006"/>
                <a:gd name="T21" fmla="*/ 445 h 799"/>
                <a:gd name="T22" fmla="*/ 890 w 1006"/>
                <a:gd name="T23" fmla="*/ 445 h 799"/>
                <a:gd name="T24" fmla="*/ 954 w 1006"/>
                <a:gd name="T25" fmla="*/ 468 h 799"/>
                <a:gd name="T26" fmla="*/ 1006 w 1006"/>
                <a:gd name="T27" fmla="*/ 404 h 799"/>
                <a:gd name="T28" fmla="*/ 954 w 1006"/>
                <a:gd name="T29" fmla="*/ 339 h 799"/>
                <a:gd name="T30" fmla="*/ 890 w 1006"/>
                <a:gd name="T31" fmla="*/ 362 h 799"/>
                <a:gd name="T32" fmla="*/ 807 w 1006"/>
                <a:gd name="T33" fmla="*/ 362 h 799"/>
                <a:gd name="T34" fmla="*/ 764 w 1006"/>
                <a:gd name="T35" fmla="*/ 286 h 799"/>
                <a:gd name="T36" fmla="*/ 764 w 1006"/>
                <a:gd name="T37" fmla="*/ 277 h 799"/>
                <a:gd name="T38" fmla="*/ 764 w 1006"/>
                <a:gd name="T39" fmla="*/ 0 h 799"/>
                <a:gd name="T40" fmla="*/ 499 w 1006"/>
                <a:gd name="T41" fmla="*/ 0 h 799"/>
                <a:gd name="T42" fmla="*/ 385 w 1006"/>
                <a:gd name="T43" fmla="*/ 1 h 799"/>
                <a:gd name="T44" fmla="*/ 129 w 1006"/>
                <a:gd name="T45" fmla="*/ 0 h 799"/>
                <a:gd name="T46" fmla="*/ 116 w 1006"/>
                <a:gd name="T47" fmla="*/ 0 h 799"/>
                <a:gd name="T48" fmla="*/ 0 w 1006"/>
                <a:gd name="T49" fmla="*/ 0 h 799"/>
                <a:gd name="T50" fmla="*/ 0 w 1006"/>
                <a:gd name="T51" fmla="*/ 274 h 799"/>
                <a:gd name="T52" fmla="*/ 96 w 1006"/>
                <a:gd name="T53" fmla="*/ 246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06" h="799">
                  <a:moveTo>
                    <a:pt x="96" y="246"/>
                  </a:moveTo>
                  <a:cubicBezTo>
                    <a:pt x="176" y="246"/>
                    <a:pt x="242" y="317"/>
                    <a:pt x="242" y="404"/>
                  </a:cubicBezTo>
                  <a:cubicBezTo>
                    <a:pt x="242" y="490"/>
                    <a:pt x="176" y="561"/>
                    <a:pt x="96" y="561"/>
                  </a:cubicBezTo>
                  <a:cubicBezTo>
                    <a:pt x="65" y="561"/>
                    <a:pt x="23" y="543"/>
                    <a:pt x="0" y="533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764" y="799"/>
                    <a:pt x="764" y="799"/>
                    <a:pt x="764" y="799"/>
                  </a:cubicBezTo>
                  <a:cubicBezTo>
                    <a:pt x="764" y="529"/>
                    <a:pt x="764" y="529"/>
                    <a:pt x="764" y="529"/>
                  </a:cubicBezTo>
                  <a:cubicBezTo>
                    <a:pt x="764" y="526"/>
                    <a:pt x="764" y="524"/>
                    <a:pt x="764" y="523"/>
                  </a:cubicBezTo>
                  <a:cubicBezTo>
                    <a:pt x="763" y="492"/>
                    <a:pt x="763" y="492"/>
                    <a:pt x="763" y="492"/>
                  </a:cubicBezTo>
                  <a:cubicBezTo>
                    <a:pt x="770" y="491"/>
                    <a:pt x="770" y="491"/>
                    <a:pt x="770" y="491"/>
                  </a:cubicBezTo>
                  <a:cubicBezTo>
                    <a:pt x="777" y="471"/>
                    <a:pt x="790" y="455"/>
                    <a:pt x="807" y="445"/>
                  </a:cubicBezTo>
                  <a:cubicBezTo>
                    <a:pt x="832" y="431"/>
                    <a:pt x="861" y="431"/>
                    <a:pt x="890" y="445"/>
                  </a:cubicBezTo>
                  <a:cubicBezTo>
                    <a:pt x="914" y="457"/>
                    <a:pt x="945" y="468"/>
                    <a:pt x="954" y="468"/>
                  </a:cubicBezTo>
                  <a:cubicBezTo>
                    <a:pt x="983" y="468"/>
                    <a:pt x="1006" y="439"/>
                    <a:pt x="1006" y="404"/>
                  </a:cubicBezTo>
                  <a:cubicBezTo>
                    <a:pt x="1006" y="368"/>
                    <a:pt x="983" y="339"/>
                    <a:pt x="954" y="339"/>
                  </a:cubicBezTo>
                  <a:cubicBezTo>
                    <a:pt x="945" y="339"/>
                    <a:pt x="914" y="350"/>
                    <a:pt x="890" y="362"/>
                  </a:cubicBezTo>
                  <a:cubicBezTo>
                    <a:pt x="862" y="376"/>
                    <a:pt x="832" y="376"/>
                    <a:pt x="807" y="362"/>
                  </a:cubicBezTo>
                  <a:cubicBezTo>
                    <a:pt x="782" y="347"/>
                    <a:pt x="767" y="320"/>
                    <a:pt x="764" y="286"/>
                  </a:cubicBezTo>
                  <a:cubicBezTo>
                    <a:pt x="764" y="277"/>
                    <a:pt x="764" y="277"/>
                    <a:pt x="764" y="277"/>
                  </a:cubicBezTo>
                  <a:cubicBezTo>
                    <a:pt x="764" y="0"/>
                    <a:pt x="764" y="0"/>
                    <a:pt x="764" y="0"/>
                  </a:cubicBezTo>
                  <a:cubicBezTo>
                    <a:pt x="499" y="0"/>
                    <a:pt x="499" y="0"/>
                    <a:pt x="499" y="0"/>
                  </a:cubicBezTo>
                  <a:cubicBezTo>
                    <a:pt x="495" y="0"/>
                    <a:pt x="483" y="1"/>
                    <a:pt x="385" y="1"/>
                  </a:cubicBezTo>
                  <a:cubicBezTo>
                    <a:pt x="277" y="1"/>
                    <a:pt x="129" y="0"/>
                    <a:pt x="12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3" y="264"/>
                    <a:pt x="65" y="246"/>
                    <a:pt x="96" y="246"/>
                  </a:cubicBezTo>
                  <a:close/>
                </a:path>
              </a:pathLst>
            </a:custGeom>
            <a:blipFill dpi="0" rotWithShape="1">
              <a:blip r:embed="rId8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81010" tIns="40505" rIns="81010" bIns="40505" numCol="1" anchor="t" anchorCtr="0" compatLnSpc="1">
              <a:prstTxWarp prst="textNoShape">
                <a:avLst/>
              </a:prstTxWarp>
            </a:bodyPr>
            <a:lstStyle/>
            <a:p>
              <a:endParaRPr lang="en-US" sz="2658" dirty="0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5A33ABB2-B7A5-41E9-9D18-E476CDFB57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899437" y="7504215"/>
              <a:ext cx="6152635" cy="5269410"/>
            </a:xfrm>
            <a:custGeom>
              <a:avLst/>
              <a:gdLst>
                <a:gd name="T0" fmla="*/ 96 w 1006"/>
                <a:gd name="T1" fmla="*/ 246 h 799"/>
                <a:gd name="T2" fmla="*/ 242 w 1006"/>
                <a:gd name="T3" fmla="*/ 404 h 799"/>
                <a:gd name="T4" fmla="*/ 96 w 1006"/>
                <a:gd name="T5" fmla="*/ 561 h 799"/>
                <a:gd name="T6" fmla="*/ 0 w 1006"/>
                <a:gd name="T7" fmla="*/ 533 h 799"/>
                <a:gd name="T8" fmla="*/ 0 w 1006"/>
                <a:gd name="T9" fmla="*/ 799 h 799"/>
                <a:gd name="T10" fmla="*/ 764 w 1006"/>
                <a:gd name="T11" fmla="*/ 799 h 799"/>
                <a:gd name="T12" fmla="*/ 764 w 1006"/>
                <a:gd name="T13" fmla="*/ 529 h 799"/>
                <a:gd name="T14" fmla="*/ 764 w 1006"/>
                <a:gd name="T15" fmla="*/ 523 h 799"/>
                <a:gd name="T16" fmla="*/ 763 w 1006"/>
                <a:gd name="T17" fmla="*/ 492 h 799"/>
                <a:gd name="T18" fmla="*/ 770 w 1006"/>
                <a:gd name="T19" fmla="*/ 491 h 799"/>
                <a:gd name="T20" fmla="*/ 807 w 1006"/>
                <a:gd name="T21" fmla="*/ 445 h 799"/>
                <a:gd name="T22" fmla="*/ 890 w 1006"/>
                <a:gd name="T23" fmla="*/ 445 h 799"/>
                <a:gd name="T24" fmla="*/ 954 w 1006"/>
                <a:gd name="T25" fmla="*/ 468 h 799"/>
                <a:gd name="T26" fmla="*/ 1006 w 1006"/>
                <a:gd name="T27" fmla="*/ 404 h 799"/>
                <a:gd name="T28" fmla="*/ 954 w 1006"/>
                <a:gd name="T29" fmla="*/ 339 h 799"/>
                <a:gd name="T30" fmla="*/ 890 w 1006"/>
                <a:gd name="T31" fmla="*/ 362 h 799"/>
                <a:gd name="T32" fmla="*/ 807 w 1006"/>
                <a:gd name="T33" fmla="*/ 362 h 799"/>
                <a:gd name="T34" fmla="*/ 764 w 1006"/>
                <a:gd name="T35" fmla="*/ 286 h 799"/>
                <a:gd name="T36" fmla="*/ 764 w 1006"/>
                <a:gd name="T37" fmla="*/ 277 h 799"/>
                <a:gd name="T38" fmla="*/ 764 w 1006"/>
                <a:gd name="T39" fmla="*/ 0 h 799"/>
                <a:gd name="T40" fmla="*/ 499 w 1006"/>
                <a:gd name="T41" fmla="*/ 0 h 799"/>
                <a:gd name="T42" fmla="*/ 385 w 1006"/>
                <a:gd name="T43" fmla="*/ 1 h 799"/>
                <a:gd name="T44" fmla="*/ 129 w 1006"/>
                <a:gd name="T45" fmla="*/ 0 h 799"/>
                <a:gd name="T46" fmla="*/ 116 w 1006"/>
                <a:gd name="T47" fmla="*/ 0 h 799"/>
                <a:gd name="T48" fmla="*/ 0 w 1006"/>
                <a:gd name="T49" fmla="*/ 0 h 799"/>
                <a:gd name="T50" fmla="*/ 0 w 1006"/>
                <a:gd name="T51" fmla="*/ 274 h 799"/>
                <a:gd name="T52" fmla="*/ 96 w 1006"/>
                <a:gd name="T53" fmla="*/ 246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06" h="799">
                  <a:moveTo>
                    <a:pt x="96" y="246"/>
                  </a:moveTo>
                  <a:cubicBezTo>
                    <a:pt x="176" y="246"/>
                    <a:pt x="242" y="317"/>
                    <a:pt x="242" y="404"/>
                  </a:cubicBezTo>
                  <a:cubicBezTo>
                    <a:pt x="242" y="490"/>
                    <a:pt x="176" y="561"/>
                    <a:pt x="96" y="561"/>
                  </a:cubicBezTo>
                  <a:cubicBezTo>
                    <a:pt x="65" y="561"/>
                    <a:pt x="23" y="543"/>
                    <a:pt x="0" y="533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764" y="799"/>
                    <a:pt x="764" y="799"/>
                    <a:pt x="764" y="799"/>
                  </a:cubicBezTo>
                  <a:cubicBezTo>
                    <a:pt x="764" y="529"/>
                    <a:pt x="764" y="529"/>
                    <a:pt x="764" y="529"/>
                  </a:cubicBezTo>
                  <a:cubicBezTo>
                    <a:pt x="764" y="526"/>
                    <a:pt x="764" y="524"/>
                    <a:pt x="764" y="523"/>
                  </a:cubicBezTo>
                  <a:cubicBezTo>
                    <a:pt x="763" y="492"/>
                    <a:pt x="763" y="492"/>
                    <a:pt x="763" y="492"/>
                  </a:cubicBezTo>
                  <a:cubicBezTo>
                    <a:pt x="770" y="491"/>
                    <a:pt x="770" y="491"/>
                    <a:pt x="770" y="491"/>
                  </a:cubicBezTo>
                  <a:cubicBezTo>
                    <a:pt x="777" y="471"/>
                    <a:pt x="790" y="455"/>
                    <a:pt x="807" y="445"/>
                  </a:cubicBezTo>
                  <a:cubicBezTo>
                    <a:pt x="832" y="431"/>
                    <a:pt x="861" y="431"/>
                    <a:pt x="890" y="445"/>
                  </a:cubicBezTo>
                  <a:cubicBezTo>
                    <a:pt x="914" y="457"/>
                    <a:pt x="945" y="468"/>
                    <a:pt x="954" y="468"/>
                  </a:cubicBezTo>
                  <a:cubicBezTo>
                    <a:pt x="983" y="468"/>
                    <a:pt x="1006" y="439"/>
                    <a:pt x="1006" y="404"/>
                  </a:cubicBezTo>
                  <a:cubicBezTo>
                    <a:pt x="1006" y="368"/>
                    <a:pt x="983" y="339"/>
                    <a:pt x="954" y="339"/>
                  </a:cubicBezTo>
                  <a:cubicBezTo>
                    <a:pt x="945" y="339"/>
                    <a:pt x="914" y="350"/>
                    <a:pt x="890" y="362"/>
                  </a:cubicBezTo>
                  <a:cubicBezTo>
                    <a:pt x="862" y="376"/>
                    <a:pt x="832" y="376"/>
                    <a:pt x="807" y="362"/>
                  </a:cubicBezTo>
                  <a:cubicBezTo>
                    <a:pt x="782" y="347"/>
                    <a:pt x="767" y="320"/>
                    <a:pt x="764" y="286"/>
                  </a:cubicBezTo>
                  <a:cubicBezTo>
                    <a:pt x="764" y="277"/>
                    <a:pt x="764" y="277"/>
                    <a:pt x="764" y="277"/>
                  </a:cubicBezTo>
                  <a:cubicBezTo>
                    <a:pt x="764" y="0"/>
                    <a:pt x="764" y="0"/>
                    <a:pt x="764" y="0"/>
                  </a:cubicBezTo>
                  <a:cubicBezTo>
                    <a:pt x="499" y="0"/>
                    <a:pt x="499" y="0"/>
                    <a:pt x="499" y="0"/>
                  </a:cubicBezTo>
                  <a:cubicBezTo>
                    <a:pt x="495" y="0"/>
                    <a:pt x="483" y="1"/>
                    <a:pt x="385" y="1"/>
                  </a:cubicBezTo>
                  <a:cubicBezTo>
                    <a:pt x="277" y="1"/>
                    <a:pt x="129" y="0"/>
                    <a:pt x="12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3" y="264"/>
                    <a:pt x="65" y="246"/>
                    <a:pt x="96" y="246"/>
                  </a:cubicBezTo>
                  <a:close/>
                </a:path>
              </a:pathLst>
            </a:custGeom>
            <a:solidFill>
              <a:srgbClr val="151515">
                <a:alpha val="69804"/>
              </a:srgbClr>
            </a:solidFill>
            <a:ln>
              <a:noFill/>
            </a:ln>
          </p:spPr>
          <p:txBody>
            <a:bodyPr vert="horz" wrap="square" lIns="81010" tIns="40505" rIns="81010" bIns="40505" numCol="1" anchor="t" anchorCtr="0" compatLnSpc="1">
              <a:prstTxWarp prst="textNoShape">
                <a:avLst/>
              </a:prstTxWarp>
            </a:bodyPr>
            <a:lstStyle/>
            <a:p>
              <a:endParaRPr lang="en-US" sz="2658" dirty="0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910BCFE4-F443-4240-98AB-ADD7B97BC622}"/>
                </a:ext>
              </a:extLst>
            </p:cNvPr>
            <p:cNvSpPr/>
            <p:nvPr/>
          </p:nvSpPr>
          <p:spPr>
            <a:xfrm>
              <a:off x="12483546" y="7910359"/>
              <a:ext cx="3744791" cy="4639555"/>
            </a:xfrm>
            <a:prstGeom prst="rect">
              <a:avLst/>
            </a:prstGeom>
            <a:scene3d>
              <a:camera prst="orthographicFront"/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lang="ru-RU" sz="1063" cap="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Основание для включения:</a:t>
              </a:r>
            </a:p>
            <a:p>
              <a:r>
                <a:rPr lang="ru-RU" sz="1063" cap="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marL="151888" indent="-151888">
                <a:buFont typeface="Wingdings" panose="05000000000000000000" pitchFamily="2" charset="2"/>
                <a:buChar char="ü"/>
              </a:pPr>
              <a:r>
                <a:rPr lang="ru-RU" sz="1063" cap="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Соответствие одному или нескольким критериям;</a:t>
              </a:r>
            </a:p>
            <a:p>
              <a:pPr marL="151888" indent="-151888">
                <a:buFont typeface="Wingdings" panose="05000000000000000000" pitchFamily="2" charset="2"/>
                <a:buChar char="ü"/>
              </a:pPr>
              <a:r>
                <a:rPr lang="ru-RU" sz="1063" cap="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Наличие документов, подтверждающих инновационность продукции </a:t>
              </a:r>
            </a:p>
          </p:txBody>
        </p:sp>
      </p:grp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8CE845E-9746-48A1-8775-96AA5DE47C9C}"/>
              </a:ext>
            </a:extLst>
          </p:cNvPr>
          <p:cNvSpPr/>
          <p:nvPr/>
        </p:nvSpPr>
        <p:spPr>
          <a:xfrm>
            <a:off x="894568" y="1789477"/>
            <a:ext cx="2226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625">
              <a:spcBef>
                <a:spcPts val="44"/>
              </a:spcBef>
            </a:pPr>
            <a:r>
              <a:rPr lang="ru-RU" sz="1600" b="1" spc="-4" dirty="0">
                <a:solidFill>
                  <a:schemeClr val="bg2">
                    <a:lumMod val="10000"/>
                  </a:schemeClr>
                </a:solidFill>
                <a:latin typeface="Montserrat"/>
                <a:cs typeface="Montserrat"/>
              </a:rPr>
              <a:t>Первичная экспертиза </a:t>
            </a:r>
          </a:p>
          <a:p>
            <a:pPr marL="5625">
              <a:spcBef>
                <a:spcPts val="44"/>
              </a:spcBef>
            </a:pPr>
            <a:r>
              <a:rPr lang="ru-RU" sz="1600" b="1" spc="-4" dirty="0">
                <a:solidFill>
                  <a:schemeClr val="bg2">
                    <a:lumMod val="10000"/>
                  </a:schemeClr>
                </a:solidFill>
                <a:latin typeface="Montserrat"/>
                <a:cs typeface="Montserrat"/>
              </a:rPr>
              <a:t>(до 20 рабочих дней)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3ABB490-E6D4-40F8-B158-0817AB9504A4}"/>
              </a:ext>
            </a:extLst>
          </p:cNvPr>
          <p:cNvSpPr/>
          <p:nvPr/>
        </p:nvSpPr>
        <p:spPr>
          <a:xfrm>
            <a:off x="8495799" y="1061817"/>
            <a:ext cx="1475125" cy="2055178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1063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Основание для не допуска:</a:t>
            </a:r>
          </a:p>
          <a:p>
            <a:endParaRPr lang="ru-RU" sz="1063" cap="al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1888" indent="-151888">
              <a:buFont typeface="Wingdings" panose="05000000000000000000" pitchFamily="2" charset="2"/>
              <a:buChar char="ü"/>
            </a:pPr>
            <a:r>
              <a:rPr lang="ru-RU" sz="1063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 полный пакет документов;</a:t>
            </a:r>
          </a:p>
          <a:p>
            <a:pPr marL="151888" indent="-151888">
              <a:buFont typeface="Wingdings" panose="05000000000000000000" pitchFamily="2" charset="2"/>
              <a:buChar char="ü"/>
            </a:pPr>
            <a:r>
              <a:rPr lang="ru-RU" sz="1063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Неправильное оформление документов и заявки;</a:t>
            </a:r>
          </a:p>
          <a:p>
            <a:pPr marL="151888" indent="-151888">
              <a:buFont typeface="Wingdings" panose="05000000000000000000" pitchFamily="2" charset="2"/>
              <a:buChar char="ü"/>
            </a:pPr>
            <a:r>
              <a:rPr lang="ru-RU" sz="1063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Недостоверные сведения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39BEF7B-F702-4F04-AE5F-E1E3CCE3AD62}"/>
              </a:ext>
            </a:extLst>
          </p:cNvPr>
          <p:cNvSpPr/>
          <p:nvPr/>
        </p:nvSpPr>
        <p:spPr>
          <a:xfrm>
            <a:off x="7800530" y="4099294"/>
            <a:ext cx="3925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25">
              <a:spcBef>
                <a:spcPts val="44"/>
              </a:spcBef>
            </a:pPr>
            <a:r>
              <a:rPr lang="ru-RU" sz="1600" b="1" spc="-4" dirty="0">
                <a:solidFill>
                  <a:schemeClr val="bg2">
                    <a:lumMod val="10000"/>
                  </a:schemeClr>
                </a:solidFill>
                <a:latin typeface="Montserrat"/>
                <a:cs typeface="Montserrat"/>
              </a:rPr>
              <a:t>Решение о включении (отказе) в Реестр принимается Экспертным советом ОЦК</a:t>
            </a:r>
          </a:p>
          <a:p>
            <a:pPr marL="5625">
              <a:spcBef>
                <a:spcPts val="44"/>
              </a:spcBef>
            </a:pPr>
            <a:r>
              <a:rPr lang="ru-RU" sz="1600" b="1" spc="-4" dirty="0">
                <a:solidFill>
                  <a:schemeClr val="bg2">
                    <a:lumMod val="10000"/>
                  </a:schemeClr>
                </a:solidFill>
                <a:latin typeface="Montserrat"/>
                <a:cs typeface="Montserrat"/>
              </a:rPr>
              <a:t>(до 20 рабочих дней)</a:t>
            </a:r>
          </a:p>
        </p:txBody>
      </p:sp>
      <p:sp>
        <p:nvSpPr>
          <p:cNvPr id="34" name="Номер слайда 3">
            <a:extLst>
              <a:ext uri="{FF2B5EF4-FFF2-40B4-BE49-F238E27FC236}">
                <a16:creationId xmlns:a16="http://schemas.microsoft.com/office/drawing/2014/main" id="{590641DB-909F-4CD7-AA94-4B2300F1D30E}"/>
              </a:ext>
            </a:extLst>
          </p:cNvPr>
          <p:cNvSpPr txBox="1">
            <a:spLocks/>
          </p:cNvSpPr>
          <p:nvPr/>
        </p:nvSpPr>
        <p:spPr>
          <a:xfrm>
            <a:off x="10969614" y="5928064"/>
            <a:ext cx="533400" cy="16927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568">
              <a:spcBef>
                <a:spcPts val="204"/>
              </a:spcBef>
            </a:pPr>
            <a:fld id="{81D60167-4931-47E6-BA6A-407CBD079E47}" type="slidenum">
              <a:rPr lang="ru-RU" smtClean="0"/>
              <a:pPr marL="23568">
                <a:spcBef>
                  <a:spcPts val="204"/>
                </a:spcBef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298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out project">
            <a:extLst>
              <a:ext uri="{FF2B5EF4-FFF2-40B4-BE49-F238E27FC236}">
                <a16:creationId xmlns:a16="http://schemas.microsoft.com/office/drawing/2014/main" id="{8B04BE06-CA3F-47A0-B059-4A9A358EB7A4}"/>
              </a:ext>
            </a:extLst>
          </p:cNvPr>
          <p:cNvSpPr txBox="1"/>
          <p:nvPr/>
        </p:nvSpPr>
        <p:spPr>
          <a:xfrm>
            <a:off x="695325" y="181383"/>
            <a:ext cx="10801350" cy="521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lnSpc>
                <a:spcPct val="130000"/>
              </a:lnSpc>
              <a:defRPr sz="6000" b="0">
                <a:solidFill>
                  <a:srgbClr val="1C1F2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defRPr>
            </a:lvl1pPr>
          </a:lstStyle>
          <a:p>
            <a:pPr marL="8438" marR="283243" algn="ctr">
              <a:spcBef>
                <a:spcPts val="959"/>
              </a:spcBef>
            </a:pPr>
            <a:r>
              <a:rPr lang="ru-RU" sz="2800" b="1" spc="-4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Сведения для подачи заявки на включение в Реестр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933224C-1B47-46CD-AEA3-D9751734C609}"/>
              </a:ext>
            </a:extLst>
          </p:cNvPr>
          <p:cNvGrpSpPr/>
          <p:nvPr/>
        </p:nvGrpSpPr>
        <p:grpSpPr>
          <a:xfrm>
            <a:off x="567583" y="5822123"/>
            <a:ext cx="2437290" cy="854494"/>
            <a:chOff x="567583" y="5822123"/>
            <a:chExt cx="2437290" cy="85449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D69EE9A-15CD-43FF-AC34-E60CCC4FE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83" y="5822123"/>
              <a:ext cx="1847143" cy="854494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A072831-827C-4F3E-B7E8-8C0387CF775A}"/>
                </a:ext>
              </a:extLst>
            </p:cNvPr>
            <p:cNvSpPr/>
            <p:nvPr/>
          </p:nvSpPr>
          <p:spPr>
            <a:xfrm>
              <a:off x="1104994" y="6049315"/>
              <a:ext cx="18998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latin typeface="+mj-lt"/>
                  <a:cs typeface="Calibri" panose="020F0502020204030204" pitchFamily="34" charset="0"/>
                </a:rPr>
                <a:t> </a:t>
              </a: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Calibri" panose="020F0502020204030204" pitchFamily="34" charset="0"/>
                </a:rPr>
                <a:t>РОСДОРНИИ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D4B3D7-0A47-424D-BEE5-92C145E21D0C}"/>
              </a:ext>
            </a:extLst>
          </p:cNvPr>
          <p:cNvGrpSpPr/>
          <p:nvPr/>
        </p:nvGrpSpPr>
        <p:grpSpPr>
          <a:xfrm>
            <a:off x="1226069" y="2413463"/>
            <a:ext cx="982619" cy="982619"/>
            <a:chOff x="4451314" y="8536506"/>
            <a:chExt cx="1980000" cy="1980000"/>
          </a:xfrm>
        </p:grpSpPr>
        <p:sp>
          <p:nvSpPr>
            <p:cNvPr id="13" name="Oval 94">
              <a:extLst>
                <a:ext uri="{FF2B5EF4-FFF2-40B4-BE49-F238E27FC236}">
                  <a16:creationId xmlns:a16="http://schemas.microsoft.com/office/drawing/2014/main" id="{64698351-4B85-4AB9-8672-BE021FBC620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51314" y="8536506"/>
              <a:ext cx="1980000" cy="1980000"/>
            </a:xfrm>
            <a:prstGeom prst="ellipse">
              <a:avLst/>
            </a:prstGeom>
            <a:solidFill>
              <a:srgbClr val="D52B1E"/>
            </a:solidFill>
            <a:ln w="9525">
              <a:noFill/>
              <a:round/>
              <a:headEnd/>
              <a:tailEnd/>
            </a:ln>
            <a:effectLst>
              <a:outerShdw blurRad="292100" dist="101600" dir="10320000" sx="103000" sy="103000" algn="t" rotWithShape="0">
                <a:prstClr val="black">
                  <a:alpha val="38000"/>
                </a:prstClr>
              </a:outerShdw>
            </a:effectLst>
          </p:spPr>
          <p:txBody>
            <a:bodyPr vert="horz" wrap="square" lIns="121011" tIns="60505" rIns="121011" bIns="60505" numCol="1" anchor="t" anchorCtr="0" compatLnSpc="1">
              <a:prstTxWarp prst="textNoShape">
                <a:avLst/>
              </a:prstTxWarp>
            </a:bodyPr>
            <a:lstStyle/>
            <a:p>
              <a:endParaRPr lang="en-US" sz="3176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512A098C-0F19-42D1-A34E-920CAA2B6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6297" y="9004506"/>
              <a:ext cx="1044000" cy="1044000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8687E97-50A5-443D-90BA-D7EE4F1CB22C}"/>
              </a:ext>
            </a:extLst>
          </p:cNvPr>
          <p:cNvGrpSpPr/>
          <p:nvPr/>
        </p:nvGrpSpPr>
        <p:grpSpPr>
          <a:xfrm>
            <a:off x="2058020" y="3547940"/>
            <a:ext cx="982619" cy="1058846"/>
            <a:chOff x="12098016" y="9603612"/>
            <a:chExt cx="1980000" cy="1980000"/>
          </a:xfrm>
        </p:grpSpPr>
        <p:sp>
          <p:nvSpPr>
            <p:cNvPr id="17" name="Oval 94">
              <a:extLst>
                <a:ext uri="{FF2B5EF4-FFF2-40B4-BE49-F238E27FC236}">
                  <a16:creationId xmlns:a16="http://schemas.microsoft.com/office/drawing/2014/main" id="{150DA2C9-65DD-4B77-B1FD-63ECB546C39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098016" y="9603612"/>
              <a:ext cx="1980000" cy="1980000"/>
            </a:xfrm>
            <a:prstGeom prst="ellipse">
              <a:avLst/>
            </a:prstGeom>
            <a:solidFill>
              <a:srgbClr val="A0A0A0"/>
            </a:solidFill>
            <a:ln w="9525">
              <a:noFill/>
              <a:round/>
              <a:headEnd/>
              <a:tailEnd/>
            </a:ln>
            <a:effectLst>
              <a:outerShdw blurRad="292100" dist="101600" dir="10320000" sx="103000" sy="103000" algn="t" rotWithShape="0">
                <a:prstClr val="black">
                  <a:alpha val="38000"/>
                </a:prstClr>
              </a:outerShdw>
            </a:effectLst>
          </p:spPr>
          <p:txBody>
            <a:bodyPr vert="horz" wrap="square" lIns="121011" tIns="60505" rIns="121011" bIns="60505" numCol="1" anchor="t" anchorCtr="0" compatLnSpc="1">
              <a:prstTxWarp prst="textNoShape">
                <a:avLst/>
              </a:prstTxWarp>
            </a:bodyPr>
            <a:lstStyle/>
            <a:p>
              <a:endParaRPr lang="en-US" sz="3176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B5A54B83-B224-4128-850C-D2F2F8BFC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17812" y="10075718"/>
              <a:ext cx="1044000" cy="104400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2B06135-D9BF-4040-B452-994A98E6EFE5}"/>
              </a:ext>
            </a:extLst>
          </p:cNvPr>
          <p:cNvGrpSpPr/>
          <p:nvPr/>
        </p:nvGrpSpPr>
        <p:grpSpPr>
          <a:xfrm>
            <a:off x="3116866" y="2489095"/>
            <a:ext cx="982619" cy="982619"/>
            <a:chOff x="15620566" y="6007866"/>
            <a:chExt cx="1980000" cy="1980000"/>
          </a:xfrm>
        </p:grpSpPr>
        <p:sp>
          <p:nvSpPr>
            <p:cNvPr id="21" name="Oval 94">
              <a:extLst>
                <a:ext uri="{FF2B5EF4-FFF2-40B4-BE49-F238E27FC236}">
                  <a16:creationId xmlns:a16="http://schemas.microsoft.com/office/drawing/2014/main" id="{9B9A2C70-0EB4-4A1E-BD63-342C06E89F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620566" y="6007866"/>
              <a:ext cx="1980000" cy="1980000"/>
            </a:xfrm>
            <a:prstGeom prst="ellipse">
              <a:avLst/>
            </a:prstGeom>
            <a:solidFill>
              <a:srgbClr val="6A6A6A"/>
            </a:solidFill>
            <a:ln w="9525">
              <a:noFill/>
              <a:round/>
              <a:headEnd/>
              <a:tailEnd/>
            </a:ln>
            <a:effectLst>
              <a:outerShdw blurRad="292100" dist="101600" dir="10320000" sx="103000" sy="103000" algn="t" rotWithShape="0">
                <a:prstClr val="black">
                  <a:alpha val="38000"/>
                </a:prstClr>
              </a:outerShdw>
            </a:effectLst>
          </p:spPr>
          <p:txBody>
            <a:bodyPr vert="horz" wrap="square" lIns="121011" tIns="60505" rIns="121011" bIns="60505" numCol="1" anchor="t" anchorCtr="0" compatLnSpc="1">
              <a:prstTxWarp prst="textNoShape">
                <a:avLst/>
              </a:prstTxWarp>
            </a:bodyPr>
            <a:lstStyle/>
            <a:p>
              <a:endParaRPr lang="en-US" sz="3176">
                <a:solidFill>
                  <a:schemeClr val="bg1"/>
                </a:solidFill>
              </a:endParaRP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3ABF00B3-5923-41F3-B59D-16448FB45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39961" y="6427338"/>
              <a:ext cx="1044000" cy="1044000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7467DEE3-3972-423E-A544-5B2280C22F2C}"/>
              </a:ext>
            </a:extLst>
          </p:cNvPr>
          <p:cNvGrpSpPr/>
          <p:nvPr/>
        </p:nvGrpSpPr>
        <p:grpSpPr>
          <a:xfrm>
            <a:off x="4100081" y="3623572"/>
            <a:ext cx="982619" cy="982619"/>
            <a:chOff x="20476011" y="6427338"/>
            <a:chExt cx="1980000" cy="1980000"/>
          </a:xfrm>
        </p:grpSpPr>
        <p:sp>
          <p:nvSpPr>
            <p:cNvPr id="25" name="Oval 12">
              <a:extLst>
                <a:ext uri="{FF2B5EF4-FFF2-40B4-BE49-F238E27FC236}">
                  <a16:creationId xmlns:a16="http://schemas.microsoft.com/office/drawing/2014/main" id="{435C6D5E-072B-40C8-B7BD-54644015ED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476011" y="6427338"/>
              <a:ext cx="1980000" cy="1980000"/>
            </a:xfrm>
            <a:prstGeom prst="ellipse">
              <a:avLst/>
            </a:prstGeom>
            <a:solidFill>
              <a:srgbClr val="D52B1E"/>
            </a:solidFill>
            <a:ln w="9525">
              <a:noFill/>
              <a:round/>
              <a:headEnd/>
              <a:tailEnd/>
            </a:ln>
            <a:effectLst>
              <a:outerShdw blurRad="292100" dist="101600" dir="10320000" sx="103000" sy="103000" algn="t" rotWithShape="0">
                <a:prstClr val="black">
                  <a:alpha val="38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011" tIns="60505" rIns="121011" bIns="60505" numCol="1" anchor="t" anchorCtr="0" compatLnSpc="1">
              <a:prstTxWarp prst="textNoShape">
                <a:avLst/>
              </a:prstTxWarp>
            </a:bodyPr>
            <a:lstStyle/>
            <a:p>
              <a:endParaRPr lang="en-US" sz="3176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264E20A-B08E-4278-8614-B2D7D3C54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44011" y="6895338"/>
              <a:ext cx="1044000" cy="1044000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204676E0-F5DC-47C3-9FB9-E414004E173F}"/>
              </a:ext>
            </a:extLst>
          </p:cNvPr>
          <p:cNvGrpSpPr/>
          <p:nvPr/>
        </p:nvGrpSpPr>
        <p:grpSpPr>
          <a:xfrm>
            <a:off x="5083294" y="2489095"/>
            <a:ext cx="982619" cy="982619"/>
            <a:chOff x="1141325" y="4154473"/>
            <a:chExt cx="1980000" cy="1980000"/>
          </a:xfrm>
        </p:grpSpPr>
        <p:sp>
          <p:nvSpPr>
            <p:cNvPr id="29" name="Oval 94">
              <a:extLst>
                <a:ext uri="{FF2B5EF4-FFF2-40B4-BE49-F238E27FC236}">
                  <a16:creationId xmlns:a16="http://schemas.microsoft.com/office/drawing/2014/main" id="{D2B931D5-39BF-45C0-A818-1D7736079CE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41325" y="4154473"/>
              <a:ext cx="1980000" cy="1980000"/>
            </a:xfrm>
            <a:prstGeom prst="ellipse">
              <a:avLst/>
            </a:prstGeom>
            <a:solidFill>
              <a:srgbClr val="6A6A6A"/>
            </a:solidFill>
            <a:ln w="9525">
              <a:noFill/>
              <a:round/>
              <a:headEnd/>
              <a:tailEnd/>
            </a:ln>
            <a:effectLst>
              <a:outerShdw blurRad="292100" dist="101600" dir="10320000" sx="103000" sy="103000" algn="t" rotWithShape="0">
                <a:prstClr val="black">
                  <a:alpha val="38000"/>
                </a:prstClr>
              </a:outerShdw>
            </a:effectLst>
          </p:spPr>
          <p:txBody>
            <a:bodyPr vert="horz" wrap="square" lIns="121011" tIns="60505" rIns="121011" bIns="60505" numCol="1" anchor="t" anchorCtr="0" compatLnSpc="1">
              <a:prstTxWarp prst="textNoShape">
                <a:avLst/>
              </a:prstTxWarp>
            </a:bodyPr>
            <a:lstStyle/>
            <a:p>
              <a:endParaRPr lang="en-US" sz="3176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FE132AE-71B6-472B-9101-770B0658C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5733" y="4628503"/>
              <a:ext cx="1044000" cy="1044000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6F5F997-FA74-4980-99B3-C459BEF00016}"/>
              </a:ext>
            </a:extLst>
          </p:cNvPr>
          <p:cNvGrpSpPr/>
          <p:nvPr/>
        </p:nvGrpSpPr>
        <p:grpSpPr>
          <a:xfrm>
            <a:off x="6217772" y="3623572"/>
            <a:ext cx="982619" cy="982619"/>
            <a:chOff x="5851386" y="8336624"/>
            <a:chExt cx="1980000" cy="1980000"/>
          </a:xfrm>
        </p:grpSpPr>
        <p:sp>
          <p:nvSpPr>
            <p:cNvPr id="33" name="Oval 94">
              <a:extLst>
                <a:ext uri="{FF2B5EF4-FFF2-40B4-BE49-F238E27FC236}">
                  <a16:creationId xmlns:a16="http://schemas.microsoft.com/office/drawing/2014/main" id="{BC396AAB-6151-41BA-91A5-DB353745B42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51386" y="8336624"/>
              <a:ext cx="1980000" cy="1980000"/>
            </a:xfrm>
            <a:prstGeom prst="ellipse">
              <a:avLst/>
            </a:prstGeom>
            <a:solidFill>
              <a:srgbClr val="004B98"/>
            </a:solidFill>
            <a:ln w="9525">
              <a:noFill/>
              <a:round/>
              <a:headEnd/>
              <a:tailEnd/>
            </a:ln>
            <a:effectLst>
              <a:outerShdw blurRad="292100" dist="101600" dir="10320000" sx="103000" sy="103000" algn="t" rotWithShape="0">
                <a:prstClr val="black">
                  <a:alpha val="38000"/>
                </a:prstClr>
              </a:outerShdw>
            </a:effectLst>
          </p:spPr>
          <p:txBody>
            <a:bodyPr vert="horz" wrap="square" lIns="121011" tIns="60505" rIns="121011" bIns="60505" numCol="1" anchor="t" anchorCtr="0" compatLnSpc="1">
              <a:prstTxWarp prst="textNoShape">
                <a:avLst/>
              </a:prstTxWarp>
            </a:bodyPr>
            <a:lstStyle/>
            <a:p>
              <a:endParaRPr lang="en-US" sz="3176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3254C006-590E-4B11-B465-0C86561DF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6193" y="8826685"/>
              <a:ext cx="1044000" cy="104400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70E53DF3-AB82-46A8-9176-53AB3C30916B}"/>
              </a:ext>
            </a:extLst>
          </p:cNvPr>
          <p:cNvGrpSpPr/>
          <p:nvPr/>
        </p:nvGrpSpPr>
        <p:grpSpPr>
          <a:xfrm>
            <a:off x="7427882" y="2489095"/>
            <a:ext cx="982619" cy="982619"/>
            <a:chOff x="9526200" y="5144473"/>
            <a:chExt cx="1980000" cy="1980000"/>
          </a:xfrm>
        </p:grpSpPr>
        <p:sp>
          <p:nvSpPr>
            <p:cNvPr id="37" name="Oval 94">
              <a:extLst>
                <a:ext uri="{FF2B5EF4-FFF2-40B4-BE49-F238E27FC236}">
                  <a16:creationId xmlns:a16="http://schemas.microsoft.com/office/drawing/2014/main" id="{ED743411-2477-42C6-B809-562DE98916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526200" y="5144473"/>
              <a:ext cx="1980000" cy="1980000"/>
            </a:xfrm>
            <a:prstGeom prst="ellipse">
              <a:avLst/>
            </a:prstGeom>
            <a:solidFill>
              <a:srgbClr val="D52B1E"/>
            </a:solidFill>
            <a:ln w="9525">
              <a:noFill/>
              <a:round/>
              <a:headEnd/>
              <a:tailEnd/>
            </a:ln>
            <a:effectLst>
              <a:outerShdw blurRad="292100" dist="101600" dir="10320000" sx="103000" sy="103000" algn="t" rotWithShape="0">
                <a:prstClr val="black">
                  <a:alpha val="38000"/>
                </a:prstClr>
              </a:outerShdw>
            </a:effectLst>
          </p:spPr>
          <p:txBody>
            <a:bodyPr vert="horz" wrap="square" lIns="121011" tIns="60505" rIns="121011" bIns="60505" numCol="1" anchor="t" anchorCtr="0" compatLnSpc="1">
              <a:prstTxWarp prst="textNoShape">
                <a:avLst/>
              </a:prstTxWarp>
            </a:bodyPr>
            <a:lstStyle/>
            <a:p>
              <a:endParaRPr lang="en-US" sz="3176">
                <a:solidFill>
                  <a:schemeClr val="bg1"/>
                </a:solidFill>
              </a:endParaRP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AA68A11E-A26F-406D-93C0-B00FDF1EE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5275" y="5623908"/>
              <a:ext cx="1044000" cy="104400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16FDC0-711C-4A91-9B91-289986DAD8E4}"/>
              </a:ext>
            </a:extLst>
          </p:cNvPr>
          <p:cNvGrpSpPr/>
          <p:nvPr/>
        </p:nvGrpSpPr>
        <p:grpSpPr>
          <a:xfrm>
            <a:off x="8637992" y="3623572"/>
            <a:ext cx="982619" cy="982619"/>
            <a:chOff x="9678600" y="5296873"/>
            <a:chExt cx="1980000" cy="1980000"/>
          </a:xfrm>
        </p:grpSpPr>
        <p:sp>
          <p:nvSpPr>
            <p:cNvPr id="40" name="Oval 94">
              <a:extLst>
                <a:ext uri="{FF2B5EF4-FFF2-40B4-BE49-F238E27FC236}">
                  <a16:creationId xmlns:a16="http://schemas.microsoft.com/office/drawing/2014/main" id="{BFE4EC06-BC82-4C29-983B-F33AE8F8778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678600" y="5296873"/>
              <a:ext cx="1980000" cy="1980000"/>
            </a:xfrm>
            <a:prstGeom prst="ellipse">
              <a:avLst/>
            </a:prstGeom>
            <a:solidFill>
              <a:srgbClr val="D52B1E"/>
            </a:solidFill>
            <a:ln w="9525">
              <a:noFill/>
              <a:round/>
              <a:headEnd/>
              <a:tailEnd/>
            </a:ln>
            <a:effectLst>
              <a:outerShdw blurRad="292100" dist="101600" dir="10320000" sx="103000" sy="103000" algn="t" rotWithShape="0">
                <a:prstClr val="black">
                  <a:alpha val="38000"/>
                </a:prstClr>
              </a:outerShdw>
            </a:effectLst>
          </p:spPr>
          <p:txBody>
            <a:bodyPr vert="horz" wrap="square" lIns="121011" tIns="60505" rIns="121011" bIns="60505" numCol="1" anchor="t" anchorCtr="0" compatLnSpc="1">
              <a:prstTxWarp prst="textNoShape">
                <a:avLst/>
              </a:prstTxWarp>
            </a:bodyPr>
            <a:lstStyle/>
            <a:p>
              <a:endParaRPr lang="en-US" sz="3176">
                <a:solidFill>
                  <a:schemeClr val="bg1"/>
                </a:solidFill>
              </a:endParaRPr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8CA79955-34DD-49C9-884F-CDA2B27E3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52312" y="5731834"/>
              <a:ext cx="1044000" cy="104400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60E5831E-AEF9-42EF-8A65-FB78EC01660E}"/>
              </a:ext>
            </a:extLst>
          </p:cNvPr>
          <p:cNvGrpSpPr/>
          <p:nvPr/>
        </p:nvGrpSpPr>
        <p:grpSpPr>
          <a:xfrm>
            <a:off x="9621206" y="2337831"/>
            <a:ext cx="982619" cy="982619"/>
            <a:chOff x="18668566" y="5615739"/>
            <a:chExt cx="1980000" cy="1980000"/>
          </a:xfrm>
        </p:grpSpPr>
        <p:sp>
          <p:nvSpPr>
            <p:cNvPr id="43" name="Oval 94">
              <a:extLst>
                <a:ext uri="{FF2B5EF4-FFF2-40B4-BE49-F238E27FC236}">
                  <a16:creationId xmlns:a16="http://schemas.microsoft.com/office/drawing/2014/main" id="{A73D3CE0-90AE-4447-AAA4-65FD86A64F2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68566" y="5615739"/>
              <a:ext cx="1980000" cy="1980000"/>
            </a:xfrm>
            <a:prstGeom prst="ellipse">
              <a:avLst/>
            </a:prstGeom>
            <a:solidFill>
              <a:srgbClr val="004B98"/>
            </a:solidFill>
            <a:ln w="9525">
              <a:noFill/>
              <a:round/>
              <a:headEnd/>
              <a:tailEnd/>
            </a:ln>
            <a:effectLst>
              <a:outerShdw blurRad="292100" dist="101600" dir="10320000" sx="103000" sy="103000" algn="t" rotWithShape="0">
                <a:prstClr val="black">
                  <a:alpha val="38000"/>
                </a:prstClr>
              </a:outerShdw>
            </a:effectLst>
          </p:spPr>
          <p:txBody>
            <a:bodyPr vert="horz" wrap="square" lIns="121011" tIns="60505" rIns="121011" bIns="60505" numCol="1" anchor="t" anchorCtr="0" compatLnSpc="1">
              <a:prstTxWarp prst="textNoShape">
                <a:avLst/>
              </a:prstTxWarp>
            </a:bodyPr>
            <a:lstStyle/>
            <a:p>
              <a:endParaRPr lang="en-US" sz="3176">
                <a:solidFill>
                  <a:schemeClr val="bg1"/>
                </a:solidFill>
              </a:endParaRPr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C4037682-621F-4081-A81A-FED788419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40186" y="6101404"/>
              <a:ext cx="1044000" cy="1044000"/>
            </a:xfrm>
            <a:prstGeom prst="rect">
              <a:avLst/>
            </a:prstGeom>
          </p:spPr>
        </p:pic>
      </p:grpSp>
      <p:sp>
        <p:nvSpPr>
          <p:cNvPr id="49" name="Минус 78">
            <a:extLst>
              <a:ext uri="{FF2B5EF4-FFF2-40B4-BE49-F238E27FC236}">
                <a16:creationId xmlns:a16="http://schemas.microsoft.com/office/drawing/2014/main" id="{C37CADF2-BA8F-41D6-B86C-70C992D32A65}"/>
              </a:ext>
            </a:extLst>
          </p:cNvPr>
          <p:cNvSpPr/>
          <p:nvPr/>
        </p:nvSpPr>
        <p:spPr>
          <a:xfrm rot="3252353">
            <a:off x="1863004" y="3293854"/>
            <a:ext cx="558220" cy="36098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87"/>
          </a:p>
        </p:txBody>
      </p:sp>
      <p:sp>
        <p:nvSpPr>
          <p:cNvPr id="50" name="Минус 79">
            <a:extLst>
              <a:ext uri="{FF2B5EF4-FFF2-40B4-BE49-F238E27FC236}">
                <a16:creationId xmlns:a16="http://schemas.microsoft.com/office/drawing/2014/main" id="{0B6EEF83-DFAE-4F79-B411-15801F7D2F57}"/>
              </a:ext>
            </a:extLst>
          </p:cNvPr>
          <p:cNvSpPr/>
          <p:nvPr/>
        </p:nvSpPr>
        <p:spPr>
          <a:xfrm rot="8189425">
            <a:off x="2723828" y="3360001"/>
            <a:ext cx="696636" cy="36098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87"/>
          </a:p>
        </p:txBody>
      </p:sp>
      <p:sp>
        <p:nvSpPr>
          <p:cNvPr id="51" name="Минус 80">
            <a:extLst>
              <a:ext uri="{FF2B5EF4-FFF2-40B4-BE49-F238E27FC236}">
                <a16:creationId xmlns:a16="http://schemas.microsoft.com/office/drawing/2014/main" id="{969C2839-6659-4EB4-A378-C7A93665DB60}"/>
              </a:ext>
            </a:extLst>
          </p:cNvPr>
          <p:cNvSpPr/>
          <p:nvPr/>
        </p:nvSpPr>
        <p:spPr>
          <a:xfrm rot="3252353">
            <a:off x="3724997" y="3374901"/>
            <a:ext cx="690516" cy="36098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87"/>
          </a:p>
        </p:txBody>
      </p:sp>
      <p:sp>
        <p:nvSpPr>
          <p:cNvPr id="52" name="Минус 81">
            <a:extLst>
              <a:ext uri="{FF2B5EF4-FFF2-40B4-BE49-F238E27FC236}">
                <a16:creationId xmlns:a16="http://schemas.microsoft.com/office/drawing/2014/main" id="{C90A8096-532E-47E2-8ADB-F7705114E816}"/>
              </a:ext>
            </a:extLst>
          </p:cNvPr>
          <p:cNvSpPr/>
          <p:nvPr/>
        </p:nvSpPr>
        <p:spPr>
          <a:xfrm rot="7986466">
            <a:off x="4740916" y="3394461"/>
            <a:ext cx="772057" cy="36098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87"/>
          </a:p>
        </p:txBody>
      </p:sp>
      <p:sp>
        <p:nvSpPr>
          <p:cNvPr id="53" name="Минус 82">
            <a:extLst>
              <a:ext uri="{FF2B5EF4-FFF2-40B4-BE49-F238E27FC236}">
                <a16:creationId xmlns:a16="http://schemas.microsoft.com/office/drawing/2014/main" id="{9C51F93A-A864-469A-BC3B-B7F94CFEAC70}"/>
              </a:ext>
            </a:extLst>
          </p:cNvPr>
          <p:cNvSpPr/>
          <p:nvPr/>
        </p:nvSpPr>
        <p:spPr>
          <a:xfrm rot="2984188">
            <a:off x="5753328" y="3350434"/>
            <a:ext cx="839032" cy="36098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87"/>
          </a:p>
        </p:txBody>
      </p:sp>
      <p:sp>
        <p:nvSpPr>
          <p:cNvPr id="54" name="Минус 83">
            <a:extLst>
              <a:ext uri="{FF2B5EF4-FFF2-40B4-BE49-F238E27FC236}">
                <a16:creationId xmlns:a16="http://schemas.microsoft.com/office/drawing/2014/main" id="{F8440F5B-A25C-4A3C-9C81-5CB5A511DC24}"/>
              </a:ext>
            </a:extLst>
          </p:cNvPr>
          <p:cNvSpPr/>
          <p:nvPr/>
        </p:nvSpPr>
        <p:spPr>
          <a:xfrm rot="8054094">
            <a:off x="6738310" y="3370554"/>
            <a:ext cx="1035360" cy="36098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87"/>
          </a:p>
        </p:txBody>
      </p:sp>
      <p:sp>
        <p:nvSpPr>
          <p:cNvPr id="55" name="Минус 84">
            <a:extLst>
              <a:ext uri="{FF2B5EF4-FFF2-40B4-BE49-F238E27FC236}">
                <a16:creationId xmlns:a16="http://schemas.microsoft.com/office/drawing/2014/main" id="{1AEC5E63-28BE-43C2-9477-91F5B4D1DEA2}"/>
              </a:ext>
            </a:extLst>
          </p:cNvPr>
          <p:cNvSpPr/>
          <p:nvPr/>
        </p:nvSpPr>
        <p:spPr>
          <a:xfrm rot="3211777">
            <a:off x="7979612" y="3430438"/>
            <a:ext cx="1035079" cy="36098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87"/>
          </a:p>
        </p:txBody>
      </p:sp>
      <p:sp>
        <p:nvSpPr>
          <p:cNvPr id="56" name="Минус 85">
            <a:extLst>
              <a:ext uri="{FF2B5EF4-FFF2-40B4-BE49-F238E27FC236}">
                <a16:creationId xmlns:a16="http://schemas.microsoft.com/office/drawing/2014/main" id="{F34C7104-732A-40F9-96FD-DEF5C00FDFBE}"/>
              </a:ext>
            </a:extLst>
          </p:cNvPr>
          <p:cNvSpPr/>
          <p:nvPr/>
        </p:nvSpPr>
        <p:spPr>
          <a:xfrm rot="18360552">
            <a:off x="9120832" y="3302494"/>
            <a:ext cx="934699" cy="36098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87"/>
          </a:p>
        </p:txBody>
      </p:sp>
      <p:sp>
        <p:nvSpPr>
          <p:cNvPr id="57" name="Номер слайда 3">
            <a:extLst>
              <a:ext uri="{FF2B5EF4-FFF2-40B4-BE49-F238E27FC236}">
                <a16:creationId xmlns:a16="http://schemas.microsoft.com/office/drawing/2014/main" id="{468C5864-F4DF-4BDA-8A3D-E4FD17CE042F}"/>
              </a:ext>
            </a:extLst>
          </p:cNvPr>
          <p:cNvSpPr txBox="1">
            <a:spLocks/>
          </p:cNvSpPr>
          <p:nvPr/>
        </p:nvSpPr>
        <p:spPr>
          <a:xfrm>
            <a:off x="10969614" y="5928064"/>
            <a:ext cx="533400" cy="16927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568">
              <a:spcBef>
                <a:spcPts val="204"/>
              </a:spcBef>
            </a:pPr>
            <a:fld id="{81D60167-4931-47E6-BA6A-407CBD079E47}" type="slidenum">
              <a:rPr lang="ru-RU" smtClean="0"/>
              <a:pPr marL="23568">
                <a:spcBef>
                  <a:spcPts val="204"/>
                </a:spcBef>
              </a:pPr>
              <a:t>7</a:t>
            </a:fld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5437F5-CEED-424A-84C7-4B9EE952DE7C}"/>
              </a:ext>
            </a:extLst>
          </p:cNvPr>
          <p:cNvSpPr/>
          <p:nvPr/>
        </p:nvSpPr>
        <p:spPr>
          <a:xfrm>
            <a:off x="300359" y="983779"/>
            <a:ext cx="29986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Стандарт организации (технические условия)</a:t>
            </a:r>
            <a:r>
              <a:rPr lang="ru-RU" sz="1400" dirty="0"/>
              <a:t>, гармонизированный с требованиями ТР ТС 014/2011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6E78BB9-BBA1-437D-9752-9EC0F326FF6F}"/>
              </a:ext>
            </a:extLst>
          </p:cNvPr>
          <p:cNvSpPr/>
          <p:nvPr/>
        </p:nvSpPr>
        <p:spPr>
          <a:xfrm>
            <a:off x="3426526" y="982767"/>
            <a:ext cx="44782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Декларация или сертификат соответствия </a:t>
            </a:r>
            <a:r>
              <a:rPr lang="ru-RU" sz="1400" dirty="0">
                <a:ea typeface="Times New Roman" panose="02020603050405020304" pitchFamily="18" charset="0"/>
              </a:rPr>
              <a:t>заявленной продукции требованиям ТР ТС 014/2011 и других технических регламентов ЕАЭС, документы добровольного подтверждения соответствия</a:t>
            </a:r>
            <a:endParaRPr lang="ru-RU" sz="1400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1DC1FF6A-1FD3-4114-898A-BA1DD1E75C68}"/>
              </a:ext>
            </a:extLst>
          </p:cNvPr>
          <p:cNvSpPr/>
          <p:nvPr/>
        </p:nvSpPr>
        <p:spPr>
          <a:xfrm>
            <a:off x="8032280" y="991368"/>
            <a:ext cx="37704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Протоколы лабораторных испытаний,</a:t>
            </a:r>
            <a:r>
              <a:rPr lang="ru-RU" sz="1400" b="1" dirty="0"/>
              <a:t> </a:t>
            </a:r>
            <a:r>
              <a:rPr lang="ru-RU" sz="1400" dirty="0"/>
              <a:t>подтверждающие соответствие продукции ТР ТС 014/2011 и других технических регламентов ЕАЭС, либо документам по стандартизации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BE5E9F6-994D-4172-B9F3-F6C6239EEE94}"/>
              </a:ext>
            </a:extLst>
          </p:cNvPr>
          <p:cNvSpPr/>
          <p:nvPr/>
        </p:nvSpPr>
        <p:spPr>
          <a:xfrm>
            <a:off x="7509133" y="4958463"/>
            <a:ext cx="36361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Подтверждённый опыт (внедрения) применения </a:t>
            </a:r>
            <a:r>
              <a:rPr lang="ru-RU" sz="1400" dirty="0"/>
              <a:t>(письма заказчиков и эксплуатирующих организаций, акты внедрения, документы с результатами мониторинга)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EE82BD4F-423F-4522-B6A1-15D4214B9031}"/>
              </a:ext>
            </a:extLst>
          </p:cNvPr>
          <p:cNvSpPr/>
          <p:nvPr/>
        </p:nvSpPr>
        <p:spPr>
          <a:xfrm>
            <a:off x="3325098" y="4955620"/>
            <a:ext cx="38347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Технико-экономическое обоснование (сравнение), </a:t>
            </a:r>
            <a:r>
              <a:rPr lang="ru-RU" sz="1400" dirty="0"/>
              <a:t>содержащее расчет, подтверждающий эффективность применения технологии (материала, конструкции) в сравнении с аналогичными</a:t>
            </a:r>
          </a:p>
        </p:txBody>
      </p:sp>
    </p:spTree>
    <p:extLst>
      <p:ext uri="{BB962C8B-B14F-4D97-AF65-F5344CB8AC3E}">
        <p14:creationId xmlns:p14="http://schemas.microsoft.com/office/powerpoint/2010/main" val="3247785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out project">
            <a:extLst>
              <a:ext uri="{FF2B5EF4-FFF2-40B4-BE49-F238E27FC236}">
                <a16:creationId xmlns:a16="http://schemas.microsoft.com/office/drawing/2014/main" id="{8B04BE06-CA3F-47A0-B059-4A9A358EB7A4}"/>
              </a:ext>
            </a:extLst>
          </p:cNvPr>
          <p:cNvSpPr txBox="1"/>
          <p:nvPr/>
        </p:nvSpPr>
        <p:spPr>
          <a:xfrm>
            <a:off x="695325" y="181383"/>
            <a:ext cx="1104983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lnSpc>
                <a:spcPct val="130000"/>
              </a:lnSpc>
              <a:defRPr sz="6000" b="0">
                <a:solidFill>
                  <a:srgbClr val="1C1F2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defRPr>
            </a:lvl1pPr>
          </a:lstStyle>
          <a:p>
            <a:pPr marL="8438" marR="283243" algn="ctr">
              <a:lnSpc>
                <a:spcPct val="100000"/>
              </a:lnSpc>
            </a:pPr>
            <a:r>
              <a:rPr lang="ru-RU" sz="2800" b="1" spc="-4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Распределение всех технологий в Реестре на </a:t>
            </a:r>
            <a:r>
              <a:rPr lang="en-US" sz="2800" b="1" spc="-4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</a:t>
            </a:r>
            <a:r>
              <a:rPr lang="ru-RU" sz="2800" b="1" spc="-4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полугодие 2021 года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14F8B86-2909-4443-9E9F-E5E6A8BCBE06}"/>
              </a:ext>
            </a:extLst>
          </p:cNvPr>
          <p:cNvGrpSpPr/>
          <p:nvPr/>
        </p:nvGrpSpPr>
        <p:grpSpPr>
          <a:xfrm>
            <a:off x="567583" y="5822123"/>
            <a:ext cx="2437290" cy="854494"/>
            <a:chOff x="567583" y="5822123"/>
            <a:chExt cx="2437290" cy="85449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42BCE5F-CCFF-4073-BD61-A1B011F4A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83" y="5822123"/>
              <a:ext cx="1847143" cy="854494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B1833374-96FD-4A2D-93D9-78571997C0D2}"/>
                </a:ext>
              </a:extLst>
            </p:cNvPr>
            <p:cNvSpPr/>
            <p:nvPr/>
          </p:nvSpPr>
          <p:spPr>
            <a:xfrm>
              <a:off x="1104994" y="6049315"/>
              <a:ext cx="18998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latin typeface="+mj-lt"/>
                  <a:cs typeface="Calibri" panose="020F0502020204030204" pitchFamily="34" charset="0"/>
                </a:rPr>
                <a:t> </a:t>
              </a: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Calibri" panose="020F0502020204030204" pitchFamily="34" charset="0"/>
                </a:rPr>
                <a:t>РОСДОРНИИ</a:t>
              </a:r>
            </a:p>
          </p:txBody>
        </p:sp>
      </p:grp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A5DA0D7-E69B-4C91-950D-59695A56CB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987221"/>
              </p:ext>
            </p:extLst>
          </p:nvPr>
        </p:nvGraphicFramePr>
        <p:xfrm>
          <a:off x="599952" y="1012178"/>
          <a:ext cx="11145205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CF72B7FC-D3BE-49B0-ABD0-81EAF33CBE2F}"/>
              </a:ext>
            </a:extLst>
          </p:cNvPr>
          <p:cNvSpPr txBox="1">
            <a:spLocks/>
          </p:cNvSpPr>
          <p:nvPr/>
        </p:nvSpPr>
        <p:spPr>
          <a:xfrm>
            <a:off x="10969614" y="5928064"/>
            <a:ext cx="533400" cy="16927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568">
              <a:spcBef>
                <a:spcPts val="204"/>
              </a:spcBef>
            </a:pPr>
            <a:fld id="{81D60167-4931-47E6-BA6A-407CBD079E47}" type="slidenum">
              <a:rPr lang="ru-RU" smtClean="0"/>
              <a:pPr marL="23568">
                <a:spcBef>
                  <a:spcPts val="204"/>
                </a:spcBef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815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out project">
            <a:extLst>
              <a:ext uri="{FF2B5EF4-FFF2-40B4-BE49-F238E27FC236}">
                <a16:creationId xmlns:a16="http://schemas.microsoft.com/office/drawing/2014/main" id="{8B04BE06-CA3F-47A0-B059-4A9A358EB7A4}"/>
              </a:ext>
            </a:extLst>
          </p:cNvPr>
          <p:cNvSpPr txBox="1"/>
          <p:nvPr/>
        </p:nvSpPr>
        <p:spPr>
          <a:xfrm>
            <a:off x="275208" y="181383"/>
            <a:ext cx="11620870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lnSpc>
                <a:spcPct val="130000"/>
              </a:lnSpc>
              <a:defRPr sz="6000" b="0">
                <a:solidFill>
                  <a:srgbClr val="1C1F2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defRPr>
            </a:lvl1pPr>
          </a:lstStyle>
          <a:p>
            <a:pPr marL="8438" marR="283243" algn="ctr">
              <a:lnSpc>
                <a:spcPct val="100000"/>
              </a:lnSpc>
            </a:pPr>
            <a:r>
              <a:rPr lang="ru-RU" sz="2800" b="1" spc="-4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Распределение технологий для мостовых сооружений в Реестре </a:t>
            </a:r>
            <a:br>
              <a:rPr lang="ru-RU" sz="2800" b="1" spc="-4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ru-RU" sz="2800" b="1" spc="-4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на </a:t>
            </a:r>
            <a:r>
              <a:rPr lang="en-US" sz="2800" b="1" spc="-4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</a:t>
            </a:r>
            <a:r>
              <a:rPr lang="ru-RU" sz="2800" b="1" spc="-4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полугодие 2021 года 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EE793A2-A0D7-4A60-9B43-6EE826A61152}"/>
              </a:ext>
            </a:extLst>
          </p:cNvPr>
          <p:cNvGrpSpPr/>
          <p:nvPr/>
        </p:nvGrpSpPr>
        <p:grpSpPr>
          <a:xfrm>
            <a:off x="567583" y="5822123"/>
            <a:ext cx="2437290" cy="854494"/>
            <a:chOff x="567583" y="5822123"/>
            <a:chExt cx="2437290" cy="85449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BF1D17F8-0E65-4273-AADC-E58C622A0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83" y="5822123"/>
              <a:ext cx="1847143" cy="854494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F44EC80D-3CAC-4366-82F3-8C20DF4A1B94}"/>
                </a:ext>
              </a:extLst>
            </p:cNvPr>
            <p:cNvSpPr/>
            <p:nvPr/>
          </p:nvSpPr>
          <p:spPr>
            <a:xfrm>
              <a:off x="1104994" y="6049315"/>
              <a:ext cx="18998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latin typeface="+mj-lt"/>
                  <a:cs typeface="Calibri" panose="020F0502020204030204" pitchFamily="34" charset="0"/>
                </a:rPr>
                <a:t> </a:t>
              </a: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Calibri" panose="020F0502020204030204" pitchFamily="34" charset="0"/>
                </a:rPr>
                <a:t>РОСДОРНИИ</a:t>
              </a:r>
            </a:p>
          </p:txBody>
        </p:sp>
      </p:grp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F3DAB7E3-C758-45C0-9B46-7C6D069F2E90}"/>
              </a:ext>
            </a:extLst>
          </p:cNvPr>
          <p:cNvSpPr txBox="1">
            <a:spLocks/>
          </p:cNvSpPr>
          <p:nvPr/>
        </p:nvSpPr>
        <p:spPr>
          <a:xfrm>
            <a:off x="10969614" y="5928064"/>
            <a:ext cx="533400" cy="16927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568">
              <a:spcBef>
                <a:spcPts val="204"/>
              </a:spcBef>
            </a:pPr>
            <a:fld id="{81D60167-4931-47E6-BA6A-407CBD079E47}" type="slidenum">
              <a:rPr lang="ru-RU" smtClean="0"/>
              <a:pPr marL="23568">
                <a:spcBef>
                  <a:spcPts val="204"/>
                </a:spcBef>
              </a:pPr>
              <a:t>9</a:t>
            </a:fld>
            <a:endParaRPr lang="ru-RU" dirty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2226EC83-FF45-416A-9B96-9E77DD2314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328967"/>
              </p:ext>
            </p:extLst>
          </p:nvPr>
        </p:nvGraphicFramePr>
        <p:xfrm>
          <a:off x="942011" y="1509282"/>
          <a:ext cx="10027603" cy="4503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16470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2">
      <a:dk1>
        <a:srgbClr val="2F5496"/>
      </a:dk1>
      <a:lt1>
        <a:sysClr val="window" lastClr="FFFFFF"/>
      </a:lt1>
      <a:dk2>
        <a:srgbClr val="034A90"/>
      </a:dk2>
      <a:lt2>
        <a:srgbClr val="E7E6E6"/>
      </a:lt2>
      <a:accent1>
        <a:srgbClr val="FF6600"/>
      </a:accent1>
      <a:accent2>
        <a:srgbClr val="FF66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744</Words>
  <Application>Microsoft Office PowerPoint</Application>
  <PresentationFormat>Широкоэкранный</PresentationFormat>
  <Paragraphs>161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Aharoni</vt:lpstr>
      <vt:lpstr>Algerian</vt:lpstr>
      <vt:lpstr>Arial</vt:lpstr>
      <vt:lpstr>Calibri</vt:lpstr>
      <vt:lpstr>Century Gothic</vt:lpstr>
      <vt:lpstr>Helvetica Neue Medium</vt:lpstr>
      <vt:lpstr>Montserrat</vt:lpstr>
      <vt:lpstr>Roboto Condensed Bold</vt:lpstr>
      <vt:lpstr>Tahoma</vt:lpstr>
      <vt:lpstr>Times New Roman</vt:lpstr>
      <vt:lpstr>Wingdings</vt:lpstr>
      <vt:lpstr>Office Theme</vt:lpstr>
      <vt:lpstr>Реестр новых и наилучших доступных технологий. Сопровождение и модернизация в рамках национального проекта «Безопасные качественные дороги»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Work</dc:creator>
  <cp:lastModifiedBy>Рюмин Юрий Анатольевич</cp:lastModifiedBy>
  <cp:revision>75</cp:revision>
  <dcterms:created xsi:type="dcterms:W3CDTF">2021-08-17T12:22:19Z</dcterms:created>
  <dcterms:modified xsi:type="dcterms:W3CDTF">2021-09-10T07:32:41Z</dcterms:modified>
</cp:coreProperties>
</file>