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297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990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525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731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87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98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210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275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252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407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956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CC4B6-CFD4-4D24-ACA2-1223EE0B5DE5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252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mav@miakom.ru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tuten.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28.jpeg"/><Relationship Id="rId2" Type="http://schemas.openxmlformats.org/officeDocument/2006/relationships/image" Target="../media/image2.jpg"/><Relationship Id="rId1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5" Type="http://schemas.openxmlformats.org/officeDocument/2006/relationships/image" Target="../media/image27.pn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43740" y="2236042"/>
            <a:ext cx="8727468" cy="1409700"/>
          </a:xfrm>
        </p:spPr>
        <p:txBody>
          <a:bodyPr>
            <a:noAutofit/>
          </a:bodyPr>
          <a:lstStyle/>
          <a:p>
            <a:pPr algn="just"/>
            <a:r>
              <a:rPr lang="ru-RU" sz="2600" b="1" dirty="0"/>
              <a:t>ИННОВАЦИОННЫЕ РЕШЕНИЯ В ОБЛАСТИ ШУМОЗАЩИТЫ, УСИЛЕНИЯ СЛАБЫХ ОСНОВАНИЙ И МОДЕРНИЗАЦИИ КОНСТРУКЦИЙ АРМОГРУНТОВЫХ ПОДПОРНЫХ СТЕН, В ТОМ ЧИСЛЕ С ПРИМЕНЕНИЕМ BIM-ТЕХНОЛОГИЙ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43740" y="3799730"/>
            <a:ext cx="5695950" cy="684212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ru-RU" dirty="0"/>
              <a:t>Мошенжал Андрей Вячеславович, </a:t>
            </a:r>
          </a:p>
          <a:p>
            <a:pPr algn="l"/>
            <a:r>
              <a:rPr lang="ru-RU" dirty="0"/>
              <a:t>к.т.н., главный инженер проектов ООО «МИАКОМ СПб»</a:t>
            </a:r>
          </a:p>
        </p:txBody>
      </p:sp>
    </p:spTree>
    <p:extLst>
      <p:ext uri="{BB962C8B-B14F-4D97-AF65-F5344CB8AC3E}">
        <p14:creationId xmlns:p14="http://schemas.microsoft.com/office/powerpoint/2010/main" val="4021855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8B03DC9-9C67-4A40-B3FD-8ECB42F20D47}"/>
              </a:ext>
            </a:extLst>
          </p:cNvPr>
          <p:cNvSpPr txBox="1"/>
          <p:nvPr/>
        </p:nvSpPr>
        <p:spPr>
          <a:xfrm>
            <a:off x="1255180" y="303390"/>
            <a:ext cx="9636823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u="sng" dirty="0">
                <a:cs typeface="Arial" panose="020B0604020202020204" pitchFamily="34" charset="0"/>
              </a:rPr>
              <a:t>Затраты на строительство и эксплуатацию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F44C22-F984-4A87-88D9-C8A0148CE35E}"/>
              </a:ext>
            </a:extLst>
          </p:cNvPr>
          <p:cNvSpPr txBox="1"/>
          <p:nvPr/>
        </p:nvSpPr>
        <p:spPr>
          <a:xfrm>
            <a:off x="992039" y="3944849"/>
            <a:ext cx="9363254" cy="13234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u="sng" dirty="0">
                <a:cs typeface="Arial" panose="020B0604020202020204" pitchFamily="34" charset="0"/>
              </a:rPr>
              <a:t>Проблемы строительства и эксплуатации дорог в сложных геологических условиях:</a:t>
            </a:r>
          </a:p>
          <a:p>
            <a:pPr indent="266700">
              <a:buAutoNum type="arabicPeriod"/>
            </a:pPr>
            <a:r>
              <a:rPr lang="ru-RU" sz="1600" dirty="0">
                <a:cs typeface="Arial" panose="020B0604020202020204" pitchFamily="34" charset="0"/>
              </a:rPr>
              <a:t>Снижение безопасности движения транспортных средств;</a:t>
            </a:r>
          </a:p>
          <a:p>
            <a:pPr indent="266700">
              <a:buAutoNum type="arabicPeriod"/>
            </a:pPr>
            <a:r>
              <a:rPr lang="ru-RU" sz="1600" dirty="0">
                <a:cs typeface="Arial" panose="020B0604020202020204" pitchFamily="34" charset="0"/>
              </a:rPr>
              <a:t>Большие величины осадок насыпей;</a:t>
            </a:r>
          </a:p>
          <a:p>
            <a:pPr indent="266700">
              <a:buAutoNum type="arabicPeriod"/>
            </a:pPr>
            <a:r>
              <a:rPr lang="ru-RU" sz="1600" dirty="0">
                <a:cs typeface="Arial" panose="020B0604020202020204" pitchFamily="34" charset="0"/>
              </a:rPr>
              <a:t>Снижение устойчивости грунтовых конструкций;</a:t>
            </a:r>
          </a:p>
          <a:p>
            <a:pPr indent="266700">
              <a:buAutoNum type="arabicPeriod"/>
            </a:pPr>
            <a:r>
              <a:rPr lang="ru-RU" sz="1600" dirty="0">
                <a:cs typeface="Arial" panose="020B0604020202020204" pitchFamily="34" charset="0"/>
              </a:rPr>
              <a:t>Неравномерность осадок в процессе эксплуатации (затраты на ремонтные работы)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F53434-536A-45C9-A856-F4DFC72423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91" t="27017" r="21085" b="18946"/>
          <a:stretch/>
        </p:blipFill>
        <p:spPr>
          <a:xfrm>
            <a:off x="472401" y="831085"/>
            <a:ext cx="4904150" cy="303565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40533A-8139-40D1-91CC-4BD149C094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6942849" y="912259"/>
            <a:ext cx="4147562" cy="26587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D6F7AE-5268-413C-8B2B-6011FE3091DC}"/>
              </a:ext>
            </a:extLst>
          </p:cNvPr>
          <p:cNvSpPr txBox="1"/>
          <p:nvPr/>
        </p:nvSpPr>
        <p:spPr>
          <a:xfrm>
            <a:off x="992039" y="5477392"/>
            <a:ext cx="9363254" cy="107721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u="sng" dirty="0">
                <a:cs typeface="Arial" panose="020B0604020202020204" pitchFamily="34" charset="0"/>
              </a:rPr>
              <a:t>Наиболее распространенные решения: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cs typeface="Arial" panose="020B0604020202020204" pitchFamily="34" charset="0"/>
              </a:rPr>
              <a:t>Замена слабого грунта;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cs typeface="Arial" panose="020B0604020202020204" pitchFamily="34" charset="0"/>
              </a:rPr>
              <a:t>Устройство свайного фундамента с гибким ростверком из высокопрочных геосинтетических полотен</a:t>
            </a:r>
          </a:p>
        </p:txBody>
      </p:sp>
    </p:spTree>
    <p:extLst>
      <p:ext uri="{BB962C8B-B14F-4D97-AF65-F5344CB8AC3E}">
        <p14:creationId xmlns:p14="http://schemas.microsoft.com/office/powerpoint/2010/main" val="3298028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8B03DC9-9C67-4A40-B3FD-8ECB42F20D47}"/>
              </a:ext>
            </a:extLst>
          </p:cNvPr>
          <p:cNvSpPr txBox="1"/>
          <p:nvPr/>
        </p:nvSpPr>
        <p:spPr>
          <a:xfrm>
            <a:off x="1255180" y="303390"/>
            <a:ext cx="9636823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u="sng" dirty="0">
                <a:cs typeface="Arial" panose="020B0604020202020204" pitchFamily="34" charset="0"/>
              </a:rPr>
              <a:t>Текстильно-песчаные сваи «Армостаб Туба®» – альтернатива ЖБ сваям, БНС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075D1B26-0A02-4181-B4C1-89C8BA6735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94" t="6646" r="29087" b="9450"/>
          <a:stretch/>
        </p:blipFill>
        <p:spPr bwMode="auto">
          <a:xfrm>
            <a:off x="630569" y="730230"/>
            <a:ext cx="4271366" cy="387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2B840D-333F-4C7D-AD08-01952102AC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69" y="3367611"/>
            <a:ext cx="4271366" cy="3203525"/>
          </a:xfrm>
          <a:prstGeom prst="rect">
            <a:avLst/>
          </a:prstGeom>
        </p:spPr>
      </p:pic>
      <p:pic>
        <p:nvPicPr>
          <p:cNvPr id="12" name="Picture 2" descr=" | ">
            <a:extLst>
              <a:ext uri="{FF2B5EF4-FFF2-40B4-BE49-F238E27FC236}">
                <a16:creationId xmlns:a16="http://schemas.microsoft.com/office/drawing/2014/main" id="{C8EBFC46-73D2-4655-8C26-EE7F025CD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823" y="2790642"/>
            <a:ext cx="3680722" cy="189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1D01980-0E91-4048-AE74-9D9555F20D4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521" y="755530"/>
            <a:ext cx="3377326" cy="194203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049247F-9363-4D67-9162-9B802AC96A1B}"/>
              </a:ext>
            </a:extLst>
          </p:cNvPr>
          <p:cNvSpPr/>
          <p:nvPr/>
        </p:nvSpPr>
        <p:spPr>
          <a:xfrm>
            <a:off x="574008" y="695726"/>
            <a:ext cx="4412060" cy="59552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D00587D-9F7C-4A9D-B825-93212F5B668E}"/>
              </a:ext>
            </a:extLst>
          </p:cNvPr>
          <p:cNvSpPr/>
          <p:nvPr/>
        </p:nvSpPr>
        <p:spPr>
          <a:xfrm>
            <a:off x="6323162" y="695726"/>
            <a:ext cx="4652845" cy="595523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E693597-10BA-42C2-A91D-AD66A001BDD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4" t="25326" r="21297" b="9589"/>
          <a:stretch/>
        </p:blipFill>
        <p:spPr>
          <a:xfrm>
            <a:off x="8646067" y="4723386"/>
            <a:ext cx="2329940" cy="1898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4EE610B-8F66-4DF7-A36F-C59FE8AD5874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6399501" y="4798248"/>
            <a:ext cx="2246566" cy="175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01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8B03DC9-9C67-4A40-B3FD-8ECB42F20D47}"/>
              </a:ext>
            </a:extLst>
          </p:cNvPr>
          <p:cNvSpPr txBox="1"/>
          <p:nvPr/>
        </p:nvSpPr>
        <p:spPr>
          <a:xfrm>
            <a:off x="1255180" y="303390"/>
            <a:ext cx="9636823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u="sng" dirty="0">
                <a:cs typeface="Arial" panose="020B0604020202020204" pitchFamily="34" charset="0"/>
              </a:rPr>
              <a:t>Последовательность производства работ</a:t>
            </a:r>
          </a:p>
        </p:txBody>
      </p:sp>
      <p:pic>
        <p:nvPicPr>
          <p:cNvPr id="18" name="Рисунок 17" descr="gniezno-18">
            <a:extLst>
              <a:ext uri="{FF2B5EF4-FFF2-40B4-BE49-F238E27FC236}">
                <a16:creationId xmlns:a16="http://schemas.microsoft.com/office/drawing/2014/main" id="{59FA7FD1-0B9C-4029-8C60-4A741D4A67C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579" y="1077595"/>
            <a:ext cx="2601019" cy="2729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FF646CC-44DF-46E8-B5D7-E1238DFC4A0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717" y="1114880"/>
            <a:ext cx="3838042" cy="2692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C992F82-B5D3-4C94-9AA9-43DC78F34C03}"/>
              </a:ext>
            </a:extLst>
          </p:cNvPr>
          <p:cNvPicPr/>
          <p:nvPr/>
        </p:nvPicPr>
        <p:blipFill rotWithShape="1">
          <a:blip r:embed="rId5"/>
          <a:srcRect r="14123"/>
          <a:stretch/>
        </p:blipFill>
        <p:spPr>
          <a:xfrm>
            <a:off x="1130314" y="4184825"/>
            <a:ext cx="3562452" cy="242943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5A1FBD5-3124-4D9B-9B6D-641FFF612F52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947531" y="4184822"/>
            <a:ext cx="3047281" cy="242943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0AF3174-49C3-4FFE-88B5-1B1AD1754D29}"/>
              </a:ext>
            </a:extLst>
          </p:cNvPr>
          <p:cNvSpPr txBox="1"/>
          <p:nvPr/>
        </p:nvSpPr>
        <p:spPr>
          <a:xfrm>
            <a:off x="1060424" y="790673"/>
            <a:ext cx="380487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dirty="0">
                <a:cs typeface="Arial" panose="020B0604020202020204" pitchFamily="34" charset="0"/>
              </a:rPr>
              <a:t>1. Погружение трубы-лидера в грунт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5A0C13-BD26-430F-B11F-13305F14925C}"/>
              </a:ext>
            </a:extLst>
          </p:cNvPr>
          <p:cNvSpPr txBox="1"/>
          <p:nvPr/>
        </p:nvSpPr>
        <p:spPr>
          <a:xfrm>
            <a:off x="802946" y="3834432"/>
            <a:ext cx="476109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dirty="0">
                <a:cs typeface="Arial" panose="020B0604020202020204" pitchFamily="34" charset="0"/>
              </a:rPr>
              <a:t>2. Закрепление </a:t>
            </a:r>
            <a:r>
              <a:rPr lang="ru-RU" sz="1500" dirty="0" err="1">
                <a:cs typeface="Arial" panose="020B0604020202020204" pitchFamily="34" charset="0"/>
              </a:rPr>
              <a:t>геооболочки</a:t>
            </a:r>
            <a:r>
              <a:rPr lang="ru-RU" sz="1500" dirty="0">
                <a:cs typeface="Arial" panose="020B0604020202020204" pitchFamily="34" charset="0"/>
              </a:rPr>
              <a:t> на трубе-лидере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31DD37-1FD3-4511-8C38-48DF5BAB1DAC}"/>
              </a:ext>
            </a:extLst>
          </p:cNvPr>
          <p:cNvSpPr txBox="1"/>
          <p:nvPr/>
        </p:nvSpPr>
        <p:spPr>
          <a:xfrm>
            <a:off x="6080194" y="790673"/>
            <a:ext cx="543606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dirty="0">
                <a:cs typeface="Arial" panose="020B0604020202020204" pitchFamily="34" charset="0"/>
              </a:rPr>
              <a:t>3. Заполнение </a:t>
            </a:r>
            <a:r>
              <a:rPr lang="ru-RU" sz="1500" dirty="0" err="1">
                <a:cs typeface="Arial" panose="020B0604020202020204" pitchFamily="34" charset="0"/>
              </a:rPr>
              <a:t>геооболочки</a:t>
            </a:r>
            <a:r>
              <a:rPr lang="ru-RU" sz="1500" dirty="0">
                <a:cs typeface="Arial" panose="020B0604020202020204" pitchFamily="34" charset="0"/>
              </a:rPr>
              <a:t> дренирующим грунтом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1B8557-FECD-4748-A044-176B423E5A9F}"/>
              </a:ext>
            </a:extLst>
          </p:cNvPr>
          <p:cNvSpPr txBox="1"/>
          <p:nvPr/>
        </p:nvSpPr>
        <p:spPr>
          <a:xfrm>
            <a:off x="7029097" y="3826441"/>
            <a:ext cx="304728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dirty="0">
                <a:cs typeface="Arial" panose="020B0604020202020204" pitchFamily="34" charset="0"/>
              </a:rPr>
              <a:t>4. извлечение трубы-лидера</a:t>
            </a:r>
          </a:p>
        </p:txBody>
      </p:sp>
    </p:spTree>
    <p:extLst>
      <p:ext uri="{BB962C8B-B14F-4D97-AF65-F5344CB8AC3E}">
        <p14:creationId xmlns:p14="http://schemas.microsoft.com/office/powerpoint/2010/main" val="650710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8B03DC9-9C67-4A40-B3FD-8ECB42F20D47}"/>
              </a:ext>
            </a:extLst>
          </p:cNvPr>
          <p:cNvSpPr txBox="1"/>
          <p:nvPr/>
        </p:nvSpPr>
        <p:spPr>
          <a:xfrm>
            <a:off x="1255180" y="303390"/>
            <a:ext cx="9636823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u="sng" dirty="0">
                <a:cs typeface="Arial" panose="020B0604020202020204" pitchFamily="34" charset="0"/>
              </a:rPr>
              <a:t>Преимущества применения ТПС: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E37F07-4AF1-4565-8C21-EE93616420A8}"/>
              </a:ext>
            </a:extLst>
          </p:cNvPr>
          <p:cNvSpPr txBox="1"/>
          <p:nvPr/>
        </p:nvSpPr>
        <p:spPr>
          <a:xfrm>
            <a:off x="259165" y="955218"/>
            <a:ext cx="11637034" cy="120032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indent="361950" algn="just">
              <a:buAutoNum type="arabicPeriod"/>
            </a:pPr>
            <a:r>
              <a:rPr lang="ru-RU" dirty="0">
                <a:cs typeface="Arial" panose="020B0604020202020204" pitchFamily="34" charset="0"/>
              </a:rPr>
              <a:t>Сокращение расходов и сроков строительства;</a:t>
            </a:r>
          </a:p>
          <a:p>
            <a:pPr indent="361950" algn="just">
              <a:buAutoNum type="arabicPeriod"/>
            </a:pPr>
            <a:r>
              <a:rPr lang="ru-RU" dirty="0">
                <a:cs typeface="Arial" panose="020B0604020202020204" pitchFamily="34" charset="0"/>
              </a:rPr>
              <a:t>Конструкция схожа с традиционным устройством свайного основания с гибким ростверком;</a:t>
            </a:r>
          </a:p>
          <a:p>
            <a:pPr indent="361950" algn="just">
              <a:buAutoNum type="arabicPeriod"/>
            </a:pPr>
            <a:r>
              <a:rPr lang="ru-RU" dirty="0">
                <a:cs typeface="Arial" panose="020B0604020202020204" pitchFamily="34" charset="0"/>
              </a:rPr>
              <a:t>Снижение порового давления за счет применения дренирующего материала заполнителя;</a:t>
            </a:r>
          </a:p>
          <a:p>
            <a:pPr indent="361950" algn="just">
              <a:buAutoNum type="arabicPeriod"/>
            </a:pPr>
            <a:r>
              <a:rPr lang="ru-RU" dirty="0">
                <a:cs typeface="Arial" panose="020B0604020202020204" pitchFamily="34" charset="0"/>
              </a:rPr>
              <a:t>Сокращение логистических затрат.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ECDA6EE-C077-4833-8232-E6B38EE0B5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6" t="6176" r="5003" b="14947"/>
          <a:stretch/>
        </p:blipFill>
        <p:spPr>
          <a:xfrm>
            <a:off x="328176" y="2614429"/>
            <a:ext cx="5356630" cy="321157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942E28B-8C05-4F89-8BD7-5BBFF4499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0966" y="2691210"/>
            <a:ext cx="4956666" cy="305801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42A075F-CB53-4DDA-AA41-BA851E00DF20}"/>
              </a:ext>
            </a:extLst>
          </p:cNvPr>
          <p:cNvSpPr txBox="1"/>
          <p:nvPr/>
        </p:nvSpPr>
        <p:spPr>
          <a:xfrm>
            <a:off x="2139945" y="6185278"/>
            <a:ext cx="7867291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cs typeface="Arial" panose="020B0604020202020204" pitchFamily="34" charset="0"/>
              </a:rPr>
              <a:t>Нормативная база - ОДМ 218.2.054-2015</a:t>
            </a:r>
          </a:p>
        </p:txBody>
      </p:sp>
    </p:spTree>
    <p:extLst>
      <p:ext uri="{BB962C8B-B14F-4D97-AF65-F5344CB8AC3E}">
        <p14:creationId xmlns:p14="http://schemas.microsoft.com/office/powerpoint/2010/main" val="2750860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8B03DC9-9C67-4A40-B3FD-8ECB42F20D47}"/>
              </a:ext>
            </a:extLst>
          </p:cNvPr>
          <p:cNvSpPr txBox="1"/>
          <p:nvPr/>
        </p:nvSpPr>
        <p:spPr>
          <a:xfrm>
            <a:off x="1255180" y="303390"/>
            <a:ext cx="9636823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u="sng" dirty="0">
                <a:cs typeface="Arial" panose="020B0604020202020204" pitchFamily="34" charset="0"/>
              </a:rPr>
              <a:t>Сравнение по техническим показателям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667A3C2F-C456-4F6E-A14B-C162703271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521423"/>
              </p:ext>
            </p:extLst>
          </p:nvPr>
        </p:nvGraphicFramePr>
        <p:xfrm>
          <a:off x="525447" y="1633812"/>
          <a:ext cx="10757903" cy="37370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787761">
                  <a:extLst>
                    <a:ext uri="{9D8B030D-6E8A-4147-A177-3AD203B41FA5}">
                      <a16:colId xmlns:a16="http://schemas.microsoft.com/office/drawing/2014/main" val="1826600316"/>
                    </a:ext>
                  </a:extLst>
                </a:gridCol>
                <a:gridCol w="3674852">
                  <a:extLst>
                    <a:ext uri="{9D8B030D-6E8A-4147-A177-3AD203B41FA5}">
                      <a16:colId xmlns:a16="http://schemas.microsoft.com/office/drawing/2014/main" val="771078668"/>
                    </a:ext>
                  </a:extLst>
                </a:gridCol>
                <a:gridCol w="3295290">
                  <a:extLst>
                    <a:ext uri="{9D8B030D-6E8A-4147-A177-3AD203B41FA5}">
                      <a16:colId xmlns:a16="http://schemas.microsoft.com/office/drawing/2014/main" val="2045722945"/>
                    </a:ext>
                  </a:extLst>
                </a:gridCol>
              </a:tblGrid>
              <a:tr h="1675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 № </a:t>
                      </a:r>
                      <a:r>
                        <a:rPr lang="ru-RU" sz="1400" dirty="0" err="1">
                          <a:effectLst/>
                        </a:rPr>
                        <a:t>п.п</a:t>
                      </a:r>
                      <a:r>
                        <a:rPr lang="ru-RU" sz="1400" dirty="0">
                          <a:effectLst/>
                        </a:rPr>
                        <a:t>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Текстильно-песчаные сваи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Свайный фундамент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14606530"/>
                  </a:ext>
                </a:extLst>
              </a:tr>
              <a:tr h="1209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Осадка в строительный период, см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6,3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2,1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26667076"/>
                  </a:ext>
                </a:extLst>
              </a:tr>
              <a:tr h="18303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Осадка в эксплуатационный период, см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8,0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2,3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74841061"/>
                  </a:ext>
                </a:extLst>
              </a:tr>
              <a:tr h="12141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Горизонтальные</a:t>
                      </a:r>
                      <a:r>
                        <a:rPr lang="ru-RU" sz="1400" baseline="0" dirty="0">
                          <a:effectLst/>
                        </a:rPr>
                        <a:t> перемещения, см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2,1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1,1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50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Избыточное поровое давление, кН/м</a:t>
                      </a:r>
                      <a:r>
                        <a:rPr lang="ru-RU" sz="1400" baseline="30000" dirty="0">
                          <a:effectLst/>
                        </a:rPr>
                        <a:t>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Не возникает в </a:t>
                      </a:r>
                      <a:r>
                        <a:rPr lang="ru-RU" sz="1400" dirty="0" err="1">
                          <a:effectLst/>
                        </a:rPr>
                        <a:t>межсвайном</a:t>
                      </a:r>
                      <a:r>
                        <a:rPr lang="ru-RU" sz="1400" dirty="0">
                          <a:effectLst/>
                        </a:rPr>
                        <a:t> пространстве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Возникает в </a:t>
                      </a:r>
                      <a:r>
                        <a:rPr lang="ru-RU" sz="1400" dirty="0" err="1">
                          <a:effectLst/>
                        </a:rPr>
                        <a:t>межсвайном</a:t>
                      </a:r>
                      <a:r>
                        <a:rPr lang="ru-RU" sz="1400" dirty="0">
                          <a:effectLst/>
                        </a:rPr>
                        <a:t> пространстве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0292523"/>
                  </a:ext>
                </a:extLst>
              </a:tr>
              <a:tr h="8155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Время консолидации, дни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В период строительства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Более 5 мес.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0269564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55BC5F-D96B-4B91-8282-08B7D99CC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9867" y="2034195"/>
            <a:ext cx="2265872" cy="15445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F481C4-CA82-40BD-BE59-958759D2E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7981" y="2034195"/>
            <a:ext cx="2516038" cy="163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037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A6FF9B5-1285-44CF-8FBA-1919871D327B}"/>
              </a:ext>
            </a:extLst>
          </p:cNvPr>
          <p:cNvSpPr txBox="1"/>
          <p:nvPr/>
        </p:nvSpPr>
        <p:spPr>
          <a:xfrm>
            <a:off x="2455652" y="2421032"/>
            <a:ext cx="7280695" cy="201593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cs typeface="Arial" panose="020B0604020202020204" pitchFamily="34" charset="0"/>
              </a:rPr>
              <a:t>МНОГОФУНКЦИОНАЛЬНАЯ ФАСАДНАЯ СИСТЕМА </a:t>
            </a:r>
          </a:p>
          <a:p>
            <a:pPr algn="ctr"/>
            <a:r>
              <a:rPr lang="ru-RU" sz="2500" dirty="0">
                <a:cs typeface="Arial" panose="020B0604020202020204" pitchFamily="34" charset="0"/>
              </a:rPr>
              <a:t>MFORTSYSTEM</a:t>
            </a:r>
          </a:p>
          <a:p>
            <a:pPr algn="ctr"/>
            <a:r>
              <a:rPr lang="ru-RU" sz="2500" dirty="0">
                <a:cs typeface="Arial" panose="020B0604020202020204" pitchFamily="34" charset="0"/>
              </a:rPr>
              <a:t>(АГС с пассивной облицовкой из ПВХ-композитного материала)</a:t>
            </a:r>
          </a:p>
        </p:txBody>
      </p:sp>
    </p:spTree>
    <p:extLst>
      <p:ext uri="{BB962C8B-B14F-4D97-AF65-F5344CB8AC3E}">
        <p14:creationId xmlns:p14="http://schemas.microsoft.com/office/powerpoint/2010/main" val="2932883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8B03DC9-9C67-4A40-B3FD-8ECB42F20D47}"/>
              </a:ext>
            </a:extLst>
          </p:cNvPr>
          <p:cNvSpPr txBox="1"/>
          <p:nvPr/>
        </p:nvSpPr>
        <p:spPr>
          <a:xfrm>
            <a:off x="1255180" y="303390"/>
            <a:ext cx="9636823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u="sng" dirty="0" err="1">
                <a:cs typeface="Arial" panose="020B0604020202020204" pitchFamily="34" charset="0"/>
              </a:rPr>
              <a:t>Армогрунтовые</a:t>
            </a:r>
            <a:r>
              <a:rPr lang="ru-RU" u="sng" dirty="0">
                <a:cs typeface="Arial" panose="020B0604020202020204" pitchFamily="34" charset="0"/>
              </a:rPr>
              <a:t> системы (СП 472.1325800.2019)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C297A8E-7EBA-4A83-BF46-2F245BB331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57" y="1292052"/>
            <a:ext cx="3929298" cy="294697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6B0F2E2-E0F1-437F-9F97-63B705609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858" y="4285911"/>
            <a:ext cx="3929297" cy="236610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0E0F5B-CAB9-4CDD-9866-D6CF58B9F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4441" y="4333111"/>
            <a:ext cx="4170246" cy="2271704"/>
          </a:xfrm>
          <a:prstGeom prst="rect">
            <a:avLst/>
          </a:prstGeom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1D1F403D-8E42-40E8-96BF-D378DC32E87F}"/>
              </a:ext>
            </a:extLst>
          </p:cNvPr>
          <p:cNvSpPr/>
          <p:nvPr/>
        </p:nvSpPr>
        <p:spPr>
          <a:xfrm>
            <a:off x="6096000" y="4063360"/>
            <a:ext cx="1532308" cy="258561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A83793-DD5A-40CF-86A6-20F5E2A61B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365" y="1292052"/>
            <a:ext cx="2424542" cy="323272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A104A52-45B9-49B6-AA46-A7E08CF9C3E3}"/>
              </a:ext>
            </a:extLst>
          </p:cNvPr>
          <p:cNvSpPr txBox="1"/>
          <p:nvPr/>
        </p:nvSpPr>
        <p:spPr>
          <a:xfrm>
            <a:off x="667127" y="729428"/>
            <a:ext cx="451734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500" b="0" i="0" dirty="0">
                <a:effectLst/>
              </a:rPr>
              <a:t> Статически </a:t>
            </a:r>
            <a:r>
              <a:rPr lang="ru-RU" sz="1500" b="1" i="0" dirty="0">
                <a:effectLst/>
              </a:rPr>
              <a:t>определимые </a:t>
            </a:r>
            <a:r>
              <a:rPr lang="ru-RU" sz="1500" b="0" i="0" dirty="0" err="1">
                <a:effectLst/>
              </a:rPr>
              <a:t>армогрунтовые</a:t>
            </a:r>
            <a:r>
              <a:rPr lang="ru-RU" sz="1500" b="0" i="0" dirty="0">
                <a:effectLst/>
              </a:rPr>
              <a:t> системы (активная облицовка)</a:t>
            </a:r>
            <a:endParaRPr lang="ru-RU" sz="15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2382CB-2E05-4717-AE93-FECF39484FC6}"/>
              </a:ext>
            </a:extLst>
          </p:cNvPr>
          <p:cNvSpPr txBox="1"/>
          <p:nvPr/>
        </p:nvSpPr>
        <p:spPr>
          <a:xfrm>
            <a:off x="6434441" y="705388"/>
            <a:ext cx="465943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500" b="0" i="0" dirty="0">
                <a:effectLst/>
              </a:rPr>
              <a:t> Статически </a:t>
            </a:r>
            <a:r>
              <a:rPr lang="ru-RU" sz="1500" b="1" i="0" dirty="0">
                <a:effectLst/>
              </a:rPr>
              <a:t>неопределимые </a:t>
            </a:r>
            <a:r>
              <a:rPr lang="ru-RU" sz="1500" b="0" i="0" dirty="0" err="1">
                <a:effectLst/>
              </a:rPr>
              <a:t>армогрунтовые</a:t>
            </a:r>
            <a:r>
              <a:rPr lang="ru-RU" sz="1500" b="0" i="0" dirty="0">
                <a:effectLst/>
              </a:rPr>
              <a:t> системы (пассивная облицовка)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1336289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8B03DC9-9C67-4A40-B3FD-8ECB42F20D47}"/>
              </a:ext>
            </a:extLst>
          </p:cNvPr>
          <p:cNvSpPr txBox="1"/>
          <p:nvPr/>
        </p:nvSpPr>
        <p:spPr>
          <a:xfrm>
            <a:off x="1255180" y="303390"/>
            <a:ext cx="9636823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u="sng" dirty="0" err="1">
                <a:cs typeface="Arial" panose="020B0604020202020204" pitchFamily="34" charset="0"/>
              </a:rPr>
              <a:t>Армогрунтовые</a:t>
            </a:r>
            <a:r>
              <a:rPr lang="ru-RU" u="sng" dirty="0">
                <a:cs typeface="Arial" panose="020B0604020202020204" pitchFamily="34" charset="0"/>
              </a:rPr>
              <a:t> подпорные стены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2382CB-2E05-4717-AE93-FECF39484FC6}"/>
              </a:ext>
            </a:extLst>
          </p:cNvPr>
          <p:cNvSpPr txBox="1"/>
          <p:nvPr/>
        </p:nvSpPr>
        <p:spPr>
          <a:xfrm>
            <a:off x="6434441" y="705388"/>
            <a:ext cx="46594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b="0" i="0" dirty="0" err="1">
                <a:effectLst/>
              </a:rPr>
              <a:t>MFORTSystem</a:t>
            </a:r>
            <a:endParaRPr lang="ru-RU" sz="15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CEDA724-B434-4021-80A9-2F57078C9C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62"/>
          <a:stretch/>
        </p:blipFill>
        <p:spPr>
          <a:xfrm>
            <a:off x="6524469" y="4912756"/>
            <a:ext cx="4479380" cy="17098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00F42EE-D5A9-4FBA-8E41-CE345CC288B9}"/>
              </a:ext>
            </a:extLst>
          </p:cNvPr>
          <p:cNvSpPr txBox="1"/>
          <p:nvPr/>
        </p:nvSpPr>
        <p:spPr>
          <a:xfrm>
            <a:off x="977353" y="4542076"/>
            <a:ext cx="4210452" cy="30777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cs typeface="Arial" panose="020B0604020202020204" pitchFamily="34" charset="0"/>
              </a:rPr>
              <a:t>Узел соединения основных элементов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5A508C-BD64-483B-A7F1-E3034086395B}"/>
              </a:ext>
            </a:extLst>
          </p:cNvPr>
          <p:cNvSpPr txBox="1"/>
          <p:nvPr/>
        </p:nvSpPr>
        <p:spPr>
          <a:xfrm>
            <a:off x="6728305" y="4542076"/>
            <a:ext cx="4210452" cy="307777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cs typeface="Arial" panose="020B0604020202020204" pitchFamily="34" charset="0"/>
              </a:rPr>
              <a:t>Установка арматурного каркаса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E14537D-EEF5-4108-B257-032D1800AB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353" y="1106199"/>
            <a:ext cx="3297453" cy="3306475"/>
          </a:xfrm>
          <a:prstGeom prst="rect">
            <a:avLst/>
          </a:prstGeom>
        </p:spPr>
      </p:pic>
      <p:sp>
        <p:nvSpPr>
          <p:cNvPr id="19" name="Стрелка: вниз 18">
            <a:extLst>
              <a:ext uri="{FF2B5EF4-FFF2-40B4-BE49-F238E27FC236}">
                <a16:creationId xmlns:a16="http://schemas.microsoft.com/office/drawing/2014/main" id="{B4C84077-7BC9-4BB0-888D-26C1E0F6026B}"/>
              </a:ext>
            </a:extLst>
          </p:cNvPr>
          <p:cNvSpPr/>
          <p:nvPr/>
        </p:nvSpPr>
        <p:spPr>
          <a:xfrm rot="16200000">
            <a:off x="4874913" y="2312889"/>
            <a:ext cx="625784" cy="10390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AC3C318-99FB-4D89-ADE6-95323B1CE8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8383"/>
          <a:stretch/>
        </p:blipFill>
        <p:spPr>
          <a:xfrm>
            <a:off x="5976998" y="1292052"/>
            <a:ext cx="5453309" cy="283816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62BDC2B-76C5-4FCC-9940-FB52A5625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353" y="4992122"/>
            <a:ext cx="4210452" cy="156248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FBFDC7A-8234-419E-8FE5-455F1139D8A9}"/>
              </a:ext>
            </a:extLst>
          </p:cNvPr>
          <p:cNvSpPr txBox="1"/>
          <p:nvPr/>
        </p:nvSpPr>
        <p:spPr>
          <a:xfrm>
            <a:off x="142909" y="711425"/>
            <a:ext cx="46594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500" dirty="0"/>
              <a:t>Традиционная конструкция</a:t>
            </a:r>
          </a:p>
        </p:txBody>
      </p:sp>
    </p:spTree>
    <p:extLst>
      <p:ext uri="{BB962C8B-B14F-4D97-AF65-F5344CB8AC3E}">
        <p14:creationId xmlns:p14="http://schemas.microsoft.com/office/powerpoint/2010/main" val="841877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8B03DC9-9C67-4A40-B3FD-8ECB42F20D47}"/>
              </a:ext>
            </a:extLst>
          </p:cNvPr>
          <p:cNvSpPr txBox="1"/>
          <p:nvPr/>
        </p:nvSpPr>
        <p:spPr>
          <a:xfrm>
            <a:off x="1255180" y="303390"/>
            <a:ext cx="9636823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u="sng" dirty="0">
                <a:cs typeface="Arial" panose="020B0604020202020204" pitchFamily="34" charset="0"/>
              </a:rPr>
              <a:t>Общий вид облицовочной системы изнутри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7559DE2-4EC5-42B0-9DA8-9767CBF75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938" y="1061219"/>
            <a:ext cx="8212348" cy="51802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BC06300-8341-4D90-9148-66BE56D99C8C}"/>
              </a:ext>
            </a:extLst>
          </p:cNvPr>
          <p:cNvSpPr txBox="1"/>
          <p:nvPr/>
        </p:nvSpPr>
        <p:spPr>
          <a:xfrm>
            <a:off x="1086928" y="1061219"/>
            <a:ext cx="2550498" cy="646331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cs typeface="Arial" panose="020B0604020202020204" pitchFamily="34" charset="0"/>
              </a:rPr>
              <a:t>Основной элемент</a:t>
            </a:r>
          </a:p>
          <a:p>
            <a:pPr algn="ctr"/>
            <a:r>
              <a:rPr lang="en-US" sz="1800" b="1" dirty="0" err="1">
                <a:ea typeface="Calibri" panose="020F0502020204030204" pitchFamily="34" charset="0"/>
                <a:cs typeface="Arial" panose="020B0604020202020204" pitchFamily="34" charset="0"/>
              </a:rPr>
              <a:t>MFORTSystem</a:t>
            </a:r>
            <a:endParaRPr lang="ru-RU" dirty="0">
              <a:cs typeface="Arial" panose="020B0604020202020204" pitchFamily="34" charset="0"/>
            </a:endParaRP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6D28FA4A-5685-4C63-A47A-084F2815491C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3637426" y="1384385"/>
            <a:ext cx="2811921" cy="19186"/>
          </a:xfrm>
          <a:prstGeom prst="straightConnector1">
            <a:avLst/>
          </a:prstGeom>
          <a:ln w="38100"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25124945-21C5-4FB6-B8BD-D836A2747F3F}"/>
              </a:ext>
            </a:extLst>
          </p:cNvPr>
          <p:cNvCxnSpPr>
            <a:cxnSpLocks/>
          </p:cNvCxnSpPr>
          <p:nvPr/>
        </p:nvCxnSpPr>
        <p:spPr>
          <a:xfrm>
            <a:off x="2380890" y="1676634"/>
            <a:ext cx="914400" cy="9144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A3BFE9A-4598-4C33-9FFA-50887DCA0A2D}"/>
              </a:ext>
            </a:extLst>
          </p:cNvPr>
          <p:cNvSpPr txBox="1"/>
          <p:nvPr/>
        </p:nvSpPr>
        <p:spPr>
          <a:xfrm>
            <a:off x="6533114" y="5657185"/>
            <a:ext cx="3309626" cy="369332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cs typeface="Arial" panose="020B0604020202020204" pitchFamily="34" charset="0"/>
              </a:rPr>
              <a:t>Геосетка</a:t>
            </a:r>
            <a:r>
              <a:rPr lang="ru-RU" dirty="0">
                <a:cs typeface="Arial" panose="020B0604020202020204" pitchFamily="34" charset="0"/>
              </a:rPr>
              <a:t> АРМОСТАБ АР1П</a:t>
            </a: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A623AD32-7633-4C80-90E7-77CDD329B762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6780363" y="4843779"/>
            <a:ext cx="1407564" cy="81340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1526B00-2583-464E-9D0F-639901507410}"/>
              </a:ext>
            </a:extLst>
          </p:cNvPr>
          <p:cNvSpPr txBox="1"/>
          <p:nvPr/>
        </p:nvSpPr>
        <p:spPr>
          <a:xfrm>
            <a:off x="2553462" y="5989250"/>
            <a:ext cx="3180228" cy="369332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cs typeface="Arial" panose="020B0604020202020204" pitchFamily="34" charset="0"/>
              </a:rPr>
              <a:t>Композитный швеллер</a:t>
            </a: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1E9EC678-B082-4BB9-BC62-7E8F742D899D}"/>
              </a:ext>
            </a:extLst>
          </p:cNvPr>
          <p:cNvCxnSpPr>
            <a:cxnSpLocks/>
            <a:stCxn id="26" idx="1"/>
          </p:cNvCxnSpPr>
          <p:nvPr/>
        </p:nvCxnSpPr>
        <p:spPr>
          <a:xfrm flipH="1" flipV="1">
            <a:off x="1754038" y="5276360"/>
            <a:ext cx="799424" cy="89755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107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8B03DC9-9C67-4A40-B3FD-8ECB42F20D47}"/>
              </a:ext>
            </a:extLst>
          </p:cNvPr>
          <p:cNvSpPr txBox="1"/>
          <p:nvPr/>
        </p:nvSpPr>
        <p:spPr>
          <a:xfrm>
            <a:off x="1255180" y="303390"/>
            <a:ext cx="9636823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u="sng" dirty="0">
                <a:cs typeface="Arial" panose="020B0604020202020204" pitchFamily="34" charset="0"/>
              </a:rPr>
              <a:t>Общий вид крепления облицовочной системы (через закладную деталь)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D79FEE-EF30-40BE-863C-563088841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905" y="792916"/>
            <a:ext cx="9746189" cy="576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17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4105FE-4FF1-4C0C-8F84-3CBF766F6BFC}"/>
              </a:ext>
            </a:extLst>
          </p:cNvPr>
          <p:cNvSpPr txBox="1"/>
          <p:nvPr/>
        </p:nvSpPr>
        <p:spPr>
          <a:xfrm>
            <a:off x="2242867" y="2884597"/>
            <a:ext cx="7280695" cy="86177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cs typeface="Arial" panose="020B0604020202020204" pitchFamily="34" charset="0"/>
              </a:rPr>
              <a:t>ИННОВАЦИОННЫЕ </a:t>
            </a:r>
          </a:p>
          <a:p>
            <a:pPr algn="ctr"/>
            <a:r>
              <a:rPr lang="ru-RU" sz="2500" dirty="0">
                <a:cs typeface="Arial" panose="020B0604020202020204" pitchFamily="34" charset="0"/>
              </a:rPr>
              <a:t>ШУМОЗАЩИТНЫЕ ЭКРАНЫ</a:t>
            </a:r>
          </a:p>
        </p:txBody>
      </p:sp>
    </p:spTree>
    <p:extLst>
      <p:ext uri="{BB962C8B-B14F-4D97-AF65-F5344CB8AC3E}">
        <p14:creationId xmlns:p14="http://schemas.microsoft.com/office/powerpoint/2010/main" val="16147285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8B03DC9-9C67-4A40-B3FD-8ECB42F20D47}"/>
              </a:ext>
            </a:extLst>
          </p:cNvPr>
          <p:cNvSpPr txBox="1"/>
          <p:nvPr/>
        </p:nvSpPr>
        <p:spPr>
          <a:xfrm>
            <a:off x="1255180" y="303390"/>
            <a:ext cx="9636823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u="sng" dirty="0">
                <a:cs typeface="Arial" panose="020B0604020202020204" pitchFamily="34" charset="0"/>
              </a:rPr>
              <a:t>Общий вид (в плане) крепления облицовочной системы (сквозной)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EBE7D0-677B-4FAE-90A5-DD72428A6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345" y="777821"/>
            <a:ext cx="8363310" cy="579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03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8B03DC9-9C67-4A40-B3FD-8ECB42F20D47}"/>
              </a:ext>
            </a:extLst>
          </p:cNvPr>
          <p:cNvSpPr txBox="1"/>
          <p:nvPr/>
        </p:nvSpPr>
        <p:spPr>
          <a:xfrm>
            <a:off x="1255180" y="303390"/>
            <a:ext cx="9636823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u="sng" dirty="0">
                <a:cs typeface="Arial" panose="020B0604020202020204" pitchFamily="34" charset="0"/>
              </a:rPr>
              <a:t>Крепление внешних элементов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B291EB-AFA6-4311-B328-AAF7ABF2C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22" y="740776"/>
            <a:ext cx="7625750" cy="40334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318F32-1F0C-440D-82B5-A6929DC93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6163" y="4201429"/>
            <a:ext cx="2481488" cy="23459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0C3730-C3A8-42CA-9B43-105E5A847662}"/>
              </a:ext>
            </a:extLst>
          </p:cNvPr>
          <p:cNvSpPr txBox="1"/>
          <p:nvPr/>
        </p:nvSpPr>
        <p:spPr>
          <a:xfrm>
            <a:off x="874478" y="5080622"/>
            <a:ext cx="2481488" cy="64633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Установка внешних элементов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B8773082-30EE-4DBD-8036-3A5F50618B6A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2115222" y="4140680"/>
            <a:ext cx="308801" cy="93994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2F5095CC-B7A1-472D-98B4-1B912B028D26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3355966" y="5403788"/>
            <a:ext cx="2811921" cy="1918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BB2AE45-56DF-4B19-ABBF-58F551E29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909238" y="4574784"/>
            <a:ext cx="306391" cy="3842143"/>
          </a:xfrm>
          <a:prstGeom prst="rect">
            <a:avLst/>
          </a:prstGeom>
        </p:spPr>
      </p:pic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B8384A0F-F21F-48BC-8A53-C2CD3C89A5E6}"/>
              </a:ext>
            </a:extLst>
          </p:cNvPr>
          <p:cNvCxnSpPr>
            <a:cxnSpLocks/>
            <a:stCxn id="8" idx="2"/>
            <a:endCxn id="11" idx="3"/>
          </p:cNvCxnSpPr>
          <p:nvPr/>
        </p:nvCxnSpPr>
        <p:spPr>
          <a:xfrm>
            <a:off x="2115222" y="5726953"/>
            <a:ext cx="947212" cy="61570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1D471DA-42CB-4810-8F8D-2F3C775417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9038" y="3562826"/>
            <a:ext cx="2117109" cy="202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285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8B03DC9-9C67-4A40-B3FD-8ECB42F20D47}"/>
              </a:ext>
            </a:extLst>
          </p:cNvPr>
          <p:cNvSpPr txBox="1"/>
          <p:nvPr/>
        </p:nvSpPr>
        <p:spPr>
          <a:xfrm>
            <a:off x="1255180" y="303390"/>
            <a:ext cx="9636823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u="sng" dirty="0">
                <a:cs typeface="Arial" panose="020B0604020202020204" pitchFamily="34" charset="0"/>
              </a:rPr>
              <a:t>Крепление внешних элементов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EBE72D-0F88-4DC2-9E40-BB6C881244BD}"/>
              </a:ext>
            </a:extLst>
          </p:cNvPr>
          <p:cNvSpPr txBox="1"/>
          <p:nvPr/>
        </p:nvSpPr>
        <p:spPr>
          <a:xfrm>
            <a:off x="561311" y="1420758"/>
            <a:ext cx="11024559" cy="370870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ru-RU" sz="1600" dirty="0">
                <a:cs typeface="Arial" panose="020B0604020202020204" pitchFamily="34" charset="0"/>
              </a:rPr>
              <a:t>Преимущества по сравнению с традиционной облицовкой (изделиями из бетонных (</a:t>
            </a:r>
            <a:r>
              <a:rPr lang="ru-RU" sz="1600" dirty="0" err="1">
                <a:cs typeface="Arial" panose="020B0604020202020204" pitchFamily="34" charset="0"/>
              </a:rPr>
              <a:t>жб</a:t>
            </a:r>
            <a:r>
              <a:rPr lang="ru-RU" sz="1600" dirty="0">
                <a:cs typeface="Arial" panose="020B0604020202020204" pitchFamily="34" charset="0"/>
              </a:rPr>
              <a:t>) блоков):</a:t>
            </a:r>
          </a:p>
          <a:p>
            <a:pPr marL="342900" indent="-342900" algn="just">
              <a:spcBef>
                <a:spcPts val="1000"/>
              </a:spcBef>
              <a:buFont typeface="+mj-lt"/>
              <a:buAutoNum type="arabicPeriod"/>
            </a:pPr>
            <a:endParaRPr lang="ru-RU" sz="1600" dirty="0"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1000"/>
              </a:spcBef>
              <a:buFont typeface="+mj-lt"/>
              <a:buAutoNum type="arabicPeriod"/>
            </a:pPr>
            <a:r>
              <a:rPr lang="ru-RU" sz="1600" dirty="0">
                <a:cs typeface="Arial" panose="020B0604020202020204" pitchFamily="34" charset="0"/>
              </a:rPr>
              <a:t>Высокие архитектурные показатели; </a:t>
            </a:r>
          </a:p>
          <a:p>
            <a:pPr marL="342900" indent="-342900" algn="just">
              <a:spcBef>
                <a:spcPts val="1000"/>
              </a:spcBef>
              <a:buFont typeface="+mj-lt"/>
              <a:buAutoNum type="arabicPeriod"/>
            </a:pPr>
            <a:r>
              <a:rPr lang="ru-RU" sz="1600" dirty="0">
                <a:cs typeface="Arial" panose="020B0604020202020204" pitchFamily="34" charset="0"/>
              </a:rPr>
              <a:t>Простота монтажа;</a:t>
            </a:r>
          </a:p>
          <a:p>
            <a:pPr marL="342900" indent="-342900" algn="just">
              <a:spcBef>
                <a:spcPts val="1000"/>
              </a:spcBef>
              <a:buFont typeface="+mj-lt"/>
              <a:buAutoNum type="arabicPeriod"/>
            </a:pPr>
            <a:r>
              <a:rPr lang="ru-RU" sz="1600" dirty="0">
                <a:cs typeface="Arial" panose="020B0604020202020204" pitchFamily="34" charset="0"/>
              </a:rPr>
              <a:t>Снижение трудозатрат за счет применения стандартного оборудования, машин и механизмов;</a:t>
            </a:r>
          </a:p>
          <a:p>
            <a:pPr marL="342900" indent="-342900" algn="just">
              <a:spcBef>
                <a:spcPts val="1000"/>
              </a:spcBef>
              <a:buFont typeface="+mj-lt"/>
              <a:buAutoNum type="arabicPeriod"/>
            </a:pPr>
            <a:r>
              <a:rPr lang="ru-RU" sz="1600" dirty="0">
                <a:cs typeface="Arial" panose="020B0604020202020204" pitchFamily="34" charset="0"/>
              </a:rPr>
              <a:t>Подгонка длины элементов «по месту»;</a:t>
            </a:r>
          </a:p>
          <a:p>
            <a:pPr marL="342900" indent="-342900" algn="just">
              <a:spcBef>
                <a:spcPts val="1000"/>
              </a:spcBef>
              <a:buFont typeface="+mj-lt"/>
              <a:buAutoNum type="arabicPeriod"/>
            </a:pPr>
            <a:r>
              <a:rPr lang="ru-RU" sz="1600" dirty="0">
                <a:cs typeface="Arial" panose="020B0604020202020204" pitchFamily="34" charset="0"/>
              </a:rPr>
              <a:t>Повышение темпов строительства;</a:t>
            </a:r>
          </a:p>
          <a:p>
            <a:pPr marL="342900" indent="-342900" algn="just">
              <a:spcBef>
                <a:spcPts val="1000"/>
              </a:spcBef>
              <a:buFont typeface="+mj-lt"/>
              <a:buAutoNum type="arabicPeriod"/>
            </a:pPr>
            <a:r>
              <a:rPr lang="ru-RU" sz="1600" dirty="0">
                <a:cs typeface="Arial" panose="020B0604020202020204" pitchFamily="34" charset="0"/>
              </a:rPr>
              <a:t>Снижение логистических затрат;</a:t>
            </a:r>
          </a:p>
          <a:p>
            <a:pPr marL="342900" indent="-342900" algn="just">
              <a:spcBef>
                <a:spcPts val="1000"/>
              </a:spcBef>
              <a:buFont typeface="+mj-lt"/>
              <a:buAutoNum type="arabicPeriod"/>
            </a:pPr>
            <a:r>
              <a:rPr lang="ru-RU" sz="1600" dirty="0">
                <a:cs typeface="Arial" panose="020B0604020202020204" pitchFamily="34" charset="0"/>
              </a:rPr>
              <a:t>Максимальная индустриализация конструкции и ее элементов;</a:t>
            </a:r>
          </a:p>
          <a:p>
            <a:pPr marL="342900" indent="-342900" algn="just">
              <a:spcBef>
                <a:spcPts val="1000"/>
              </a:spcBef>
              <a:buFont typeface="+mj-lt"/>
              <a:buAutoNum type="arabicPeriod"/>
            </a:pPr>
            <a:r>
              <a:rPr lang="ru-RU" sz="1600" dirty="0">
                <a:cs typeface="Arial" panose="020B0604020202020204" pitchFamily="34" charset="0"/>
              </a:rPr>
              <a:t>Возможность разделения во времени возведения </a:t>
            </a:r>
            <a:r>
              <a:rPr lang="ru-RU" sz="1600" dirty="0" err="1">
                <a:cs typeface="Arial" panose="020B0604020202020204" pitchFamily="34" charset="0"/>
              </a:rPr>
              <a:t>армогрунтовой</a:t>
            </a:r>
            <a:r>
              <a:rPr lang="ru-RU" sz="1600" dirty="0">
                <a:cs typeface="Arial" panose="020B0604020202020204" pitchFamily="34" charset="0"/>
              </a:rPr>
              <a:t> части и облицовочной системы.</a:t>
            </a:r>
          </a:p>
        </p:txBody>
      </p:sp>
    </p:spTree>
    <p:extLst>
      <p:ext uri="{BB962C8B-B14F-4D97-AF65-F5344CB8AC3E}">
        <p14:creationId xmlns:p14="http://schemas.microsoft.com/office/powerpoint/2010/main" val="21913121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8B03DC9-9C67-4A40-B3FD-8ECB42F20D47}"/>
              </a:ext>
            </a:extLst>
          </p:cNvPr>
          <p:cNvSpPr txBox="1"/>
          <p:nvPr/>
        </p:nvSpPr>
        <p:spPr>
          <a:xfrm>
            <a:off x="1255180" y="303390"/>
            <a:ext cx="9636823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u="sng" dirty="0">
                <a:cs typeface="Arial" panose="020B0604020202020204" pitchFamily="34" charset="0"/>
              </a:rPr>
              <a:t>Стоимостные показатели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6DF035-65A7-498E-B9C9-EFE39D350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729" y="672722"/>
            <a:ext cx="6538822" cy="29227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4EB896-498A-49DB-82DC-5B61ECE1A2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12" b="21784"/>
          <a:stretch/>
        </p:blipFill>
        <p:spPr>
          <a:xfrm>
            <a:off x="2915729" y="3724621"/>
            <a:ext cx="6538822" cy="25668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50EE42-593C-42E9-AA13-4C14F4B35DCB}"/>
              </a:ext>
            </a:extLst>
          </p:cNvPr>
          <p:cNvSpPr txBox="1"/>
          <p:nvPr/>
        </p:nvSpPr>
        <p:spPr>
          <a:xfrm>
            <a:off x="2797115" y="6291469"/>
            <a:ext cx="6776050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Общая сметная стоимость – 51 259 503,60 руб. (с НДС)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93EA4C9D-FE22-4B41-B16F-53AFE58CF518}"/>
              </a:ext>
            </a:extLst>
          </p:cNvPr>
          <p:cNvSpPr/>
          <p:nvPr/>
        </p:nvSpPr>
        <p:spPr>
          <a:xfrm>
            <a:off x="4373593" y="2865960"/>
            <a:ext cx="448574" cy="2156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336E5304-2485-4B0C-981A-05AA1BC2D769}"/>
              </a:ext>
            </a:extLst>
          </p:cNvPr>
          <p:cNvSpPr/>
          <p:nvPr/>
        </p:nvSpPr>
        <p:spPr>
          <a:xfrm>
            <a:off x="8829494" y="5893888"/>
            <a:ext cx="684364" cy="1725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1788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8B03DC9-9C67-4A40-B3FD-8ECB42F20D47}"/>
              </a:ext>
            </a:extLst>
          </p:cNvPr>
          <p:cNvSpPr txBox="1"/>
          <p:nvPr/>
        </p:nvSpPr>
        <p:spPr>
          <a:xfrm>
            <a:off x="1255180" y="303390"/>
            <a:ext cx="9636823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u="sng" dirty="0">
                <a:cs typeface="Arial" panose="020B0604020202020204" pitchFamily="34" charset="0"/>
              </a:rPr>
              <a:t>Крепление внешних элементов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6112653-BE60-4208-937E-0300AC59E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381" y="672722"/>
            <a:ext cx="8246853" cy="58695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D9FBFB-9A64-4265-BE75-32E0435A133A}"/>
              </a:ext>
            </a:extLst>
          </p:cNvPr>
          <p:cNvSpPr txBox="1"/>
          <p:nvPr/>
        </p:nvSpPr>
        <p:spPr>
          <a:xfrm>
            <a:off x="2451867" y="6342489"/>
            <a:ext cx="6465879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Стоимость 1м2 элементов ФС – 7490,83 руб. (с НДС)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673B2873-33EF-4FF4-BE36-6CF68D0913C7}"/>
              </a:ext>
            </a:extLst>
          </p:cNvPr>
          <p:cNvSpPr/>
          <p:nvPr/>
        </p:nvSpPr>
        <p:spPr>
          <a:xfrm>
            <a:off x="7168551" y="5026938"/>
            <a:ext cx="448574" cy="2156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387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36F52B0-717B-4899-A2B5-57F269753AAE}"/>
              </a:ext>
            </a:extLst>
          </p:cNvPr>
          <p:cNvSpPr txBox="1"/>
          <p:nvPr/>
        </p:nvSpPr>
        <p:spPr>
          <a:xfrm>
            <a:off x="2455652" y="2740209"/>
            <a:ext cx="7280695" cy="4770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cs typeface="Arial" panose="020B0604020202020204" pitchFamily="34" charset="0"/>
              </a:rPr>
              <a:t>Применение </a:t>
            </a:r>
            <a:r>
              <a:rPr lang="en-US" sz="2500" dirty="0">
                <a:cs typeface="Arial" panose="020B0604020202020204" pitchFamily="34" charset="0"/>
              </a:rPr>
              <a:t>BIM-</a:t>
            </a:r>
            <a:r>
              <a:rPr lang="ru-RU" sz="2500" dirty="0">
                <a:cs typeface="Arial" panose="020B0604020202020204" pitchFamily="34" charset="0"/>
              </a:rPr>
              <a:t>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val="14725830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8B03DC9-9C67-4A40-B3FD-8ECB42F20D47}"/>
              </a:ext>
            </a:extLst>
          </p:cNvPr>
          <p:cNvSpPr txBox="1"/>
          <p:nvPr/>
        </p:nvSpPr>
        <p:spPr>
          <a:xfrm>
            <a:off x="1255180" y="303390"/>
            <a:ext cx="9636823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u="sng" dirty="0">
                <a:cs typeface="Arial" panose="020B0604020202020204" pitchFamily="34" charset="0"/>
              </a:rPr>
              <a:t>Применяемое ПО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B6698D2-4841-4129-8721-2E53BEDDA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05" y="1603227"/>
            <a:ext cx="4639750" cy="269597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8A3F6B1-208D-4625-BA8F-750A1DF70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3098" y="1603226"/>
            <a:ext cx="4156015" cy="2695977"/>
          </a:xfrm>
          <a:prstGeom prst="rect">
            <a:avLst/>
          </a:prstGeom>
        </p:spPr>
      </p:pic>
      <p:sp>
        <p:nvSpPr>
          <p:cNvPr id="13" name="Крест 12">
            <a:extLst>
              <a:ext uri="{FF2B5EF4-FFF2-40B4-BE49-F238E27FC236}">
                <a16:creationId xmlns:a16="http://schemas.microsoft.com/office/drawing/2014/main" id="{EB37B98D-5B21-4826-AB1F-8BDF30B7651E}"/>
              </a:ext>
            </a:extLst>
          </p:cNvPr>
          <p:cNvSpPr/>
          <p:nvPr/>
        </p:nvSpPr>
        <p:spPr>
          <a:xfrm>
            <a:off x="5464835" y="2597531"/>
            <a:ext cx="713782" cy="707366"/>
          </a:xfrm>
          <a:prstGeom prst="plus">
            <a:avLst>
              <a:gd name="adj" fmla="val 4621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 descr="ÐÐ°ÑÑÐ¸Ð½ÐºÐ¸ Ð¿Ð¾ Ð·Ð°Ð¿ÑÐ¾ÑÑ Dynamo revit">
            <a:extLst>
              <a:ext uri="{FF2B5EF4-FFF2-40B4-BE49-F238E27FC236}">
                <a16:creationId xmlns:a16="http://schemas.microsoft.com/office/drawing/2014/main" id="{18141F76-A247-45AD-A635-4E7413DE14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23"/>
          <a:stretch/>
        </p:blipFill>
        <p:spPr bwMode="auto">
          <a:xfrm>
            <a:off x="4289293" y="5418833"/>
            <a:ext cx="3064865" cy="98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трелка: вниз 15">
            <a:extLst>
              <a:ext uri="{FF2B5EF4-FFF2-40B4-BE49-F238E27FC236}">
                <a16:creationId xmlns:a16="http://schemas.microsoft.com/office/drawing/2014/main" id="{A4F4E04B-96DD-4210-AA4B-C8CFD9670CDB}"/>
              </a:ext>
            </a:extLst>
          </p:cNvPr>
          <p:cNvSpPr/>
          <p:nvPr/>
        </p:nvSpPr>
        <p:spPr>
          <a:xfrm rot="12914790">
            <a:off x="6698728" y="4484973"/>
            <a:ext cx="444261" cy="1061702"/>
          </a:xfrm>
          <a:prstGeom prst="downArrow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низ 16">
            <a:extLst>
              <a:ext uri="{FF2B5EF4-FFF2-40B4-BE49-F238E27FC236}">
                <a16:creationId xmlns:a16="http://schemas.microsoft.com/office/drawing/2014/main" id="{268F291E-E6A1-4A9D-8A88-3E2A51C2070B}"/>
              </a:ext>
            </a:extLst>
          </p:cNvPr>
          <p:cNvSpPr/>
          <p:nvPr/>
        </p:nvSpPr>
        <p:spPr>
          <a:xfrm rot="8810383">
            <a:off x="4543484" y="4489148"/>
            <a:ext cx="444261" cy="1061702"/>
          </a:xfrm>
          <a:prstGeom prst="downArrow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7979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8B03DC9-9C67-4A40-B3FD-8ECB42F20D47}"/>
              </a:ext>
            </a:extLst>
          </p:cNvPr>
          <p:cNvSpPr txBox="1"/>
          <p:nvPr/>
        </p:nvSpPr>
        <p:spPr>
          <a:xfrm>
            <a:off x="1255180" y="303390"/>
            <a:ext cx="9636823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u="sng" dirty="0">
                <a:cs typeface="Arial" panose="020B0604020202020204" pitchFamily="34" charset="0"/>
              </a:rPr>
              <a:t>Создание параметрических семейств в </a:t>
            </a:r>
            <a:r>
              <a:rPr lang="en-US" u="sng" dirty="0">
                <a:cs typeface="Arial" panose="020B0604020202020204" pitchFamily="34" charset="0"/>
              </a:rPr>
              <a:t>Revit</a:t>
            </a:r>
            <a:endParaRPr lang="ru-RU" u="sng" dirty="0"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05F740-E009-4C99-8F5F-88911AE37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54" y="4113076"/>
            <a:ext cx="4305563" cy="252158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2E45B60-5E2C-4109-BA5B-449C786749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865"/>
          <a:stretch/>
        </p:blipFill>
        <p:spPr>
          <a:xfrm>
            <a:off x="416026" y="862583"/>
            <a:ext cx="5432686" cy="306063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290A4F5-1AD5-4F26-9C21-0ABC393DB0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320" t="23614" r="41517" b="8030"/>
          <a:stretch/>
        </p:blipFill>
        <p:spPr>
          <a:xfrm>
            <a:off x="8580432" y="803787"/>
            <a:ext cx="2859114" cy="52504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B4078C-675C-4C5A-861C-34DD9933CD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3290" y="862583"/>
            <a:ext cx="2041780" cy="30606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8E32A70-DBB8-4520-B41C-579902D0EA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4192" y="3059026"/>
            <a:ext cx="1641809" cy="357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354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8B03DC9-9C67-4A40-B3FD-8ECB42F20D47}"/>
              </a:ext>
            </a:extLst>
          </p:cNvPr>
          <p:cNvSpPr txBox="1"/>
          <p:nvPr/>
        </p:nvSpPr>
        <p:spPr>
          <a:xfrm>
            <a:off x="1255180" y="303390"/>
            <a:ext cx="9636823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u="sng" dirty="0">
                <a:cs typeface="Arial" panose="020B0604020202020204" pitchFamily="34" charset="0"/>
              </a:rPr>
              <a:t>Автоматическое формирование спецификаций и ведомостей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CCC8252-0B48-4ECE-B5BB-820F6D101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964" y="842479"/>
            <a:ext cx="4202545" cy="10476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1E30B82-1073-4331-9B5F-FF93CD7F1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1237" y="872953"/>
            <a:ext cx="2041313" cy="159463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119D103-E155-4D32-9026-6D33D55866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633"/>
          <a:stretch/>
        </p:blipFill>
        <p:spPr>
          <a:xfrm>
            <a:off x="953212" y="2628247"/>
            <a:ext cx="5817364" cy="180720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684E8A7-4944-454F-BCAD-C6C3DC8C5A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6678" y="2428016"/>
            <a:ext cx="3892831" cy="33995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97911B0-0D80-4B04-B8F5-6A95F478DA3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591" t="34465" r="20261" b="31144"/>
          <a:stretch/>
        </p:blipFill>
        <p:spPr>
          <a:xfrm>
            <a:off x="523788" y="4635686"/>
            <a:ext cx="6637078" cy="198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904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>
            <a:extLst>
              <a:ext uri="{FF2B5EF4-FFF2-40B4-BE49-F238E27FC236}">
                <a16:creationId xmlns:a16="http://schemas.microsoft.com/office/drawing/2014/main" id="{9194130D-9E05-4389-8620-1335AF697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347" y="1969493"/>
            <a:ext cx="9144000" cy="589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792" tIns="47896" rIns="95792" bIns="47896">
            <a:spAutoFit/>
          </a:bodyPr>
          <a:lstStyle>
            <a:lvl1pPr defTabSz="957263" eaLnBrk="0" hangingPunct="0">
              <a:defRPr sz="31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Arial Unicode MS" pitchFamily="34" charset="-128"/>
              </a:defRPr>
            </a:lvl1pPr>
            <a:lvl2pPr marL="742950" indent="-285750" defTabSz="957263" eaLnBrk="0" hangingPunct="0">
              <a:defRPr sz="31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Arial Unicode MS" pitchFamily="34" charset="-128"/>
              </a:defRPr>
            </a:lvl2pPr>
            <a:lvl3pPr marL="1143000" indent="-228600" defTabSz="957263" eaLnBrk="0" hangingPunct="0">
              <a:defRPr sz="31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Arial Unicode MS" pitchFamily="34" charset="-128"/>
              </a:defRPr>
            </a:lvl3pPr>
            <a:lvl4pPr marL="1600200" indent="-228600" defTabSz="957263" eaLnBrk="0" hangingPunct="0">
              <a:defRPr sz="31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Arial Unicode MS" pitchFamily="34" charset="-128"/>
              </a:defRPr>
            </a:lvl4pPr>
            <a:lvl5pPr marL="2057400" indent="-228600" defTabSz="957263" eaLnBrk="0" hangingPunct="0">
              <a:defRPr sz="31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Arial Unicode MS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Arial Unicode MS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Arial Unicode MS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Arial Unicode MS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Arial Unicode MS" pitchFamily="34" charset="-128"/>
              </a:defRPr>
            </a:lvl9pPr>
          </a:lstStyle>
          <a:p>
            <a:pPr algn="ctr" eaLnBrk="1" hangingPunct="1"/>
            <a:r>
              <a:rPr lang="ru-RU" sz="3200" b="1" dirty="0">
                <a:solidFill>
                  <a:srgbClr val="002060"/>
                </a:solidFill>
                <a:latin typeface="+mn-lt"/>
              </a:rPr>
              <a:t>Спасибо за внимание!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9567DCBE-499C-4841-B446-D24820601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416" y="3916032"/>
            <a:ext cx="7597862" cy="1820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792" tIns="47896" rIns="95792" bIns="47896">
            <a:spAutoFit/>
          </a:bodyPr>
          <a:lstStyle>
            <a:lvl1pPr defTabSz="957263" eaLnBrk="0" hangingPunct="0">
              <a:defRPr sz="31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Arial Unicode MS" pitchFamily="34" charset="-128"/>
              </a:defRPr>
            </a:lvl1pPr>
            <a:lvl2pPr marL="742950" indent="-285750" defTabSz="957263" eaLnBrk="0" hangingPunct="0">
              <a:defRPr sz="31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Arial Unicode MS" pitchFamily="34" charset="-128"/>
              </a:defRPr>
            </a:lvl2pPr>
            <a:lvl3pPr marL="1143000" indent="-228600" defTabSz="957263" eaLnBrk="0" hangingPunct="0">
              <a:defRPr sz="31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Arial Unicode MS" pitchFamily="34" charset="-128"/>
              </a:defRPr>
            </a:lvl3pPr>
            <a:lvl4pPr marL="1600200" indent="-228600" defTabSz="957263" eaLnBrk="0" hangingPunct="0">
              <a:defRPr sz="31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Arial Unicode MS" pitchFamily="34" charset="-128"/>
              </a:defRPr>
            </a:lvl4pPr>
            <a:lvl5pPr marL="2057400" indent="-228600" defTabSz="957263" eaLnBrk="0" hangingPunct="0">
              <a:defRPr sz="31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Arial Unicode MS" pitchFamily="34" charset="-128"/>
              </a:defRPr>
            </a:lvl5pPr>
            <a:lvl6pPr marL="25146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Arial Unicode MS" pitchFamily="34" charset="-128"/>
              </a:defRPr>
            </a:lvl6pPr>
            <a:lvl7pPr marL="29718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Arial Unicode MS" pitchFamily="34" charset="-128"/>
              </a:defRPr>
            </a:lvl7pPr>
            <a:lvl8pPr marL="34290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Arial Unicode MS" pitchFamily="34" charset="-128"/>
              </a:defRPr>
            </a:lvl8pPr>
            <a:lvl9pPr marL="3886200" indent="-228600" algn="ctr" defTabSz="95726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Arial Unicode MS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6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ООО «МИАКОМ СПб»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sz="16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197376, Санкт-Петербург, улица Академика Павлова, дом 14А, литер Д</a:t>
            </a:r>
            <a:endParaRPr lang="en-US" sz="16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ru-RU" sz="16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Тел.: +7 (812) 309-89-08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600" dirty="0">
                <a:solidFill>
                  <a:schemeClr val="tx1"/>
                </a:solidFill>
                <a:latin typeface="+mn-lt"/>
                <a:cs typeface="Arial" panose="020B0604020202020204" pitchFamily="34" charset="0"/>
                <a:hlinkClick r:id="rId3"/>
              </a:rPr>
              <a:t>office@miakom.ru</a:t>
            </a:r>
            <a:endParaRPr lang="ru-RU" sz="16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1600" dirty="0">
                <a:latin typeface="+mn-lt"/>
                <a:hlinkClick r:id="rId4"/>
              </a:rPr>
              <a:t>http://miakom.ru</a:t>
            </a:r>
            <a:endParaRPr lang="en-US" sz="16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344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1C4914-0C1D-4086-85CD-AFED7CEDE3FA}"/>
              </a:ext>
            </a:extLst>
          </p:cNvPr>
          <p:cNvSpPr txBox="1"/>
          <p:nvPr/>
        </p:nvSpPr>
        <p:spPr>
          <a:xfrm>
            <a:off x="946030" y="352728"/>
            <a:ext cx="10299940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cs typeface="Arial" panose="020B0604020202020204" pitchFamily="34" charset="0"/>
              </a:rPr>
              <a:t>Акустические экраны - эффективное решение для обеспечения защиты от шума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16F1AC-A01E-4050-85CD-EADC6E99E1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186" y="1170838"/>
            <a:ext cx="2844096" cy="505181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7B6C2B-74C0-4A8B-A152-4AAE09D860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869" y="1170837"/>
            <a:ext cx="3788865" cy="50518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041CB5-F5C2-4865-8837-5E2F2BBF81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7" r="35990"/>
          <a:stretch/>
        </p:blipFill>
        <p:spPr>
          <a:xfrm>
            <a:off x="165381" y="1170838"/>
            <a:ext cx="4745878" cy="257501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0CE7A59-0DEB-4584-9D28-ABEB1F8932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99"/>
          <a:stretch/>
        </p:blipFill>
        <p:spPr>
          <a:xfrm>
            <a:off x="165381" y="3838755"/>
            <a:ext cx="4745878" cy="238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48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8B03DC9-9C67-4A40-B3FD-8ECB42F20D47}"/>
              </a:ext>
            </a:extLst>
          </p:cNvPr>
          <p:cNvSpPr txBox="1"/>
          <p:nvPr/>
        </p:nvSpPr>
        <p:spPr>
          <a:xfrm>
            <a:off x="1255180" y="303390"/>
            <a:ext cx="9636823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u="sng" dirty="0">
                <a:cs typeface="Arial" panose="020B0604020202020204" pitchFamily="34" charset="0"/>
              </a:rPr>
              <a:t>Проблемы эксплуатации металлических оцинкованных шумозащитных экранов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51F346-FF6C-4E24-A9E9-974099F2A3E9}"/>
              </a:ext>
            </a:extLst>
          </p:cNvPr>
          <p:cNvSpPr txBox="1"/>
          <p:nvPr/>
        </p:nvSpPr>
        <p:spPr>
          <a:xfrm>
            <a:off x="3398160" y="1135314"/>
            <a:ext cx="4008699" cy="64633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cs typeface="Arial" panose="020B0604020202020204" pitchFamily="34" charset="0"/>
              </a:rPr>
              <a:t>Низкая коррозионная стойкость элементов экрана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DC8EE9-9C45-472B-A259-DC4C06017B53}"/>
              </a:ext>
            </a:extLst>
          </p:cNvPr>
          <p:cNvSpPr txBox="1"/>
          <p:nvPr/>
        </p:nvSpPr>
        <p:spPr>
          <a:xfrm>
            <a:off x="3398160" y="3130448"/>
            <a:ext cx="4008699" cy="3693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cs typeface="Arial" panose="020B0604020202020204" pitchFamily="34" charset="0"/>
              </a:rPr>
              <a:t>Быстрый выход из строя (3-5 лет)</a:t>
            </a:r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92CB3E6F-D93D-4B1A-94BB-81C5970D40BB}"/>
              </a:ext>
            </a:extLst>
          </p:cNvPr>
          <p:cNvSpPr/>
          <p:nvPr/>
        </p:nvSpPr>
        <p:spPr>
          <a:xfrm>
            <a:off x="5213374" y="2105993"/>
            <a:ext cx="353683" cy="6463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вниз 13">
            <a:extLst>
              <a:ext uri="{FF2B5EF4-FFF2-40B4-BE49-F238E27FC236}">
                <a16:creationId xmlns:a16="http://schemas.microsoft.com/office/drawing/2014/main" id="{6EDC3704-8BDA-4090-BA22-AE69D8947798}"/>
              </a:ext>
            </a:extLst>
          </p:cNvPr>
          <p:cNvSpPr/>
          <p:nvPr/>
        </p:nvSpPr>
        <p:spPr>
          <a:xfrm>
            <a:off x="5213373" y="3948693"/>
            <a:ext cx="353683" cy="6463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051D65-B247-4AB8-9957-F20E86935A38}"/>
              </a:ext>
            </a:extLst>
          </p:cNvPr>
          <p:cNvSpPr txBox="1"/>
          <p:nvPr/>
        </p:nvSpPr>
        <p:spPr>
          <a:xfrm>
            <a:off x="5567056" y="3948693"/>
            <a:ext cx="1950478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cs typeface="Arial" panose="020B0604020202020204" pitchFamily="34" charset="0"/>
              </a:rPr>
              <a:t>Необходимость замены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E6EE87-3EDF-4042-9A1A-EA7179C97BEA}"/>
              </a:ext>
            </a:extLst>
          </p:cNvPr>
          <p:cNvSpPr txBox="1"/>
          <p:nvPr/>
        </p:nvSpPr>
        <p:spPr>
          <a:xfrm>
            <a:off x="3157577" y="2059827"/>
            <a:ext cx="1903543" cy="73866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cs typeface="Arial" panose="020B0604020202020204" pitchFamily="34" charset="0"/>
              </a:rPr>
              <a:t>Выполняется периодическая покраска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E10F93-3136-41D0-8EDE-5EFB47D7E2DB}"/>
              </a:ext>
            </a:extLst>
          </p:cNvPr>
          <p:cNvSpPr txBox="1"/>
          <p:nvPr/>
        </p:nvSpPr>
        <p:spPr>
          <a:xfrm>
            <a:off x="3398160" y="5129827"/>
            <a:ext cx="4008699" cy="64633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cs typeface="Arial" panose="020B0604020202020204" pitchFamily="34" charset="0"/>
              </a:rPr>
              <a:t>Замена старых панелей на новые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B7ED80-E36C-425D-93CC-90D12167CFD3}"/>
              </a:ext>
            </a:extLst>
          </p:cNvPr>
          <p:cNvSpPr txBox="1"/>
          <p:nvPr/>
        </p:nvSpPr>
        <p:spPr>
          <a:xfrm>
            <a:off x="359957" y="5270826"/>
            <a:ext cx="1903543" cy="36933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cs typeface="Arial" panose="020B0604020202020204" pitchFamily="34" charset="0"/>
              </a:rPr>
              <a:t>Трудоемкость</a:t>
            </a:r>
          </a:p>
        </p:txBody>
      </p:sp>
      <p:sp>
        <p:nvSpPr>
          <p:cNvPr id="19" name="Стрелка: вниз 18">
            <a:extLst>
              <a:ext uri="{FF2B5EF4-FFF2-40B4-BE49-F238E27FC236}">
                <a16:creationId xmlns:a16="http://schemas.microsoft.com/office/drawing/2014/main" id="{B6FD1BE9-76F4-4257-B94E-5C029413F242}"/>
              </a:ext>
            </a:extLst>
          </p:cNvPr>
          <p:cNvSpPr/>
          <p:nvPr/>
        </p:nvSpPr>
        <p:spPr>
          <a:xfrm rot="16200000">
            <a:off x="2698854" y="5152377"/>
            <a:ext cx="353683" cy="590582"/>
          </a:xfrm>
          <a:prstGeom prst="downArrow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085869-3448-4878-B93E-3782A40BAEBE}"/>
              </a:ext>
            </a:extLst>
          </p:cNvPr>
          <p:cNvSpPr txBox="1"/>
          <p:nvPr/>
        </p:nvSpPr>
        <p:spPr>
          <a:xfrm>
            <a:off x="8451789" y="4993827"/>
            <a:ext cx="2998973" cy="92333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cs typeface="Arial" panose="020B0604020202020204" pitchFamily="34" charset="0"/>
              </a:rPr>
              <a:t>Затраты на приобретение новых элементов</a:t>
            </a:r>
          </a:p>
        </p:txBody>
      </p:sp>
      <p:sp>
        <p:nvSpPr>
          <p:cNvPr id="21" name="Стрелка: вниз 20">
            <a:extLst>
              <a:ext uri="{FF2B5EF4-FFF2-40B4-BE49-F238E27FC236}">
                <a16:creationId xmlns:a16="http://schemas.microsoft.com/office/drawing/2014/main" id="{127BB726-4566-4F00-AF7C-17A8F60253A9}"/>
              </a:ext>
            </a:extLst>
          </p:cNvPr>
          <p:cNvSpPr/>
          <p:nvPr/>
        </p:nvSpPr>
        <p:spPr>
          <a:xfrm rot="5400000">
            <a:off x="7752482" y="5160201"/>
            <a:ext cx="353683" cy="590582"/>
          </a:xfrm>
          <a:prstGeom prst="downArrow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5C207F9-4875-465A-891D-7C0AFF856C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8" r="37924"/>
          <a:stretch/>
        </p:blipFill>
        <p:spPr>
          <a:xfrm>
            <a:off x="7760542" y="1120245"/>
            <a:ext cx="4016899" cy="326415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EAB6C46-0B3A-4B0F-8A3C-5CDE0B2A70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1" y="1135314"/>
            <a:ext cx="2742924" cy="365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25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8B03DC9-9C67-4A40-B3FD-8ECB42F20D47}"/>
              </a:ext>
            </a:extLst>
          </p:cNvPr>
          <p:cNvSpPr txBox="1"/>
          <p:nvPr/>
        </p:nvSpPr>
        <p:spPr>
          <a:xfrm>
            <a:off x="1255180" y="303390"/>
            <a:ext cx="9636823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u="sng" dirty="0">
                <a:cs typeface="Arial" panose="020B0604020202020204" pitchFamily="34" charset="0"/>
              </a:rPr>
              <a:t>Преимущества применения ПВХ-композитных панелей шумозащитных экранов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B5FADF-D831-4186-9484-C4761A219831}"/>
              </a:ext>
            </a:extLst>
          </p:cNvPr>
          <p:cNvSpPr txBox="1"/>
          <p:nvPr/>
        </p:nvSpPr>
        <p:spPr>
          <a:xfrm>
            <a:off x="619201" y="1197255"/>
            <a:ext cx="2787905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cs typeface="Arial" panose="020B0604020202020204" pitchFamily="34" charset="0"/>
              </a:rPr>
              <a:t>Отсутствие коррозии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5390EF-6B33-42E5-BD24-4453D74A60F6}"/>
              </a:ext>
            </a:extLst>
          </p:cNvPr>
          <p:cNvSpPr txBox="1"/>
          <p:nvPr/>
        </p:nvSpPr>
        <p:spPr>
          <a:xfrm>
            <a:off x="8728452" y="1197255"/>
            <a:ext cx="2401092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cs typeface="Arial" panose="020B0604020202020204" pitchFamily="34" charset="0"/>
              </a:rPr>
              <a:t>Окраска в массе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43D8EF-8FE4-44B4-9C9D-ED6CE9E80AD4}"/>
              </a:ext>
            </a:extLst>
          </p:cNvPr>
          <p:cNvSpPr txBox="1"/>
          <p:nvPr/>
        </p:nvSpPr>
        <p:spPr>
          <a:xfrm>
            <a:off x="4804727" y="1201548"/>
            <a:ext cx="2481236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cs typeface="Arial" panose="020B0604020202020204" pitchFamily="34" charset="0"/>
              </a:rPr>
              <a:t>Низкий вес</a:t>
            </a:r>
          </a:p>
        </p:txBody>
      </p:sp>
      <p:pic>
        <p:nvPicPr>
          <p:cNvPr id="27" name="Picture 8" descr="https://bx.miakom.ru/upload/iblock/51f/DSC_0286.JPG">
            <a:extLst>
              <a:ext uri="{FF2B5EF4-FFF2-40B4-BE49-F238E27FC236}">
                <a16:creationId xmlns:a16="http://schemas.microsoft.com/office/drawing/2014/main" id="{914C8348-1236-4E71-AA08-23838958F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219" y="1805456"/>
            <a:ext cx="3267970" cy="218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Стрелка: вниз 27">
            <a:extLst>
              <a:ext uri="{FF2B5EF4-FFF2-40B4-BE49-F238E27FC236}">
                <a16:creationId xmlns:a16="http://schemas.microsoft.com/office/drawing/2014/main" id="{E939697F-C379-4AEE-8952-2077F89346D4}"/>
              </a:ext>
            </a:extLst>
          </p:cNvPr>
          <p:cNvSpPr/>
          <p:nvPr/>
        </p:nvSpPr>
        <p:spPr>
          <a:xfrm>
            <a:off x="5784326" y="4022820"/>
            <a:ext cx="353683" cy="53247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: вниз 28">
            <a:extLst>
              <a:ext uri="{FF2B5EF4-FFF2-40B4-BE49-F238E27FC236}">
                <a16:creationId xmlns:a16="http://schemas.microsoft.com/office/drawing/2014/main" id="{C18158BD-7975-430E-881A-3113781BB368}"/>
              </a:ext>
            </a:extLst>
          </p:cNvPr>
          <p:cNvSpPr/>
          <p:nvPr/>
        </p:nvSpPr>
        <p:spPr>
          <a:xfrm>
            <a:off x="9752156" y="4027217"/>
            <a:ext cx="353683" cy="51509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: вниз 29">
            <a:extLst>
              <a:ext uri="{FF2B5EF4-FFF2-40B4-BE49-F238E27FC236}">
                <a16:creationId xmlns:a16="http://schemas.microsoft.com/office/drawing/2014/main" id="{08735509-2154-4E8E-966C-9EA166CB8139}"/>
              </a:ext>
            </a:extLst>
          </p:cNvPr>
          <p:cNvSpPr/>
          <p:nvPr/>
        </p:nvSpPr>
        <p:spPr>
          <a:xfrm>
            <a:off x="1775647" y="4018527"/>
            <a:ext cx="353683" cy="53247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FE97237-2D45-4DB8-882A-CEA38638FB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37" y="1805456"/>
            <a:ext cx="3347228" cy="214138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D7B6CF7-7E7A-4CA4-B93D-12D5B436E174}"/>
              </a:ext>
            </a:extLst>
          </p:cNvPr>
          <p:cNvSpPr txBox="1"/>
          <p:nvPr/>
        </p:nvSpPr>
        <p:spPr>
          <a:xfrm>
            <a:off x="573242" y="4739235"/>
            <a:ext cx="2879819" cy="64633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cs typeface="Arial" panose="020B0604020202020204" pitchFamily="34" charset="0"/>
              </a:rPr>
              <a:t>Гарантийный срок эксплуатации - 12 лет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EE6FB79-D29E-46E0-8F42-235E30A2847A}"/>
              </a:ext>
            </a:extLst>
          </p:cNvPr>
          <p:cNvSpPr txBox="1"/>
          <p:nvPr/>
        </p:nvSpPr>
        <p:spPr>
          <a:xfrm>
            <a:off x="4355219" y="4747861"/>
            <a:ext cx="3267970" cy="64633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cs typeface="Arial" panose="020B0604020202020204" pitchFamily="34" charset="0"/>
              </a:rPr>
              <a:t>Возможность подрезки панелей «по месту»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2CBDBCD-EF06-4653-AE96-61A90BD1360B}"/>
              </a:ext>
            </a:extLst>
          </p:cNvPr>
          <p:cNvSpPr txBox="1"/>
          <p:nvPr/>
        </p:nvSpPr>
        <p:spPr>
          <a:xfrm>
            <a:off x="8525348" y="4600735"/>
            <a:ext cx="2807300" cy="92333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cs typeface="Arial" panose="020B0604020202020204" pitchFamily="34" charset="0"/>
              </a:rPr>
              <a:t>Высокий уровень архитектурных решений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02D568D-A75D-4385-B698-AB0A477E57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8" t="13467" r="18388"/>
          <a:stretch/>
        </p:blipFill>
        <p:spPr>
          <a:xfrm>
            <a:off x="8269149" y="1805456"/>
            <a:ext cx="3324007" cy="220241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5AD8FEA-696A-4E97-9224-FE98EBDE8CD5}"/>
              </a:ext>
            </a:extLst>
          </p:cNvPr>
          <p:cNvSpPr txBox="1"/>
          <p:nvPr/>
        </p:nvSpPr>
        <p:spPr>
          <a:xfrm>
            <a:off x="3283149" y="5993291"/>
            <a:ext cx="5356035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cs typeface="Arial" panose="020B0604020202020204" pitchFamily="34" charset="0"/>
              </a:rPr>
              <a:t>Устойчивость к ультрафиолету</a:t>
            </a:r>
          </a:p>
        </p:txBody>
      </p:sp>
    </p:spTree>
    <p:extLst>
      <p:ext uri="{BB962C8B-B14F-4D97-AF65-F5344CB8AC3E}">
        <p14:creationId xmlns:p14="http://schemas.microsoft.com/office/powerpoint/2010/main" val="3748101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8B03DC9-9C67-4A40-B3FD-8ECB42F20D47}"/>
              </a:ext>
            </a:extLst>
          </p:cNvPr>
          <p:cNvSpPr txBox="1"/>
          <p:nvPr/>
        </p:nvSpPr>
        <p:spPr>
          <a:xfrm>
            <a:off x="1255180" y="303390"/>
            <a:ext cx="9636823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u="sng" dirty="0">
                <a:cs typeface="Arial" panose="020B0604020202020204" pitchFamily="34" charset="0"/>
              </a:rPr>
              <a:t>Сертификаты и протоколы испытаний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F0D35D4-9FE0-4756-85E1-685E1D2BD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90" y="1073723"/>
            <a:ext cx="2421748" cy="341212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18BC9BC-8D4C-421C-B333-8F7AAA9C32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145" y="2999267"/>
            <a:ext cx="2461369" cy="343631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AEEC300-C2BF-4F9C-A4BF-70C4B22243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981" t="16996" r="34434" b="7146"/>
          <a:stretch/>
        </p:blipFill>
        <p:spPr>
          <a:xfrm>
            <a:off x="8999003" y="3120185"/>
            <a:ext cx="2306437" cy="331539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93A91D8-A463-4141-96E3-71B699C904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1322" y="954641"/>
            <a:ext cx="2440746" cy="343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70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8B03DC9-9C67-4A40-B3FD-8ECB42F20D47}"/>
              </a:ext>
            </a:extLst>
          </p:cNvPr>
          <p:cNvSpPr txBox="1"/>
          <p:nvPr/>
        </p:nvSpPr>
        <p:spPr>
          <a:xfrm>
            <a:off x="1255180" y="303390"/>
            <a:ext cx="9636823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u="sng" dirty="0">
                <a:cs typeface="Arial" panose="020B0604020202020204" pitchFamily="34" charset="0"/>
              </a:rPr>
              <a:t>Реализованные объекты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EB47C8-B346-4190-B019-ADC45306FB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194" y="785464"/>
            <a:ext cx="2409432" cy="18070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CDF0149-63C9-4A75-B4F0-75EF60587D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96" y="746427"/>
            <a:ext cx="3205926" cy="180333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45B82AC-4E3F-4EB5-9A51-83118E9994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620" y="742693"/>
            <a:ext cx="2409422" cy="180706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EB6F371-CC1B-4F54-A24A-07D6FC6BE0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2" b="25410"/>
          <a:stretch/>
        </p:blipFill>
        <p:spPr>
          <a:xfrm>
            <a:off x="357896" y="2640082"/>
            <a:ext cx="3205926" cy="183768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CE7C884-B985-4CF3-A983-BA9C4DEC82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151" y="742692"/>
            <a:ext cx="2409432" cy="180707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CB9D1C8-DE75-48A0-B120-8BDFB6AFEB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96" y="4528061"/>
            <a:ext cx="1443721" cy="210375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C4A193B-96BB-4757-8F4F-E000081B7D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198" y="2627242"/>
            <a:ext cx="2409428" cy="185804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89A47EA-0507-463E-B066-D5382E81E71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620" y="2638077"/>
            <a:ext cx="2409422" cy="185804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C152B62-CC6B-4349-B1DA-AC1EB79F19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151" y="2619736"/>
            <a:ext cx="2409422" cy="1858030"/>
          </a:xfrm>
          <a:prstGeom prst="rect">
            <a:avLst/>
          </a:prstGeom>
        </p:spPr>
      </p:pic>
      <p:pic>
        <p:nvPicPr>
          <p:cNvPr id="21" name="Рисунок 20" descr="https://bx.miakom.ru/upload/iblock/aac/DSC_0144.JPG">
            <a:extLst>
              <a:ext uri="{FF2B5EF4-FFF2-40B4-BE49-F238E27FC236}">
                <a16:creationId xmlns:a16="http://schemas.microsoft.com/office/drawing/2014/main" id="{4A4D3879-B16C-4A1F-AAA5-BEDB5BEBBB92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218" y="4677919"/>
            <a:ext cx="2409428" cy="1804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67E1575-23B8-45EF-91D5-D788EC166D6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517" y="4528061"/>
            <a:ext cx="1652238" cy="210375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10ABC5C-16E2-4816-AA3F-4DFFAB0CCEC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0000"/>
                    </a14:imgEffect>
                    <a14:imgEffect>
                      <a14:brightnessContrast bright="10000" contrast="20000"/>
                    </a14:imgEffect>
                  </a14:imgLayer>
                </a14:imgProps>
              </a:ext>
            </a:extLst>
          </a:blip>
          <a:srcRect l="27729" t="9482" r="21456" b="18785"/>
          <a:stretch/>
        </p:blipFill>
        <p:spPr>
          <a:xfrm>
            <a:off x="6423469" y="4528061"/>
            <a:ext cx="2690390" cy="210375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BB01980-33BD-4E55-A7B6-3DCD95B0710F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5" r="44514"/>
          <a:stretch/>
        </p:blipFill>
        <p:spPr>
          <a:xfrm>
            <a:off x="9291605" y="4547735"/>
            <a:ext cx="1630524" cy="208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119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0382F0A-C6CC-4F81-94DA-11634D425B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25"/>
          <a:stretch/>
        </p:blipFill>
        <p:spPr>
          <a:xfrm>
            <a:off x="1210431" y="672722"/>
            <a:ext cx="9771137" cy="59808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B03DC9-9C67-4A40-B3FD-8ECB42F20D47}"/>
              </a:ext>
            </a:extLst>
          </p:cNvPr>
          <p:cNvSpPr txBox="1"/>
          <p:nvPr/>
        </p:nvSpPr>
        <p:spPr>
          <a:xfrm>
            <a:off x="1255180" y="303390"/>
            <a:ext cx="9636823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u="sng" dirty="0">
                <a:cs typeface="Arial" panose="020B0604020202020204" pitchFamily="34" charset="0"/>
              </a:rPr>
              <a:t>Затраты на строительство и эксплуатацию </a:t>
            </a:r>
          </a:p>
        </p:txBody>
      </p:sp>
    </p:spTree>
    <p:extLst>
      <p:ext uri="{BB962C8B-B14F-4D97-AF65-F5344CB8AC3E}">
        <p14:creationId xmlns:p14="http://schemas.microsoft.com/office/powerpoint/2010/main" val="1849023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136D99-B0B4-464F-A6E4-95282939A45E}"/>
              </a:ext>
            </a:extLst>
          </p:cNvPr>
          <p:cNvSpPr txBox="1"/>
          <p:nvPr/>
        </p:nvSpPr>
        <p:spPr>
          <a:xfrm>
            <a:off x="2455652" y="2746574"/>
            <a:ext cx="7280695" cy="86177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cs typeface="Arial" panose="020B0604020202020204" pitchFamily="34" charset="0"/>
              </a:rPr>
              <a:t>УСИЛЕНИЕ СЛАБЫХ ОСНОВАНИЙ </a:t>
            </a:r>
          </a:p>
          <a:p>
            <a:pPr algn="ctr"/>
            <a:r>
              <a:rPr lang="ru-RU" sz="2500" dirty="0">
                <a:cs typeface="Arial" panose="020B0604020202020204" pitchFamily="34" charset="0"/>
              </a:rPr>
              <a:t>ТЕКСТИЛЬНО-ПЕСЧАНЫМИ СВАЯМИ </a:t>
            </a:r>
          </a:p>
        </p:txBody>
      </p:sp>
    </p:spTree>
    <p:extLst>
      <p:ext uri="{BB962C8B-B14F-4D97-AF65-F5344CB8AC3E}">
        <p14:creationId xmlns:p14="http://schemas.microsoft.com/office/powerpoint/2010/main" val="4127982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Другая 2">
      <a:dk1>
        <a:srgbClr val="2F5496"/>
      </a:dk1>
      <a:lt1>
        <a:sysClr val="window" lastClr="FFFFFF"/>
      </a:lt1>
      <a:dk2>
        <a:srgbClr val="034A90"/>
      </a:dk2>
      <a:lt2>
        <a:srgbClr val="E7E6E6"/>
      </a:lt2>
      <a:accent1>
        <a:srgbClr val="FF6600"/>
      </a:accent1>
      <a:accent2>
        <a:srgbClr val="FF660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261</TotalTime>
  <Words>583</Words>
  <Application>Microsoft Office PowerPoint</Application>
  <PresentationFormat>Широкоэкранный</PresentationFormat>
  <Paragraphs>120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Arial</vt:lpstr>
      <vt:lpstr>Calibri</vt:lpstr>
      <vt:lpstr>Century Gothic</vt:lpstr>
      <vt:lpstr>Office Theme</vt:lpstr>
      <vt:lpstr>ИННОВАЦИОННЫЕ РЕШЕНИЯ В ОБЛАСТИ ШУМОЗАЩИТЫ, УСИЛЕНИЯ СЛАБЫХ ОСНОВАНИЙ И МОДЕРНИЗАЦИИ КОНСТРУКЦИЙ АРМОГРУНТОВЫХ ПОДПОРНЫХ СТЕН, В ТОМ ЧИСЛЕ С ПРИМЕНЕНИЕМ BIM-ТЕХНОЛОГИЙ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</dc:title>
  <dc:creator>Work</dc:creator>
  <cp:lastModifiedBy>Andrey</cp:lastModifiedBy>
  <cp:revision>9</cp:revision>
  <dcterms:created xsi:type="dcterms:W3CDTF">2021-08-17T12:22:19Z</dcterms:created>
  <dcterms:modified xsi:type="dcterms:W3CDTF">2021-09-06T14:07:43Z</dcterms:modified>
</cp:coreProperties>
</file>