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57" r:id="rId3"/>
    <p:sldId id="260" r:id="rId4"/>
    <p:sldId id="291" r:id="rId5"/>
    <p:sldId id="292" r:id="rId6"/>
    <p:sldId id="261" r:id="rId7"/>
    <p:sldId id="262" r:id="rId8"/>
    <p:sldId id="288" r:id="rId9"/>
    <p:sldId id="293" r:id="rId10"/>
    <p:sldId id="294" r:id="rId11"/>
    <p:sldId id="266" r:id="rId12"/>
    <p:sldId id="295" r:id="rId13"/>
    <p:sldId id="279" r:id="rId14"/>
    <p:sldId id="280" r:id="rId15"/>
    <p:sldId id="282" r:id="rId16"/>
    <p:sldId id="283" r:id="rId17"/>
    <p:sldId id="285" r:id="rId18"/>
    <p:sldId id="286" r:id="rId19"/>
    <p:sldId id="290" r:id="rId20"/>
    <p:sldId id="287" r:id="rId21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496"/>
    <a:srgbClr val="EC7B22"/>
    <a:srgbClr val="FFFFFF"/>
    <a:srgbClr val="F19411"/>
    <a:srgbClr val="034A90"/>
    <a:srgbClr val="E5ECFE"/>
    <a:srgbClr val="1D4999"/>
    <a:srgbClr val="F7F7F7"/>
    <a:srgbClr val="F9B321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6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6"/>
    </p:cViewPr>
  </p:sorterViewPr>
  <p:notesViewPr>
    <p:cSldViewPr snapToGrid="0">
      <p:cViewPr varScale="1">
        <p:scale>
          <a:sx n="85" d="100"/>
          <a:sy n="85" d="100"/>
        </p:scale>
        <p:origin x="273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6635D-9522-49BA-8B50-9558B7DC7BBF}" type="datetimeFigureOut">
              <a:rPr lang="ru-RU" smtClean="0"/>
              <a:pPr/>
              <a:t>10.09.2021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6CD98-A2DF-4184-BD9F-51D402F0B52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4625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6CD98-A2DF-4184-BD9F-51D402F0B52E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3031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pPr/>
              <a:t>10.09.2021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014" y="111854"/>
            <a:ext cx="1798324" cy="64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97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pPr/>
              <a:t>10.09.2021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2990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pPr/>
              <a:t>10.09.2021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6525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pPr/>
              <a:t>10.09.2021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731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pPr/>
              <a:t>10.09.2021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087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pPr/>
              <a:t>10.09.2021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398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pPr/>
              <a:t>10.09.2021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3210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pPr/>
              <a:t>10.09.2021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9275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pPr/>
              <a:t>10.09.2021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5252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pPr/>
              <a:t>10.09.2021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8407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pPr/>
              <a:t>10.09.2021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1956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CC4B6-CFD4-4D24-ACA2-1223EE0B5DE5}" type="datetimeFigureOut">
              <a:rPr lang="ru-RU" smtClean="0"/>
              <a:pPr/>
              <a:t>10.09.2021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ABED2-B07F-4895-8944-5ED55C751D7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325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jpe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3" Type="http://schemas.openxmlformats.org/officeDocument/2006/relationships/image" Target="../media/image3.png"/><Relationship Id="rId7" Type="http://schemas.openxmlformats.org/officeDocument/2006/relationships/image" Target="../media/image5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04456" y="2399053"/>
            <a:ext cx="8814377" cy="1409700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ДОРОЖНАЯ ИНФРАСТРУКТУРА ДЛЯ ВЫСОКОАВТОМАТИЗИРОВАННОГО И БЕСПИЛОТНОГО </a:t>
            </a:r>
            <a:r>
              <a:rPr lang="ru-R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rPr>
              <a:t>ТРАНСПОРТА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04456" y="4200016"/>
            <a:ext cx="8814377" cy="684212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/>
              <a:t>Как автомобилю не потерять связь с «умной» дорогой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04456" y="4942523"/>
            <a:ext cx="6473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Докладчик</a:t>
            </a:r>
            <a:r>
              <a:rPr lang="en-US" dirty="0" smtClean="0"/>
              <a:t>: </a:t>
            </a:r>
            <a:r>
              <a:rPr lang="ru-RU" dirty="0" smtClean="0"/>
              <a:t>генеральный директор, к.т.н,  </a:t>
            </a:r>
          </a:p>
          <a:p>
            <a:r>
              <a:rPr lang="ru-RU" dirty="0" smtClean="0"/>
              <a:t>	       </a:t>
            </a:r>
            <a:r>
              <a:rPr lang="ru-RU" b="1" dirty="0" smtClean="0"/>
              <a:t>Бибикова Елена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43" y="4542122"/>
            <a:ext cx="1447135" cy="144713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994900" y="0"/>
            <a:ext cx="2197100" cy="90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73" y="2430358"/>
            <a:ext cx="1631672" cy="144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5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17261" y="326018"/>
            <a:ext cx="10138392" cy="43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tabLst>
                <a:tab pos="0" algn="l"/>
                <a:tab pos="302426" algn="l"/>
                <a:tab pos="608425" algn="l"/>
                <a:tab pos="914423" algn="l"/>
                <a:tab pos="1219230" algn="l"/>
                <a:tab pos="1525229" algn="l"/>
                <a:tab pos="1831227" algn="l"/>
                <a:tab pos="2137226" algn="l"/>
                <a:tab pos="2440843" algn="l"/>
                <a:tab pos="2746841" algn="l"/>
                <a:tab pos="3052839" algn="l"/>
                <a:tab pos="3357647" algn="l"/>
                <a:tab pos="3663645" algn="l"/>
                <a:tab pos="3969643" algn="l"/>
                <a:tab pos="4275642" algn="l"/>
                <a:tab pos="4581640" algn="l"/>
                <a:tab pos="4887638" algn="l"/>
                <a:tab pos="5193636" algn="l"/>
                <a:tab pos="5498443" algn="l"/>
                <a:tab pos="5804442" algn="l"/>
                <a:tab pos="6110440" algn="l"/>
              </a:tabLst>
              <a:defRPr/>
            </a:pPr>
            <a:r>
              <a:rPr lang="ru-RU" altLang="ru-RU" sz="2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Точность позиционирования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5865504" y="1715307"/>
            <a:ext cx="5644445" cy="3808290"/>
            <a:chOff x="6484017" y="2485866"/>
            <a:chExt cx="4240755" cy="2601114"/>
          </a:xfrm>
        </p:grpSpPr>
        <p:pic>
          <p:nvPicPr>
            <p:cNvPr id="97" name="Picture 2" descr="https://www.aerobotics7.com/tea7/img/sat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0856" y="2747889"/>
              <a:ext cx="905856" cy="764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Прямоугольник 15"/>
            <p:cNvSpPr>
              <a:spLocks noChangeArrowheads="1"/>
            </p:cNvSpPr>
            <p:nvPr/>
          </p:nvSpPr>
          <p:spPr bwMode="auto">
            <a:xfrm>
              <a:off x="7876813" y="2485866"/>
              <a:ext cx="2635250" cy="198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488"/>
                </a:spcAft>
              </a:pPr>
              <a:r>
                <a:rPr lang="ru-RU" altLang="ru-RU" sz="1200" dirty="0">
                  <a:cs typeface="Times New Roman" panose="02020603050405020304" pitchFamily="18" charset="0"/>
                </a:rPr>
                <a:t>Спутниковые группировки</a:t>
              </a:r>
            </a:p>
          </p:txBody>
        </p:sp>
        <p:cxnSp>
          <p:nvCxnSpPr>
            <p:cNvPr id="99" name="Прямая со стрелкой 3"/>
            <p:cNvCxnSpPr>
              <a:cxnSpLocks noChangeShapeType="1"/>
            </p:cNvCxnSpPr>
            <p:nvPr/>
          </p:nvCxnSpPr>
          <p:spPr bwMode="auto">
            <a:xfrm flipH="1">
              <a:off x="7661017" y="3279087"/>
              <a:ext cx="602409" cy="271114"/>
            </a:xfrm>
            <a:prstGeom prst="straightConnector1">
              <a:avLst/>
            </a:prstGeom>
            <a:noFill/>
            <a:ln w="76200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tx1">
                      <a:lumMod val="75000"/>
                    </a:schemeClr>
                  </a:gs>
                </a:gsLst>
                <a:lin ang="5400000" scaled="1"/>
              </a:gradFill>
              <a:round/>
              <a:headEnd/>
              <a:tailEnd type="triangle" w="med" len="med"/>
            </a:ln>
          </p:spPr>
        </p:cxnSp>
        <p:cxnSp>
          <p:nvCxnSpPr>
            <p:cNvPr id="100" name="Прямая со стрелкой 15"/>
            <p:cNvCxnSpPr>
              <a:cxnSpLocks noChangeShapeType="1"/>
            </p:cNvCxnSpPr>
            <p:nvPr/>
          </p:nvCxnSpPr>
          <p:spPr bwMode="auto">
            <a:xfrm>
              <a:off x="9194438" y="3550201"/>
              <a:ext cx="565826" cy="641401"/>
            </a:xfrm>
            <a:prstGeom prst="straightConnector1">
              <a:avLst/>
            </a:prstGeom>
            <a:noFill/>
            <a:ln w="76200" algn="ctr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tx1">
                      <a:lumMod val="75000"/>
                    </a:schemeClr>
                  </a:gs>
                </a:gsLst>
                <a:lin ang="5400000" scaled="1"/>
              </a:gradFill>
              <a:round/>
              <a:headEnd/>
              <a:tailEnd type="triangle" w="med" len="med"/>
            </a:ln>
          </p:spPr>
        </p:cxnSp>
        <p:cxnSp>
          <p:nvCxnSpPr>
            <p:cNvPr id="101" name="Прямая со стрелкой 17"/>
            <p:cNvCxnSpPr>
              <a:cxnSpLocks noChangeShapeType="1"/>
            </p:cNvCxnSpPr>
            <p:nvPr/>
          </p:nvCxnSpPr>
          <p:spPr bwMode="auto">
            <a:xfrm>
              <a:off x="7699423" y="4761128"/>
              <a:ext cx="1835808" cy="0"/>
            </a:xfrm>
            <a:prstGeom prst="straightConnector1">
              <a:avLst/>
            </a:prstGeom>
            <a:noFill/>
            <a:ln w="76200" algn="ctr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tx1">
                      <a:lumMod val="75000"/>
                    </a:schemeClr>
                  </a:gs>
                </a:gsLst>
                <a:lin ang="0" scaled="1"/>
                <a:tileRect/>
              </a:gradFill>
              <a:round/>
              <a:headEnd/>
              <a:tailEnd type="triangle" w="med" len="med"/>
            </a:ln>
          </p:spPr>
        </p:cxnSp>
        <p:sp>
          <p:nvSpPr>
            <p:cNvPr id="102" name="Прямоугольник 15"/>
            <p:cNvSpPr>
              <a:spLocks noChangeArrowheads="1"/>
            </p:cNvSpPr>
            <p:nvPr/>
          </p:nvSpPr>
          <p:spPr bwMode="auto">
            <a:xfrm>
              <a:off x="8179348" y="4488248"/>
              <a:ext cx="1978711" cy="220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488"/>
                </a:spcAft>
              </a:pPr>
              <a:r>
                <a:rPr lang="ru-RU" altLang="ru-RU" sz="1400" b="1" dirty="0">
                  <a:cs typeface="Times New Roman" panose="02020603050405020304" pitchFamily="18" charset="0"/>
                </a:rPr>
                <a:t>Поправки</a:t>
              </a:r>
            </a:p>
          </p:txBody>
        </p:sp>
        <p:sp>
          <p:nvSpPr>
            <p:cNvPr id="103" name="Прямоугольник 14"/>
            <p:cNvSpPr>
              <a:spLocks noChangeArrowheads="1"/>
            </p:cNvSpPr>
            <p:nvPr/>
          </p:nvSpPr>
          <p:spPr bwMode="auto">
            <a:xfrm>
              <a:off x="6484017" y="2889354"/>
              <a:ext cx="1215406" cy="333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488"/>
                </a:spcAft>
              </a:pPr>
              <a:r>
                <a:rPr lang="ru-RU" altLang="ru-RU" sz="1200" dirty="0" smtClean="0">
                  <a:cs typeface="Times New Roman" panose="02020603050405020304" pitchFamily="18" charset="0"/>
                </a:rPr>
                <a:t>придорожная базовая станция</a:t>
              </a:r>
              <a:endParaRPr lang="ru-RU" altLang="ru-RU" sz="1200" dirty="0">
                <a:cs typeface="Times New Roman" panose="02020603050405020304" pitchFamily="18" charset="0"/>
              </a:endParaRPr>
            </a:p>
          </p:txBody>
        </p:sp>
        <p:sp>
          <p:nvSpPr>
            <p:cNvPr id="104" name="Прямоугольник 15"/>
            <p:cNvSpPr>
              <a:spLocks noChangeArrowheads="1"/>
            </p:cNvSpPr>
            <p:nvPr/>
          </p:nvSpPr>
          <p:spPr bwMode="auto">
            <a:xfrm>
              <a:off x="9591345" y="4055924"/>
              <a:ext cx="1133427" cy="333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488"/>
                </a:spcAft>
              </a:pPr>
              <a:r>
                <a:rPr lang="ru-RU" altLang="ru-RU" sz="1200" dirty="0" smtClean="0">
                  <a:cs typeface="Times New Roman" panose="02020603050405020304" pitchFamily="18" charset="0"/>
                </a:rPr>
                <a:t>бо</a:t>
              </a:r>
              <a:r>
                <a:rPr lang="ru-RU" altLang="ru-RU" sz="1200" dirty="0">
                  <a:cs typeface="Times New Roman" panose="02020603050405020304" pitchFamily="18" charset="0"/>
                </a:rPr>
                <a:t>р</a:t>
              </a:r>
              <a:r>
                <a:rPr lang="ru-RU" altLang="ru-RU" sz="1200" dirty="0" smtClean="0">
                  <a:cs typeface="Times New Roman" panose="02020603050405020304" pitchFamily="18" charset="0"/>
                </a:rPr>
                <a:t>товое устройство</a:t>
              </a:r>
              <a:endParaRPr lang="ru-RU" altLang="ru-RU" sz="1200" dirty="0">
                <a:cs typeface="Times New Roman" panose="02020603050405020304" pitchFamily="18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689418" y="3237711"/>
              <a:ext cx="865391" cy="189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C56423"/>
                  </a:solidFill>
                </a:rPr>
                <a:t>RSU</a:t>
              </a: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9730749" y="4354026"/>
              <a:ext cx="865321" cy="168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C56423"/>
                  </a:solidFill>
                </a:rPr>
                <a:t>OBU</a:t>
              </a:r>
            </a:p>
          </p:txBody>
        </p:sp>
        <p:pic>
          <p:nvPicPr>
            <p:cNvPr id="107" name="Рисунок 10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2433" y="3450581"/>
              <a:ext cx="1019560" cy="1604760"/>
            </a:xfrm>
            <a:prstGeom prst="rect">
              <a:avLst/>
            </a:prstGeom>
          </p:spPr>
        </p:pic>
        <p:pic>
          <p:nvPicPr>
            <p:cNvPr id="108" name="Рисунок 10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85949" y="4444466"/>
              <a:ext cx="873859" cy="642514"/>
            </a:xfrm>
            <a:prstGeom prst="rect">
              <a:avLst/>
            </a:prstGeom>
          </p:spPr>
        </p:pic>
      </p:grpSp>
      <p:sp>
        <p:nvSpPr>
          <p:cNvPr id="109" name="Прямоугольник 1"/>
          <p:cNvSpPr>
            <a:spLocks noChangeArrowheads="1"/>
          </p:cNvSpPr>
          <p:nvPr/>
        </p:nvSpPr>
        <p:spPr bwMode="auto">
          <a:xfrm>
            <a:off x="553453" y="1202978"/>
            <a:ext cx="4951797" cy="36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1400" b="1" dirty="0" smtClean="0">
                <a:solidFill>
                  <a:srgbClr val="ED711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Проблема:</a:t>
            </a:r>
            <a:r>
              <a:rPr lang="ru-RU" sz="1400" dirty="0" smtClean="0">
                <a:solidFill>
                  <a:srgbClr val="2F549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2F549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точность позиционирования беспилотных ТС на автомобильной </a:t>
            </a:r>
            <a:r>
              <a:rPr lang="ru-RU" sz="1400" dirty="0" smtClean="0">
                <a:solidFill>
                  <a:srgbClr val="2F549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дороге. </a:t>
            </a:r>
          </a:p>
          <a:p>
            <a:pPr algn="just">
              <a:spcBef>
                <a:spcPts val="600"/>
              </a:spcBef>
            </a:pPr>
            <a:r>
              <a:rPr lang="ru-RU" sz="1400" b="1" dirty="0" smtClean="0">
                <a:solidFill>
                  <a:srgbClr val="ED711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Решение:  </a:t>
            </a:r>
            <a:r>
              <a:rPr lang="en-US" sz="1400" dirty="0" smtClean="0">
                <a:solidFill>
                  <a:srgbClr val="2F549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V2X</a:t>
            </a:r>
            <a:r>
              <a:rPr lang="ru-RU" sz="1400" dirty="0" smtClean="0">
                <a:solidFill>
                  <a:srgbClr val="2F549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с технологией </a:t>
            </a:r>
            <a:r>
              <a:rPr lang="en-US" sz="1400" dirty="0" smtClean="0">
                <a:solidFill>
                  <a:srgbClr val="2F549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RTK.</a:t>
            </a:r>
            <a:endParaRPr lang="ru-RU" sz="1400" dirty="0" smtClean="0">
              <a:solidFill>
                <a:srgbClr val="2F5496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endParaRPr lang="ru-RU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just">
              <a:spcBef>
                <a:spcPts val="600"/>
              </a:spcBef>
            </a:pPr>
            <a:r>
              <a:rPr lang="ru-RU" sz="1400" b="1" dirty="0">
                <a:cs typeface="Times New Roman" panose="02020603050405020304" pitchFamily="18" charset="0"/>
              </a:rPr>
              <a:t>Real Time Kinematic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ru-RU" sz="1400" dirty="0">
                <a:cs typeface="Times New Roman" panose="02020603050405020304" pitchFamily="18" charset="0"/>
              </a:rPr>
              <a:t>(RTK, кинематика реального времени) — совокупность приёмов и методов получения плановых координат и высот точек местности сантиметровой точности с помощью спутниковой системы </a:t>
            </a:r>
            <a:r>
              <a:rPr lang="ru-RU" sz="1400" dirty="0" smtClean="0">
                <a:cs typeface="Times New Roman" panose="02020603050405020304" pitchFamily="18" charset="0"/>
              </a:rPr>
              <a:t>навигации,</a:t>
            </a:r>
            <a:r>
              <a:rPr lang="ru-RU" sz="1400" dirty="0">
                <a:cs typeface="Times New Roman" panose="02020603050405020304" pitchFamily="18" charset="0"/>
              </a:rPr>
              <a:t> посредством получения поправок с базовой станции, принимаемых мобильной аппаратурой</a:t>
            </a:r>
            <a:r>
              <a:rPr lang="ru-RU" sz="1400" dirty="0" smtClean="0">
                <a:cs typeface="Times New Roman" panose="02020603050405020304" pitchFamily="18" charset="0"/>
              </a:rPr>
              <a:t>.</a:t>
            </a:r>
            <a:endParaRPr lang="ru-RU" sz="1400" dirty="0"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1400" dirty="0">
                <a:cs typeface="Times New Roman" panose="02020603050405020304" pitchFamily="18" charset="0"/>
              </a:rPr>
              <a:t>OBU</a:t>
            </a:r>
            <a:r>
              <a:rPr lang="ru-RU" sz="1400" dirty="0">
                <a:cs typeface="Times New Roman" panose="02020603050405020304" pitchFamily="18" charset="0"/>
              </a:rPr>
              <a:t> использует эти поправки для точного определения местоположения (до нескольких сантиметров в плане и по высоте)</a:t>
            </a:r>
          </a:p>
        </p:txBody>
      </p:sp>
      <p:sp>
        <p:nvSpPr>
          <p:cNvPr id="110" name="Прямоугольник 1"/>
          <p:cNvSpPr>
            <a:spLocks noChangeArrowheads="1"/>
          </p:cNvSpPr>
          <p:nvPr/>
        </p:nvSpPr>
        <p:spPr bwMode="auto">
          <a:xfrm>
            <a:off x="553454" y="5000220"/>
            <a:ext cx="498699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ED711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Получение актуальных карт </a:t>
            </a:r>
            <a:r>
              <a:rPr lang="ru-RU" sz="1400" b="1" dirty="0">
                <a:solidFill>
                  <a:srgbClr val="ED711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высокой четкости </a:t>
            </a:r>
            <a:r>
              <a:rPr lang="ru-RU" sz="1400" dirty="0">
                <a:cs typeface="Times New Roman" panose="02020603050405020304" pitchFamily="18" charset="0"/>
              </a:rPr>
              <a:t>для движения беспилотных автомобилей так же решается с использованием передачи данных по </a:t>
            </a:r>
            <a:r>
              <a:rPr lang="en-US" sz="1400" dirty="0">
                <a:cs typeface="Times New Roman" panose="02020603050405020304" pitchFamily="18" charset="0"/>
              </a:rPr>
              <a:t>V2X</a:t>
            </a:r>
            <a:r>
              <a:rPr lang="ru-RU" sz="1400" dirty="0"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088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3872" y="265829"/>
            <a:ext cx="9741877" cy="664797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100">
                <a:solidFill>
                  <a:srgbClr val="1A4CB8"/>
                </a:solidFill>
                <a:latin typeface="LetoSans Thin" panose="02000203000000000000" pitchFamily="50" charset="0"/>
              </a:defRPr>
            </a:lvl1pPr>
          </a:lstStyle>
          <a:p>
            <a:r>
              <a:rPr lang="ru-RU" sz="2800" b="1" dirty="0">
                <a:solidFill>
                  <a:schemeClr val="tx2"/>
                </a:solidFill>
                <a:latin typeface="Century Gothic (Основной текст)"/>
                <a:ea typeface="+mj-ea"/>
                <a:cs typeface="+mj-cs"/>
              </a:rPr>
              <a:t>Требуемая емкость оптических линий </a:t>
            </a:r>
            <a:endParaRPr lang="ru-RU" sz="2800" b="1" dirty="0" smtClean="0">
              <a:solidFill>
                <a:schemeClr val="tx2"/>
              </a:solidFill>
              <a:latin typeface="Century Gothic (Основной текст)"/>
              <a:ea typeface="+mj-ea"/>
              <a:cs typeface="+mj-cs"/>
            </a:endParaRPr>
          </a:p>
          <a:p>
            <a:r>
              <a:rPr lang="ru-RU" sz="2000" b="1" dirty="0">
                <a:solidFill>
                  <a:srgbClr val="D25C20"/>
                </a:solidFill>
                <a:latin typeface="+mn-lt"/>
                <a:ea typeface="+mj-ea"/>
                <a:cs typeface="+mj-cs"/>
              </a:rPr>
              <a:t>современной телекоммуникационной инфраструктуры автодорог</a:t>
            </a: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1426210" y="6091353"/>
            <a:ext cx="8939539" cy="0"/>
          </a:xfrm>
          <a:prstGeom prst="straightConnector1">
            <a:avLst/>
          </a:prstGeom>
          <a:ln w="2222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10"/>
          <p:cNvSpPr>
            <a:spLocks noChangeArrowheads="1"/>
          </p:cNvSpPr>
          <p:nvPr/>
        </p:nvSpPr>
        <p:spPr bwMode="auto">
          <a:xfrm>
            <a:off x="2660154" y="5795001"/>
            <a:ext cx="6569304" cy="307777"/>
          </a:xfrm>
          <a:prstGeom prst="rect">
            <a:avLst/>
          </a:prstGeom>
          <a:solidFill>
            <a:srgbClr val="FFFFFF">
              <a:alpha val="3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/>
            <a:r>
              <a:rPr lang="ru-RU" altLang="ru-RU" sz="1400" b="1" dirty="0" smtClean="0">
                <a:solidFill>
                  <a:srgbClr val="FF6600"/>
                </a:solidFill>
                <a:latin typeface="+mn-lt"/>
                <a:cs typeface="Arial" panose="020B0604020202020204" pitchFamily="34" charset="0"/>
              </a:rPr>
              <a:t>Структурная схема вдоль ВОЛС и ИТС автодороги на участке в 70 км</a:t>
            </a:r>
            <a:endParaRPr lang="ru-RU" altLang="ru-RU" sz="140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04850" y="6184007"/>
            <a:ext cx="10315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ct val="0"/>
              </a:spcAft>
            </a:pPr>
            <a:r>
              <a:rPr lang="ru-RU" altLang="ru-RU" sz="1400" dirty="0">
                <a:solidFill>
                  <a:srgbClr val="2F5496"/>
                </a:solidFill>
              </a:rPr>
              <a:t>Сети для </a:t>
            </a:r>
            <a:r>
              <a:rPr lang="en-US" altLang="ru-RU" sz="1400" dirty="0">
                <a:solidFill>
                  <a:srgbClr val="2F5496"/>
                </a:solidFill>
              </a:rPr>
              <a:t>V2X, </a:t>
            </a:r>
            <a:r>
              <a:rPr lang="ru-RU" altLang="ru-RU" sz="1400" dirty="0">
                <a:solidFill>
                  <a:srgbClr val="2F5496"/>
                </a:solidFill>
              </a:rPr>
              <a:t>ИТС, </a:t>
            </a:r>
            <a:r>
              <a:rPr lang="ru-RU" altLang="ru-RU" sz="1400" dirty="0" smtClean="0">
                <a:solidFill>
                  <a:srgbClr val="2F5496"/>
                </a:solidFill>
              </a:rPr>
              <a:t>Квантового шифрования, </a:t>
            </a:r>
            <a:r>
              <a:rPr lang="ru-RU" altLang="ru-RU" sz="1400" dirty="0">
                <a:solidFill>
                  <a:srgbClr val="2F5496"/>
                </a:solidFill>
              </a:rPr>
              <a:t>Правительственной связи необходимо физически разделять по независимым ВОК большой емкости.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222250" y="1543873"/>
            <a:ext cx="11531180" cy="4239702"/>
            <a:chOff x="217769" y="1706257"/>
            <a:chExt cx="8818880" cy="3242463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8322" y1="42612" x2="87686" y2="43897"/>
                          <a14:foregroundMark x1="66211" y1="35546" x2="35336" y2="30193"/>
                          <a14:foregroundMark x1="97918" y1="89293" x2="90839" y2="56959"/>
                          <a14:foregroundMark x1="95895" y1="59101" x2="89887" y2="89722"/>
                          <a14:foregroundMark x1="3569" y1="59529" x2="8864" y2="87794"/>
                          <a14:foregroundMark x1="9816" y1="59101" x2="1844" y2="88437"/>
                          <a14:foregroundMark x1="1368" y1="56959" x2="4581" y2="58244"/>
                          <a14:foregroundMark x1="8685" y1="92077" x2="952" y2="90792"/>
                          <a14:foregroundMark x1="98751" y1="90792" x2="86615" y2="90578"/>
                          <a14:backgroundMark x1="90125" y1="92291" x2="99346" y2="93576"/>
                          <a14:backgroundMark x1="99227" y1="91863" x2="95062" y2="93576"/>
                          <a14:backgroundMark x1="89292" y1="91006" x2="99346" y2="91221"/>
                          <a14:backgroundMark x1="99762" y1="90150" x2="99762" y2="88437"/>
                          <a14:backgroundMark x1="89471" y1="91435" x2="86675" y2="99143"/>
                          <a14:backgroundMark x1="88102" y1="97216" x2="79417" y2="98073"/>
                          <a14:backgroundMark x1="80369" y1="96146" x2="72457" y2="96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769" y="1706257"/>
              <a:ext cx="8818880" cy="3242463"/>
            </a:xfrm>
            <a:prstGeom prst="rect">
              <a:avLst/>
            </a:prstGeom>
          </p:spPr>
        </p:pic>
        <p:sp>
          <p:nvSpPr>
            <p:cNvPr id="28" name="Прямоугольник 27"/>
            <p:cNvSpPr>
              <a:spLocks noChangeArrowheads="1"/>
            </p:cNvSpPr>
            <p:nvPr/>
          </p:nvSpPr>
          <p:spPr bwMode="auto">
            <a:xfrm>
              <a:off x="4529091" y="2608609"/>
              <a:ext cx="357869" cy="276999"/>
            </a:xfrm>
            <a:prstGeom prst="rect">
              <a:avLst/>
            </a:prstGeom>
            <a:solidFill>
              <a:srgbClr val="FFFFFF">
                <a:alpha val="3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06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06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06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06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eaLnBrk="1"/>
              <a:r>
                <a:rPr lang="en-US" altLang="ru-RU" sz="1200" b="1" dirty="0" smtClean="0">
                  <a:solidFill>
                    <a:srgbClr val="FF6600"/>
                  </a:solidFill>
                  <a:latin typeface="Century Gothic (Основной текст)"/>
                  <a:cs typeface="Arial" panose="020B0604020202020204" pitchFamily="34" charset="0"/>
                </a:rPr>
                <a:t>…</a:t>
              </a:r>
              <a:endParaRPr lang="ru-RU" altLang="ru-RU" sz="1200" dirty="0">
                <a:solidFill>
                  <a:schemeClr val="tx1"/>
                </a:solidFill>
                <a:latin typeface="Century Gothic (Основной текст)"/>
                <a:cs typeface="Arial" panose="020B0604020202020204" pitchFamily="34" charset="0"/>
              </a:endParaRPr>
            </a:p>
          </p:txBody>
        </p:sp>
        <p:sp>
          <p:nvSpPr>
            <p:cNvPr id="29" name="Прямоугольник 28"/>
            <p:cNvSpPr>
              <a:spLocks noChangeArrowheads="1"/>
            </p:cNvSpPr>
            <p:nvPr/>
          </p:nvSpPr>
          <p:spPr bwMode="auto">
            <a:xfrm>
              <a:off x="5240291" y="2009169"/>
              <a:ext cx="357869" cy="276999"/>
            </a:xfrm>
            <a:prstGeom prst="rect">
              <a:avLst/>
            </a:prstGeom>
            <a:solidFill>
              <a:srgbClr val="FFFFFF">
                <a:alpha val="3098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5pPr>
              <a:lvl6pPr marL="2514600" indent="-228600" defTabSz="406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6pPr>
              <a:lvl7pPr marL="2971800" indent="-228600" defTabSz="406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7pPr>
              <a:lvl8pPr marL="3429000" indent="-228600" defTabSz="406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8pPr>
              <a:lvl9pPr marL="3886200" indent="-228600" defTabSz="406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defRPr>
              </a:lvl9pPr>
            </a:lstStyle>
            <a:p>
              <a:pPr eaLnBrk="1"/>
              <a:r>
                <a:rPr lang="en-US" altLang="ru-RU" sz="1200" b="1" dirty="0" smtClean="0">
                  <a:solidFill>
                    <a:srgbClr val="FF6600"/>
                  </a:solidFill>
                  <a:latin typeface="Century Gothic (Основной текст)"/>
                  <a:cs typeface="Arial" panose="020B0604020202020204" pitchFamily="34" charset="0"/>
                </a:rPr>
                <a:t>…</a:t>
              </a:r>
              <a:endParaRPr lang="ru-RU" altLang="ru-RU" sz="1200" dirty="0">
                <a:solidFill>
                  <a:schemeClr val="tx1"/>
                </a:solidFill>
                <a:latin typeface="Century Gothic (Основной текст)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93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3872" y="265829"/>
            <a:ext cx="9741877" cy="664797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100">
                <a:solidFill>
                  <a:srgbClr val="1A4CB8"/>
                </a:solidFill>
                <a:latin typeface="LetoSans Thin" panose="02000203000000000000" pitchFamily="50" charset="0"/>
              </a:defRPr>
            </a:lvl1pPr>
          </a:lstStyle>
          <a:p>
            <a:r>
              <a:rPr lang="ru-RU" sz="2800" b="1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Акустический</a:t>
            </a:r>
            <a:r>
              <a:rPr lang="ru-RU" sz="2000" dirty="0">
                <a:solidFill>
                  <a:srgbClr val="ED711E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мониторинг </a:t>
            </a:r>
            <a:endParaRPr lang="en-US" sz="2800" b="1" dirty="0" smtClean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  <a:p>
            <a:r>
              <a:rPr lang="ru-RU" sz="2000" b="1" dirty="0" smtClean="0">
                <a:solidFill>
                  <a:srgbClr val="D25C20"/>
                </a:solidFill>
                <a:latin typeface="+mn-lt"/>
                <a:ea typeface="+mj-ea"/>
                <a:cs typeface="+mj-cs"/>
              </a:rPr>
              <a:t>для </a:t>
            </a:r>
            <a:r>
              <a:rPr lang="ru-RU" sz="2000" b="1" dirty="0">
                <a:solidFill>
                  <a:srgbClr val="D25C20"/>
                </a:solidFill>
                <a:latin typeface="+mn-lt"/>
                <a:ea typeface="+mj-ea"/>
                <a:cs typeface="+mj-cs"/>
              </a:rPr>
              <a:t>повышения безопасности дорожного движения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46931" y="1134294"/>
            <a:ext cx="62589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D25C20"/>
                </a:solidFill>
                <a:ea typeface="+mj-ea"/>
                <a:cs typeface="+mj-cs"/>
              </a:rPr>
              <a:t>Наличие ВОЛС в обочине автодороги </a:t>
            </a:r>
            <a:r>
              <a:rPr lang="ru-RU" sz="1400" dirty="0" smtClean="0"/>
              <a:t>с</a:t>
            </a:r>
            <a:r>
              <a:rPr lang="en-US" sz="1400" dirty="0" smtClean="0"/>
              <a:t> </a:t>
            </a:r>
            <a:r>
              <a:rPr lang="ru-RU" sz="1400" dirty="0" smtClean="0"/>
              <a:t>использованием </a:t>
            </a:r>
            <a:r>
              <a:rPr lang="ru-RU" sz="1400" dirty="0"/>
              <a:t>программно-аппаратного </a:t>
            </a:r>
            <a:r>
              <a:rPr lang="ru-RU" sz="1400" dirty="0" smtClean="0"/>
              <a:t>комплекса</a:t>
            </a:r>
            <a:r>
              <a:rPr lang="en-US" sz="1400" dirty="0" smtClean="0"/>
              <a:t> </a:t>
            </a:r>
            <a:r>
              <a:rPr lang="ru-RU" sz="1400" b="1" dirty="0">
                <a:solidFill>
                  <a:srgbClr val="D25C20"/>
                </a:solidFill>
                <a:ea typeface="+mj-ea"/>
                <a:cs typeface="+mj-cs"/>
              </a:rPr>
              <a:t>«Акустический мониторинг» </a:t>
            </a:r>
            <a:r>
              <a:rPr lang="ru-RU" sz="1400" dirty="0"/>
              <a:t>позволяет </a:t>
            </a:r>
            <a:r>
              <a:rPr lang="ru-RU" sz="1400" dirty="0" smtClean="0"/>
              <a:t>определять</a:t>
            </a:r>
            <a:r>
              <a:rPr lang="en-US" sz="1400" dirty="0" smtClean="0"/>
              <a:t> </a:t>
            </a:r>
            <a:r>
              <a:rPr lang="ru-RU" sz="1400" dirty="0" smtClean="0"/>
              <a:t>в режиме</a:t>
            </a:r>
            <a:r>
              <a:rPr lang="en-US" sz="1400" dirty="0" smtClean="0"/>
              <a:t> </a:t>
            </a:r>
            <a:r>
              <a:rPr lang="ru-RU" sz="1400" dirty="0" smtClean="0"/>
              <a:t>реального времени</a:t>
            </a:r>
            <a:r>
              <a:rPr lang="ru-RU" sz="1400" dirty="0"/>
              <a:t>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010401" y="6243601"/>
            <a:ext cx="47015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i="1" dirty="0"/>
              <a:t>В основе работы системы лежит </a:t>
            </a:r>
            <a:r>
              <a:rPr lang="ru-RU" sz="1000" i="1" dirty="0" smtClean="0"/>
              <a:t>принцип </a:t>
            </a:r>
          </a:p>
          <a:p>
            <a:pPr algn="ctr"/>
            <a:r>
              <a:rPr lang="ru-RU" sz="1000" i="1" dirty="0" smtClean="0"/>
              <a:t>когерентной </a:t>
            </a:r>
            <a:r>
              <a:rPr lang="ru-RU" sz="1000" i="1" dirty="0"/>
              <a:t>рефлектометрии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784090" y="1897549"/>
            <a:ext cx="5801519" cy="4999285"/>
            <a:chOff x="592299" y="2428387"/>
            <a:chExt cx="5124304" cy="4499651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592299" y="2428387"/>
              <a:ext cx="5124304" cy="4499651"/>
              <a:chOff x="544976" y="2560704"/>
              <a:chExt cx="5124304" cy="4499651"/>
            </a:xfrm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1593933" y="2655784"/>
                <a:ext cx="4075347" cy="44045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 algn="just"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ru-RU" sz="1200" dirty="0" smtClean="0">
                    <a:cs typeface="Times New Roman" panose="02020603050405020304" pitchFamily="18" charset="0"/>
                  </a:rPr>
                  <a:t>скорость транспортного </a:t>
                </a:r>
                <a:r>
                  <a:rPr lang="ru-RU" sz="1200" dirty="0">
                    <a:cs typeface="Times New Roman" panose="02020603050405020304" pitchFamily="18" charset="0"/>
                  </a:rPr>
                  <a:t>потока, количество автомобилей;</a:t>
                </a:r>
              </a:p>
              <a:p>
                <a:pPr marL="171450" indent="-171450" algn="just"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ru-RU" sz="1200" dirty="0" smtClean="0">
                    <a:cs typeface="Times New Roman" panose="02020603050405020304" pitchFamily="18" charset="0"/>
                  </a:rPr>
                  <a:t>превышения </a:t>
                </a:r>
                <a:r>
                  <a:rPr lang="ru-RU" sz="1200" dirty="0">
                    <a:cs typeface="Times New Roman" panose="02020603050405020304" pitchFamily="18" charset="0"/>
                  </a:rPr>
                  <a:t>скорости, </a:t>
                </a:r>
                <a:r>
                  <a:rPr lang="ru-RU" sz="1200" dirty="0" smtClean="0">
                    <a:cs typeface="Times New Roman" panose="02020603050405020304" pitchFamily="18" charset="0"/>
                  </a:rPr>
                  <a:t>заторы, съезды </a:t>
                </a:r>
                <a:r>
                  <a:rPr lang="ru-RU" sz="1200" dirty="0">
                    <a:cs typeface="Times New Roman" panose="02020603050405020304" pitchFamily="18" charset="0"/>
                  </a:rPr>
                  <a:t>на обочину; </a:t>
                </a:r>
                <a:endParaRPr lang="ru-RU" sz="1200" dirty="0" smtClean="0">
                  <a:cs typeface="Times New Roman" panose="02020603050405020304" pitchFamily="18" charset="0"/>
                </a:endParaRPr>
              </a:p>
              <a:p>
                <a:pPr marL="171450" indent="-171450" algn="just"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ru-RU" sz="1200" dirty="0" smtClean="0">
                    <a:cs typeface="Times New Roman" panose="02020603050405020304" pitchFamily="18" charset="0"/>
                  </a:rPr>
                  <a:t>проведение</a:t>
                </a:r>
                <a:r>
                  <a:rPr lang="en-US" sz="1200" dirty="0" smtClean="0">
                    <a:cs typeface="Times New Roman" panose="02020603050405020304" pitchFamily="18" charset="0"/>
                  </a:rPr>
                  <a:t> </a:t>
                </a:r>
                <a:r>
                  <a:rPr lang="ru-RU" sz="1200" dirty="0">
                    <a:cs typeface="Times New Roman" panose="02020603050405020304" pitchFamily="18" charset="0"/>
                  </a:rPr>
                  <a:t>дорожных работ;</a:t>
                </a:r>
                <a:endParaRPr lang="en-US" sz="1200" dirty="0">
                  <a:cs typeface="Times New Roman" panose="02020603050405020304" pitchFamily="18" charset="0"/>
                </a:endParaRPr>
              </a:p>
              <a:p>
                <a:pPr marL="171450" indent="-171450" algn="just"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ru-RU" sz="1200" dirty="0" smtClean="0">
                    <a:cs typeface="Times New Roman" panose="02020603050405020304" pitchFamily="18" charset="0"/>
                  </a:rPr>
                  <a:t>движение </a:t>
                </a:r>
                <a:r>
                  <a:rPr lang="ru-RU" sz="1200" dirty="0">
                    <a:cs typeface="Times New Roman" panose="02020603050405020304" pitchFamily="18" charset="0"/>
                  </a:rPr>
                  <a:t>тяжелой</a:t>
                </a:r>
                <a:r>
                  <a:rPr lang="en-US" sz="1200" dirty="0">
                    <a:cs typeface="Times New Roman" panose="02020603050405020304" pitchFamily="18" charset="0"/>
                  </a:rPr>
                  <a:t> </a:t>
                </a:r>
                <a:r>
                  <a:rPr lang="ru-RU" sz="1200" dirty="0">
                    <a:cs typeface="Times New Roman" panose="02020603050405020304" pitchFamily="18" charset="0"/>
                  </a:rPr>
                  <a:t>техники;</a:t>
                </a:r>
                <a:endParaRPr lang="en-US" sz="1200" dirty="0">
                  <a:cs typeface="Times New Roman" panose="02020603050405020304" pitchFamily="18" charset="0"/>
                </a:endParaRPr>
              </a:p>
              <a:p>
                <a:pPr marL="171450" indent="-171450" algn="just"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ru-RU" sz="1200" dirty="0" smtClean="0">
                    <a:cs typeface="Times New Roman" panose="02020603050405020304" pitchFamily="18" charset="0"/>
                  </a:rPr>
                  <a:t>проникновения </a:t>
                </a:r>
                <a:r>
                  <a:rPr lang="ru-RU" sz="1200" dirty="0">
                    <a:cs typeface="Times New Roman" panose="02020603050405020304" pitchFamily="18" charset="0"/>
                  </a:rPr>
                  <a:t>в колодцы кабельной</a:t>
                </a:r>
                <a:r>
                  <a:rPr lang="en-US" sz="1200" dirty="0">
                    <a:cs typeface="Times New Roman" panose="02020603050405020304" pitchFamily="18" charset="0"/>
                  </a:rPr>
                  <a:t> </a:t>
                </a:r>
                <a:r>
                  <a:rPr lang="ru-RU" sz="1200" dirty="0">
                    <a:cs typeface="Times New Roman" panose="02020603050405020304" pitchFamily="18" charset="0"/>
                  </a:rPr>
                  <a:t>канализации</a:t>
                </a:r>
                <a:r>
                  <a:rPr lang="ru-RU" sz="1200" dirty="0" smtClean="0">
                    <a:cs typeface="Times New Roman" panose="02020603050405020304" pitchFamily="18" charset="0"/>
                  </a:rPr>
                  <a:t>;</a:t>
                </a:r>
              </a:p>
              <a:p>
                <a:pPr marL="171450" indent="-171450" algn="just"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ru-RU" sz="1200" dirty="0" smtClean="0">
                    <a:cs typeface="Times New Roman" panose="02020603050405020304" pitchFamily="18" charset="0"/>
                  </a:rPr>
                  <a:t>земляные работы;</a:t>
                </a:r>
                <a:endParaRPr lang="en-US" sz="1200" dirty="0">
                  <a:cs typeface="Times New Roman" panose="02020603050405020304" pitchFamily="18" charset="0"/>
                </a:endParaRPr>
              </a:p>
              <a:p>
                <a:pPr marL="171450" indent="-171450" algn="just"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ru-RU" sz="1200" dirty="0" smtClean="0">
                    <a:cs typeface="Times New Roman" panose="02020603050405020304" pitchFamily="18" charset="0"/>
                  </a:rPr>
                  <a:t>пешеходов </a:t>
                </a:r>
                <a:r>
                  <a:rPr lang="ru-RU" sz="1200" dirty="0">
                    <a:cs typeface="Times New Roman" panose="02020603050405020304" pitchFamily="18" charset="0"/>
                  </a:rPr>
                  <a:t>на обочине и проезжей части</a:t>
                </a:r>
                <a:r>
                  <a:rPr lang="en-US" sz="1200" dirty="0">
                    <a:cs typeface="Times New Roman" panose="02020603050405020304" pitchFamily="18" charset="0"/>
                  </a:rPr>
                  <a:t> </a:t>
                </a:r>
                <a:r>
                  <a:rPr lang="ru-RU" sz="1200" dirty="0">
                    <a:cs typeface="Times New Roman" panose="02020603050405020304" pitchFamily="18" charset="0"/>
                  </a:rPr>
                  <a:t>автодорог;</a:t>
                </a:r>
                <a:endParaRPr lang="en-US" sz="1200" dirty="0">
                  <a:cs typeface="Times New Roman" panose="02020603050405020304" pitchFamily="18" charset="0"/>
                </a:endParaRPr>
              </a:p>
              <a:p>
                <a:pPr marL="171450" indent="-171450" algn="just"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ru-RU" sz="1200" dirty="0">
                    <a:cs typeface="Times New Roman" panose="02020603050405020304" pitchFamily="18" charset="0"/>
                  </a:rPr>
                  <a:t>качество дорожного покрытия;</a:t>
                </a:r>
              </a:p>
              <a:p>
                <a:pPr marL="171450" indent="-171450" algn="just">
                  <a:spcBef>
                    <a:spcPts val="12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ru-RU" sz="1200" dirty="0">
                    <a:cs typeface="Times New Roman" panose="02020603050405020304" pitchFamily="18" charset="0"/>
                  </a:rPr>
                  <a:t>и др. </a:t>
                </a:r>
                <a:endParaRPr lang="en-US" sz="1200" dirty="0"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1200"/>
                  </a:spcBef>
                  <a:spcAft>
                    <a:spcPts val="1200"/>
                  </a:spcAft>
                </a:pPr>
                <a:endParaRPr lang="ru-RU" sz="1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7600" y="2560704"/>
                <a:ext cx="516698" cy="591943"/>
              </a:xfrm>
              <a:prstGeom prst="rect">
                <a:avLst/>
              </a:prstGeom>
            </p:spPr>
          </p:pic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9200" y="3115601"/>
                <a:ext cx="519204" cy="561843"/>
              </a:xfrm>
              <a:prstGeom prst="rect">
                <a:avLst/>
              </a:prstGeom>
            </p:spPr>
          </p:pic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3919" y="3553598"/>
                <a:ext cx="519203" cy="552721"/>
              </a:xfrm>
              <a:prstGeom prst="rect">
                <a:avLst/>
              </a:prstGeom>
            </p:spPr>
          </p:pic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6059" y="4025572"/>
                <a:ext cx="485485" cy="582101"/>
              </a:xfrm>
              <a:prstGeom prst="rect">
                <a:avLst/>
              </a:prstGeom>
            </p:spPr>
          </p:pic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6960" y="4434150"/>
                <a:ext cx="534255" cy="571874"/>
              </a:xfrm>
              <a:prstGeom prst="rect">
                <a:avLst/>
              </a:prstGeom>
            </p:spPr>
          </p:pic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4976" y="4889982"/>
                <a:ext cx="531863" cy="596795"/>
              </a:xfrm>
              <a:prstGeom prst="rect">
                <a:avLst/>
              </a:prstGeom>
            </p:spPr>
          </p:pic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27364" y="5315375"/>
                <a:ext cx="532314" cy="627233"/>
              </a:xfrm>
              <a:prstGeom prst="rect">
                <a:avLst/>
              </a:prstGeom>
            </p:spPr>
          </p:pic>
        </p:grp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576" y="5636767"/>
              <a:ext cx="439737" cy="502659"/>
            </a:xfrm>
            <a:prstGeom prst="rect">
              <a:avLst/>
            </a:prstGeom>
          </p:spPr>
        </p:pic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714691" y="1801381"/>
            <a:ext cx="4997295" cy="4332538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7102323" y="1218414"/>
            <a:ext cx="4531005" cy="384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ct val="0"/>
              </a:spcAft>
              <a:buSzTx/>
              <a:buFontTx/>
              <a:buNone/>
              <a:defRPr/>
            </a:pPr>
            <a:r>
              <a:rPr lang="ru-RU" altLang="zh-CN" sz="900" dirty="0">
                <a:cs typeface="Times New Roman" panose="02020603050405020304" pitchFamily="18" charset="0"/>
              </a:rPr>
              <a:t>"Водопад сырых данных" от ПАК "Акустический мониторинг" – развертка сигнала </a:t>
            </a:r>
            <a:r>
              <a:rPr lang="ru-RU" altLang="zh-CN" sz="900" dirty="0" smtClean="0">
                <a:cs typeface="Times New Roman" panose="02020603050405020304" pitchFamily="18" charset="0"/>
              </a:rPr>
              <a:t>во </a:t>
            </a:r>
            <a:r>
              <a:rPr lang="ru-RU" altLang="zh-CN" sz="900" dirty="0">
                <a:cs typeface="Times New Roman" panose="02020603050405020304" pitchFamily="18" charset="0"/>
              </a:rPr>
              <a:t>времени вдоль автомобильной дороги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8075" y="1602737"/>
            <a:ext cx="2348798" cy="156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4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89582" y="1162074"/>
            <a:ext cx="10950749" cy="146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358775" algn="just">
              <a:spcBef>
                <a:spcPts val="600"/>
              </a:spcBef>
            </a:pPr>
            <a:r>
              <a:rPr lang="ru-RU" sz="1400" b="1" dirty="0">
                <a:solidFill>
                  <a:srgbClr val="D25C20"/>
                </a:solidFill>
                <a:ea typeface="+mj-ea"/>
                <a:cs typeface="+mj-cs"/>
              </a:rPr>
              <a:t>Акустический мониторинг </a:t>
            </a:r>
            <a:r>
              <a:rPr lang="ru-RU" sz="1400" dirty="0">
                <a:solidFill>
                  <a:srgbClr val="2F5496"/>
                </a:solidFill>
              </a:rPr>
              <a:t>- </a:t>
            </a:r>
            <a:r>
              <a:rPr lang="ru-RU" sz="1400" dirty="0">
                <a:solidFill>
                  <a:srgbClr val="2F5496"/>
                </a:solidFill>
                <a:cs typeface="Times New Roman" panose="02020603050405020304" pitchFamily="18" charset="0"/>
              </a:rPr>
              <a:t>уникальное решение, которое позволяет контролировать </a:t>
            </a:r>
            <a:r>
              <a:rPr lang="ru-RU" altLang="zh-CN" sz="1400" dirty="0">
                <a:solidFill>
                  <a:srgbClr val="2F5496"/>
                </a:solidFill>
                <a:cs typeface="Times New Roman" panose="02020603050405020304" pitchFamily="18" charset="0"/>
              </a:rPr>
              <a:t>протяженные объекты без подключения к энергетической инфраструктуре</a:t>
            </a:r>
            <a:r>
              <a:rPr lang="ru-RU" sz="1400" dirty="0">
                <a:solidFill>
                  <a:srgbClr val="2F5496"/>
                </a:solidFill>
                <a:cs typeface="Times New Roman" panose="02020603050405020304" pitchFamily="18" charset="0"/>
              </a:rPr>
              <a:t>. Одно волокно в волоконно-оптическом кабеле</a:t>
            </a:r>
            <a:r>
              <a:rPr lang="en-US" sz="1400" dirty="0">
                <a:solidFill>
                  <a:srgbClr val="2F5496"/>
                </a:solidFill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2F5496"/>
                </a:solidFill>
                <a:cs typeface="Times New Roman" panose="02020603050405020304" pitchFamily="18" charset="0"/>
              </a:rPr>
              <a:t>заменяет собой тысячи датчиков. </a:t>
            </a:r>
            <a:r>
              <a:rPr lang="ru-RU" altLang="zh-CN" sz="1400" dirty="0" smtClean="0">
                <a:solidFill>
                  <a:srgbClr val="2F5496"/>
                </a:solidFill>
                <a:cs typeface="Times New Roman" panose="02020603050405020304" pitchFamily="18" charset="0"/>
              </a:rPr>
              <a:t>Система позволяет с точностью от </a:t>
            </a:r>
            <a:r>
              <a:rPr lang="ru-RU" altLang="zh-CN" sz="1400" dirty="0">
                <a:solidFill>
                  <a:srgbClr val="2F5496"/>
                </a:solidFill>
                <a:cs typeface="Times New Roman" panose="02020603050405020304" pitchFamily="18" charset="0"/>
              </a:rPr>
              <a:t>1 до 10 метров фиксировать одновременно множество событий на всем протяжении рубежа</a:t>
            </a:r>
            <a:r>
              <a:rPr lang="en-US" altLang="zh-CN" sz="1400" dirty="0" smtClean="0">
                <a:solidFill>
                  <a:srgbClr val="2F5496"/>
                </a:solidFill>
                <a:cs typeface="Times New Roman" panose="02020603050405020304" pitchFamily="18" charset="0"/>
              </a:rPr>
              <a:t>.</a:t>
            </a:r>
            <a:endParaRPr lang="ru-RU" altLang="zh-CN" sz="1400" dirty="0" smtClean="0">
              <a:solidFill>
                <a:srgbClr val="2F5496"/>
              </a:solidFill>
              <a:cs typeface="Times New Roman" panose="02020603050405020304" pitchFamily="18" charset="0"/>
            </a:endParaRPr>
          </a:p>
          <a:p>
            <a:pPr indent="358775" algn="just">
              <a:spcBef>
                <a:spcPts val="600"/>
              </a:spcBef>
            </a:pPr>
            <a:r>
              <a:rPr lang="ru-RU" altLang="zh-CN" sz="1400" b="1" dirty="0">
                <a:solidFill>
                  <a:srgbClr val="D25C20"/>
                </a:solidFill>
                <a:ea typeface="+mj-ea"/>
                <a:cs typeface="+mj-cs"/>
              </a:rPr>
              <a:t>Распределенного акустического сенсора (РАС) </a:t>
            </a:r>
            <a:r>
              <a:rPr lang="ru-RU" altLang="zh-CN" sz="1400" kern="50" dirty="0" smtClean="0">
                <a:solidFill>
                  <a:srgbClr val="2F5496"/>
                </a:solidFill>
              </a:rPr>
              <a:t>– это одно стандартное </a:t>
            </a:r>
            <a:r>
              <a:rPr lang="ru-RU" altLang="zh-CN" sz="1400" b="1" dirty="0">
                <a:solidFill>
                  <a:srgbClr val="D25C20"/>
                </a:solidFill>
                <a:ea typeface="+mj-ea"/>
                <a:cs typeface="+mj-cs"/>
              </a:rPr>
              <a:t>оптическое волокно </a:t>
            </a:r>
            <a:r>
              <a:rPr lang="ru-RU" altLang="zh-CN" sz="1400" kern="50" dirty="0" smtClean="0">
                <a:solidFill>
                  <a:srgbClr val="2F5496"/>
                </a:solidFill>
              </a:rPr>
              <a:t>в кабеле, которое </a:t>
            </a:r>
            <a:r>
              <a:rPr lang="ru-RU" sz="1400" dirty="0">
                <a:solidFill>
                  <a:srgbClr val="2F5496"/>
                </a:solidFill>
              </a:rPr>
              <a:t>заменяет собой тысячи датчиков. </a:t>
            </a:r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546931" y="5809747"/>
            <a:ext cx="109317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358775" algn="just">
              <a:spcBef>
                <a:spcPts val="600"/>
              </a:spcBef>
            </a:pPr>
            <a:r>
              <a:rPr lang="ru-RU" altLang="ru-RU" sz="1400" dirty="0">
                <a:cs typeface="Times New Roman" panose="02020603050405020304" pitchFamily="18" charset="0"/>
              </a:rPr>
              <a:t>Подсистема обучаема и может распознавать полезные сигналы и шумы (библиотека типов источников вибрации дополняется при необходимости; дополнение производится на этапе наладочных работ и опытной эксплуатации).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2876" y="267717"/>
            <a:ext cx="9741877" cy="664797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100">
                <a:solidFill>
                  <a:srgbClr val="1A4CB8"/>
                </a:solidFill>
                <a:latin typeface="LetoSans Thin" panose="02000203000000000000" pitchFamily="50" charset="0"/>
              </a:defRPr>
            </a:lvl1pPr>
          </a:lstStyle>
          <a:p>
            <a:r>
              <a:rPr lang="ru-RU" sz="2800" b="1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Акустический</a:t>
            </a:r>
            <a:r>
              <a:rPr lang="ru-RU" sz="2000" dirty="0">
                <a:solidFill>
                  <a:srgbClr val="ED711E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мониторинг </a:t>
            </a:r>
            <a:endParaRPr lang="en-US" sz="2800" b="1" dirty="0" smtClean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  <a:p>
            <a:r>
              <a:rPr lang="ru-RU" sz="2000" b="1" dirty="0" smtClean="0">
                <a:solidFill>
                  <a:srgbClr val="D25C20"/>
                </a:solidFill>
                <a:latin typeface="+mn-lt"/>
                <a:ea typeface="+mj-ea"/>
                <a:cs typeface="+mj-cs"/>
              </a:rPr>
              <a:t>для </a:t>
            </a:r>
            <a:r>
              <a:rPr lang="ru-RU" sz="2000" b="1" dirty="0">
                <a:solidFill>
                  <a:srgbClr val="D25C20"/>
                </a:solidFill>
                <a:latin typeface="+mn-lt"/>
                <a:ea typeface="+mj-ea"/>
                <a:cs typeface="+mj-cs"/>
              </a:rPr>
              <a:t>повышения безопасности дорожного движения</a:t>
            </a:r>
          </a:p>
        </p:txBody>
      </p:sp>
      <p:grpSp>
        <p:nvGrpSpPr>
          <p:cNvPr id="26" name="Группа 25"/>
          <p:cNvGrpSpPr/>
          <p:nvPr/>
        </p:nvGrpSpPr>
        <p:grpSpPr>
          <a:xfrm>
            <a:off x="929988" y="2548858"/>
            <a:ext cx="10548729" cy="3198995"/>
            <a:chOff x="787024" y="2548858"/>
            <a:chExt cx="10548729" cy="3198995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787024" y="3027569"/>
              <a:ext cx="10548729" cy="2720284"/>
              <a:chOff x="787024" y="3027569"/>
              <a:chExt cx="10548729" cy="2720284"/>
            </a:xfrm>
          </p:grpSpPr>
          <p:grpSp>
            <p:nvGrpSpPr>
              <p:cNvPr id="7" name="Группа 2"/>
              <p:cNvGrpSpPr>
                <a:grpSpLocks/>
              </p:cNvGrpSpPr>
              <p:nvPr/>
            </p:nvGrpSpPr>
            <p:grpSpPr bwMode="auto">
              <a:xfrm>
                <a:off x="787024" y="4157704"/>
                <a:ext cx="10548729" cy="1590149"/>
                <a:chOff x="708138" y="4000066"/>
                <a:chExt cx="8004071" cy="1120082"/>
              </a:xfrm>
            </p:grpSpPr>
            <p:grpSp>
              <p:nvGrpSpPr>
                <p:cNvPr id="22" name="Группа 90"/>
                <p:cNvGrpSpPr>
                  <a:grpSpLocks/>
                </p:cNvGrpSpPr>
                <p:nvPr/>
              </p:nvGrpSpPr>
              <p:grpSpPr bwMode="auto">
                <a:xfrm>
                  <a:off x="708138" y="4000066"/>
                  <a:ext cx="8004071" cy="1120082"/>
                  <a:chOff x="-253145" y="3805720"/>
                  <a:chExt cx="6598797" cy="839644"/>
                </a:xfrm>
              </p:grpSpPr>
              <p:grpSp>
                <p:nvGrpSpPr>
                  <p:cNvPr id="35" name="Группа 62"/>
                  <p:cNvGrpSpPr>
                    <a:grpSpLocks/>
                  </p:cNvGrpSpPr>
                  <p:nvPr/>
                </p:nvGrpSpPr>
                <p:grpSpPr bwMode="auto">
                  <a:xfrm>
                    <a:off x="1431237" y="3805720"/>
                    <a:ext cx="4793842" cy="839644"/>
                    <a:chOff x="1431237" y="3805720"/>
                    <a:chExt cx="4793842" cy="839644"/>
                  </a:xfrm>
                </p:grpSpPr>
                <p:sp>
                  <p:nvSpPr>
                    <p:cNvPr id="37" name="Прямоугольник 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4321" y="3805720"/>
                      <a:ext cx="4110757" cy="487375"/>
                    </a:xfrm>
                    <a:custGeom>
                      <a:avLst/>
                      <a:gdLst>
                        <a:gd name="T0" fmla="*/ 393748 w 4290719"/>
                        <a:gd name="T1" fmla="*/ 3240 h 402500"/>
                        <a:gd name="T2" fmla="*/ 3584046 w 4290719"/>
                        <a:gd name="T3" fmla="*/ 3240 h 402500"/>
                        <a:gd name="T4" fmla="*/ 3614906 w 4290719"/>
                        <a:gd name="T5" fmla="*/ 2844 h 402500"/>
                        <a:gd name="T6" fmla="*/ 3609724 w 4290719"/>
                        <a:gd name="T7" fmla="*/ 865278 h 402500"/>
                        <a:gd name="T8" fmla="*/ 0 w 4290719"/>
                        <a:gd name="T9" fmla="*/ 843436 h 402500"/>
                        <a:gd name="T10" fmla="*/ 393748 w 4290719"/>
                        <a:gd name="T11" fmla="*/ 3240 h 402500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4290719" h="402500">
                          <a:moveTo>
                            <a:pt x="467360" y="1507"/>
                          </a:moveTo>
                          <a:lnTo>
                            <a:pt x="4254089" y="1507"/>
                          </a:lnTo>
                          <a:cubicBezTo>
                            <a:pt x="4254459" y="6163"/>
                            <a:pt x="4290349" y="-3333"/>
                            <a:pt x="4290719" y="1323"/>
                          </a:cubicBezTo>
                          <a:cubicBezTo>
                            <a:pt x="4288851" y="130855"/>
                            <a:pt x="4286437" y="272968"/>
                            <a:pt x="4284569" y="402500"/>
                          </a:cubicBezTo>
                          <a:lnTo>
                            <a:pt x="0" y="392340"/>
                          </a:lnTo>
                          <a:lnTo>
                            <a:pt x="467360" y="1507"/>
                          </a:lnTo>
                          <a:close/>
                        </a:path>
                      </a:pathLst>
                    </a:custGeom>
                    <a:blipFill dpi="0" rotWithShape="0">
                      <a:blip r:embed="rId3" cstate="print">
                        <a:duotone>
                          <a:schemeClr val="accent5">
                            <a:shade val="45000"/>
                            <a:satMod val="135000"/>
                          </a:schemeClr>
                          <a:prstClr val="white"/>
                        </a:duotone>
                      </a:blip>
                      <a:srcRect/>
                      <a:tile tx="0" ty="0" sx="100000" sy="100000" flip="none" algn="tl"/>
                    </a:blipFill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8" name="Прямоугольник с двумя усеченными соседними углами 37"/>
                    <p:cNvSpPr/>
                    <p:nvPr/>
                  </p:nvSpPr>
                  <p:spPr bwMode="auto">
                    <a:xfrm rot="10800000">
                      <a:off x="2982124" y="3814590"/>
                      <a:ext cx="104701" cy="338022"/>
                    </a:xfrm>
                    <a:prstGeom prst="snip2SameRect">
                      <a:avLst/>
                    </a:prstGeom>
                    <a:pattFill prst="pct20">
                      <a:fgClr>
                        <a:srgbClr val="A6A6A6"/>
                      </a:fgClr>
                      <a:bgClr>
                        <a:schemeClr val="bg1"/>
                      </a:bgClr>
                    </a:pattFill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449263" eaLnBrk="1">
                        <a:lnSpc>
                          <a:spcPct val="93000"/>
                        </a:lnSpc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defRPr/>
                      </a:pP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39" name="Прямая соединительная линия 26"/>
                    <p:cNvCxnSpPr>
                      <a:cxnSpLocks noChangeShapeType="1"/>
                      <a:stCxn id="37" idx="0"/>
                    </p:cNvCxnSpPr>
                    <p:nvPr/>
                  </p:nvCxnSpPr>
                  <p:spPr bwMode="auto">
                    <a:xfrm>
                      <a:off x="2562080" y="3807544"/>
                      <a:ext cx="3662999" cy="0"/>
                    </a:xfrm>
                    <a:prstGeom prst="line">
                      <a:avLst/>
                    </a:prstGeom>
                    <a:noFill/>
                    <a:ln w="22225" algn="ctr">
                      <a:solidFill>
                        <a:srgbClr val="414A4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43" name="Прямоугольник с двумя усеченными соседними углами 42"/>
                    <p:cNvSpPr/>
                    <p:nvPr/>
                  </p:nvSpPr>
                  <p:spPr bwMode="auto">
                    <a:xfrm rot="10800000">
                      <a:off x="4458742" y="3814590"/>
                      <a:ext cx="302325" cy="91647"/>
                    </a:xfrm>
                    <a:prstGeom prst="snip2SameRect">
                      <a:avLst/>
                    </a:prstGeom>
                    <a:pattFill prst="pct20">
                      <a:fgClr>
                        <a:srgbClr val="A6A6A6"/>
                      </a:fgClr>
                      <a:bgClr>
                        <a:schemeClr val="bg1"/>
                      </a:bgClr>
                    </a:pattFill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449263" eaLnBrk="1">
                        <a:lnSpc>
                          <a:spcPct val="93000"/>
                        </a:lnSpc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defRPr/>
                      </a:pP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4" name="Прямоугольник с двумя усеченными соседними углами 43"/>
                    <p:cNvSpPr/>
                    <p:nvPr/>
                  </p:nvSpPr>
                  <p:spPr bwMode="auto">
                    <a:xfrm rot="10800000">
                      <a:off x="1431237" y="4295439"/>
                      <a:ext cx="651765" cy="349925"/>
                    </a:xfrm>
                    <a:prstGeom prst="snip2SameRect">
                      <a:avLst/>
                    </a:prstGeom>
                    <a:pattFill prst="pct20">
                      <a:fgClr>
                        <a:srgbClr val="A6A6A6"/>
                      </a:fgClr>
                      <a:bgClr>
                        <a:schemeClr val="bg1"/>
                      </a:bgClr>
                    </a:pattFill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449263" eaLnBrk="1">
                        <a:lnSpc>
                          <a:spcPct val="93000"/>
                        </a:lnSpc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defRPr/>
                      </a:pP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7" name="Группа 87"/>
                  <p:cNvGrpSpPr>
                    <a:grpSpLocks/>
                  </p:cNvGrpSpPr>
                  <p:nvPr/>
                </p:nvGrpSpPr>
                <p:grpSpPr bwMode="auto">
                  <a:xfrm>
                    <a:off x="-253145" y="3822922"/>
                    <a:ext cx="6598797" cy="637895"/>
                    <a:chOff x="-618836" y="3822922"/>
                    <a:chExt cx="6598797" cy="637895"/>
                  </a:xfrm>
                </p:grpSpPr>
                <p:sp>
                  <p:nvSpPr>
                    <p:cNvPr id="28" name="Прямоугольник 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40094" y="3822922"/>
                      <a:ext cx="1544344" cy="16187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indent="355600">
                        <a:lnSpc>
                          <a:spcPct val="93000"/>
                        </a:lnSpc>
                        <a:spcAft>
                          <a:spcPts val="1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Char char="•"/>
                        <a:defRPr sz="140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lnSpc>
                          <a:spcPct val="93000"/>
                        </a:lnSpc>
                        <a:spcAft>
                          <a:spcPts val="10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Char char="–"/>
                        <a:defRPr sz="140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lnSpc>
                          <a:spcPct val="93000"/>
                        </a:lnSpc>
                        <a:spcAft>
                          <a:spcPts val="7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Char char="•"/>
                        <a:defRPr sz="140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lnSpc>
                          <a:spcPct val="93000"/>
                        </a:lnSpc>
                        <a:spcAft>
                          <a:spcPts val="5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Char char="–"/>
                        <a:defRPr sz="140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lnSpc>
                          <a:spcPct val="93000"/>
                        </a:lnSpc>
                        <a:spcAft>
                          <a:spcPts val="26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Char char="»"/>
                        <a:defRPr sz="140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322513" indent="-206375" defTabSz="4064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Char char="»"/>
                        <a:defRPr sz="140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779713" indent="-206375" defTabSz="4064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Char char="»"/>
                        <a:defRPr sz="140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236913" indent="-206375" defTabSz="4064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Char char="»"/>
                        <a:defRPr sz="140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694113" indent="-206375" defTabSz="4064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Char char="»"/>
                        <a:defRPr sz="140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indent="0" algn="ctr">
                        <a:lnSpc>
                          <a:spcPct val="100000"/>
                        </a:lnSpc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ru-RU" sz="8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ЛКС ТМК</a:t>
                      </a:r>
                    </a:p>
                  </p:txBody>
                </p:sp>
                <p:sp>
                  <p:nvSpPr>
                    <p:cNvPr id="29" name="Прямоугольник 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-313893" y="4270445"/>
                      <a:ext cx="1794317" cy="19037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indent="355600">
                        <a:lnSpc>
                          <a:spcPct val="93000"/>
                        </a:lnSpc>
                        <a:spcAft>
                          <a:spcPts val="1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Char char="•"/>
                        <a:defRPr sz="140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lnSpc>
                          <a:spcPct val="93000"/>
                        </a:lnSpc>
                        <a:spcAft>
                          <a:spcPts val="103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Char char="–"/>
                        <a:defRPr sz="140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lnSpc>
                          <a:spcPct val="93000"/>
                        </a:lnSpc>
                        <a:spcAft>
                          <a:spcPts val="77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Char char="•"/>
                        <a:defRPr sz="140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lnSpc>
                          <a:spcPct val="93000"/>
                        </a:lnSpc>
                        <a:spcAft>
                          <a:spcPts val="525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Char char="–"/>
                        <a:defRPr sz="140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lnSpc>
                          <a:spcPct val="93000"/>
                        </a:lnSpc>
                        <a:spcAft>
                          <a:spcPts val="26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Char char="»"/>
                        <a:defRPr sz="140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322513" indent="-206375" defTabSz="4064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Char char="»"/>
                        <a:defRPr sz="140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779713" indent="-206375" defTabSz="4064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Char char="»"/>
                        <a:defRPr sz="140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236913" indent="-206375" defTabSz="4064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Char char="»"/>
                        <a:defRPr sz="140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694113" indent="-206375" defTabSz="4064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buChar char="»"/>
                        <a:defRPr sz="140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ru-RU" sz="1050" dirty="0" smtClean="0">
                          <a:solidFill>
                            <a:schemeClr val="tx1"/>
                          </a:solidFill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Охранная зона</a:t>
                      </a:r>
                    </a:p>
                  </p:txBody>
                </p:sp>
                <p:sp>
                  <p:nvSpPr>
                    <p:cNvPr id="30" name="Прямоугольник 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96546" y="3959189"/>
                      <a:ext cx="1294565" cy="2998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lnSpc>
                          <a:spcPct val="93000"/>
                        </a:lnSpc>
                        <a:spcAft>
                          <a:spcPts val="1288"/>
                        </a:spcAft>
                        <a:buSzPct val="100000"/>
                        <a:buFont typeface="Times New Roman" panose="02020603050405020304" pitchFamily="18" charset="0"/>
                        <a:buChar char="•"/>
                        <a:defRPr sz="29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>
                        <a:lnSpc>
                          <a:spcPct val="93000"/>
                        </a:lnSpc>
                        <a:spcAft>
                          <a:spcPts val="1038"/>
                        </a:spcAft>
                        <a:buSzPct val="100000"/>
                        <a:buFont typeface="Times New Roman" panose="02020603050405020304" pitchFamily="18" charset="0"/>
                        <a:buChar char="–"/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>
                        <a:lnSpc>
                          <a:spcPct val="93000"/>
                        </a:lnSpc>
                        <a:spcAft>
                          <a:spcPts val="775"/>
                        </a:spcAft>
                        <a:buSzPct val="100000"/>
                        <a:buFont typeface="Times New Roman" panose="02020603050405020304" pitchFamily="18" charset="0"/>
                        <a:buChar char="•"/>
                        <a:defRPr sz="22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>
                        <a:lnSpc>
                          <a:spcPct val="93000"/>
                        </a:lnSpc>
                        <a:spcAft>
                          <a:spcPts val="525"/>
                        </a:spcAft>
                        <a:buSzPct val="100000"/>
                        <a:buFont typeface="Times New Roman" panose="02020603050405020304" pitchFamily="18" charset="0"/>
                        <a:buChar char="–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>
                        <a:lnSpc>
                          <a:spcPct val="93000"/>
                        </a:lnSpc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buChar char="»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322513" indent="-206375" defTabSz="4064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buChar char="»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779713" indent="-206375" defTabSz="4064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buChar char="»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236913" indent="-206375" defTabSz="4064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buChar char="»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694113" indent="-206375" defTabSz="406400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buChar char="»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ct val="0"/>
                        </a:spcAft>
                        <a:buSzTx/>
                        <a:buFontTx/>
                        <a:buNone/>
                      </a:pPr>
                      <a:r>
                        <a:rPr lang="ru-RU" altLang="ru-RU" sz="1600" b="1" dirty="0">
                          <a:solidFill>
                            <a:srgbClr val="F87F01"/>
                          </a:solidFill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ВОЛС </a:t>
                      </a:r>
                      <a:r>
                        <a:rPr lang="ru-RU" altLang="ru-RU" sz="2000" b="1" dirty="0">
                          <a:solidFill>
                            <a:srgbClr val="F87F01"/>
                          </a:solidFill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―</a:t>
                      </a:r>
                      <a:r>
                        <a:rPr lang="ru-RU" altLang="ru-RU" sz="1600" b="1" dirty="0">
                          <a:solidFill>
                            <a:srgbClr val="F87F01"/>
                          </a:solidFill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 РАС</a:t>
                      </a:r>
                    </a:p>
                  </p:txBody>
                </p:sp>
                <p:grpSp>
                  <p:nvGrpSpPr>
                    <p:cNvPr id="31" name="Группа 8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618836" y="4221088"/>
                      <a:ext cx="6598797" cy="128108"/>
                      <a:chOff x="-618836" y="4221088"/>
                      <a:chExt cx="6598797" cy="128108"/>
                    </a:xfrm>
                  </p:grpSpPr>
                  <p:cxnSp>
                    <p:nvCxnSpPr>
                      <p:cNvPr id="32" name="Прямая со стрелкой 6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-609616" y="4293096"/>
                        <a:ext cx="6589577" cy="1"/>
                      </a:xfrm>
                      <a:prstGeom prst="straightConnector1">
                        <a:avLst/>
                      </a:prstGeom>
                      <a:noFill/>
                      <a:ln w="22225" algn="ctr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33" name="Прямая соединительная линия 6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-618836" y="4221088"/>
                        <a:ext cx="0" cy="128108"/>
                      </a:xfrm>
                      <a:prstGeom prst="line">
                        <a:avLst/>
                      </a:prstGeom>
                      <a:noFill/>
                      <a:ln w="15875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cxnSp>
                    <p:nvCxnSpPr>
                      <p:cNvPr id="34" name="Прямая соединительная линия 10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5979961" y="4221088"/>
                        <a:ext cx="0" cy="128108"/>
                      </a:xfrm>
                      <a:prstGeom prst="line">
                        <a:avLst/>
                      </a:prstGeom>
                      <a:noFill/>
                      <a:ln w="15875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</p:grpSp>
              </p:grpSp>
            </p:grpSp>
            <p:grpSp>
              <p:nvGrpSpPr>
                <p:cNvPr id="9" name="Группа 56"/>
                <p:cNvGrpSpPr>
                  <a:grpSpLocks/>
                </p:cNvGrpSpPr>
                <p:nvPr/>
              </p:nvGrpSpPr>
              <p:grpSpPr bwMode="auto">
                <a:xfrm rot="10800000" flipV="1">
                  <a:off x="4305587" y="4155876"/>
                  <a:ext cx="515486" cy="464609"/>
                  <a:chOff x="7354685" y="3508060"/>
                  <a:chExt cx="1230010" cy="1114369"/>
                </a:xfrm>
              </p:grpSpPr>
              <p:sp>
                <p:nvSpPr>
                  <p:cNvPr id="10" name="Блок-схема: объединение 9"/>
                  <p:cNvSpPr/>
                  <p:nvPr/>
                </p:nvSpPr>
                <p:spPr bwMode="auto">
                  <a:xfrm rot="8176457">
                    <a:off x="7774827" y="3508060"/>
                    <a:ext cx="166431" cy="1114369"/>
                  </a:xfrm>
                  <a:prstGeom prst="flowChartMerge">
                    <a:avLst/>
                  </a:prstGeom>
                  <a:gradFill flip="none" rotWithShape="1">
                    <a:gsLst>
                      <a:gs pos="100000">
                        <a:srgbClr val="7F7F7F">
                          <a:alpha val="27000"/>
                        </a:srgbClr>
                      </a:gs>
                      <a:gs pos="0">
                        <a:srgbClr val="F1750F"/>
                      </a:gs>
                    </a:gsLst>
                    <a:lin ang="2700000" scaled="1"/>
                    <a:tileRect/>
                  </a:gra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pPr defTabSz="449263" eaLnBrk="1">
                      <a:lnSpc>
                        <a:spcPct val="93000"/>
                      </a:lnSpc>
                      <a:buClr>
                        <a:srgbClr val="000000"/>
                      </a:buClr>
                      <a:buSzPct val="100000"/>
                      <a:defRPr/>
                    </a:pPr>
                    <a:endParaRPr lang="ru-RU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1" name="Блок-схема: объединение 61"/>
                  <p:cNvSpPr>
                    <a:spLocks noChangeArrowheads="1"/>
                  </p:cNvSpPr>
                  <p:nvPr/>
                </p:nvSpPr>
                <p:spPr bwMode="auto">
                  <a:xfrm rot="7538695">
                    <a:off x="7825635" y="3423882"/>
                    <a:ext cx="288109" cy="1230010"/>
                  </a:xfrm>
                  <a:prstGeom prst="flowChartMerge">
                    <a:avLst/>
                  </a:prstGeom>
                  <a:gradFill rotWithShape="0">
                    <a:gsLst>
                      <a:gs pos="0">
                        <a:srgbClr val="F1750F">
                          <a:alpha val="34998"/>
                        </a:srgbClr>
                      </a:gs>
                      <a:gs pos="100000">
                        <a:srgbClr val="7F7F7F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defTabSz="449263"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defRPr>
                    </a:lvl1pPr>
                    <a:lvl2pPr defTabSz="449263"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defRPr>
                    </a:lvl2pPr>
                    <a:lvl3pPr defTabSz="449263"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defRPr>
                    </a:lvl3pPr>
                    <a:lvl4pPr defTabSz="449263"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defRPr>
                    </a:lvl4pPr>
                    <a:lvl5pPr defTabSz="449263"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defRPr>
                    </a:lvl5pPr>
                    <a:lvl6pPr marL="2322513" indent="-206375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defRPr>
                    </a:lvl6pPr>
                    <a:lvl7pPr marL="2779713" indent="-206375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defRPr>
                    </a:lvl7pPr>
                    <a:lvl8pPr marL="3236913" indent="-206375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defRPr>
                    </a:lvl8pPr>
                    <a:lvl9pPr marL="3694113" indent="-206375" defTabSz="44926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 Unicode MS" panose="020B0604020202020204" pitchFamily="34" charset="-128"/>
                        <a:cs typeface="Arial Unicode MS" panose="020B0604020202020204" pitchFamily="34" charset="-128"/>
                      </a:defRPr>
                    </a:lvl9pPr>
                  </a:lstStyle>
                  <a:p>
                    <a:pPr eaLnBrk="1">
                      <a:lnSpc>
                        <a:spcPct val="93000"/>
                      </a:lnSpc>
                      <a:buClr>
                        <a:srgbClr val="000000"/>
                      </a:buClr>
                      <a:buSzPct val="100000"/>
                      <a:buFont typeface="Times New Roman" panose="02020603050405020304" pitchFamily="18" charset="0"/>
                      <a:buNone/>
                    </a:pPr>
                    <a:endParaRPr lang="ru-RU" altLang="ru-RU" dirty="0"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2" name="Группа 19"/>
                  <p:cNvGrpSpPr>
                    <a:grpSpLocks/>
                  </p:cNvGrpSpPr>
                  <p:nvPr/>
                </p:nvGrpSpPr>
                <p:grpSpPr bwMode="auto">
                  <a:xfrm>
                    <a:off x="8187486" y="4269704"/>
                    <a:ext cx="370298" cy="273094"/>
                    <a:chOff x="3336919" y="1211648"/>
                    <a:chExt cx="946917" cy="654654"/>
                  </a:xfrm>
                </p:grpSpPr>
                <p:sp>
                  <p:nvSpPr>
                    <p:cNvPr id="15" name="Скругленный прямоугольник 14"/>
                    <p:cNvSpPr/>
                    <p:nvPr/>
                  </p:nvSpPr>
                  <p:spPr bwMode="auto">
                    <a:xfrm>
                      <a:off x="3298186" y="1114147"/>
                      <a:ext cx="949260" cy="648162"/>
                    </a:xfrm>
                    <a:prstGeom prst="roundRect">
                      <a:avLst/>
                    </a:prstGeom>
                    <a:gradFill flip="none" rotWithShape="1">
                      <a:gsLst>
                        <a:gs pos="0">
                          <a:schemeClr val="tx1">
                            <a:lumMod val="95000"/>
                            <a:lumOff val="5000"/>
                          </a:schemeClr>
                        </a:gs>
                        <a:gs pos="45000">
                          <a:srgbClr val="F1750F"/>
                        </a:gs>
                      </a:gsLst>
                      <a:lin ang="16200000" scaled="1"/>
                      <a:tileRect/>
                    </a:gradFill>
                    <a:ln w="158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449263" eaLnBrk="1">
                        <a:lnSpc>
                          <a:spcPct val="93000"/>
                        </a:lnSpc>
                        <a:buClr>
                          <a:srgbClr val="000000"/>
                        </a:buClr>
                        <a:buSzPct val="100000"/>
                        <a:defRPr/>
                      </a:pP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6" name="Овал 15"/>
                    <p:cNvSpPr/>
                    <p:nvPr/>
                  </p:nvSpPr>
                  <p:spPr bwMode="auto">
                    <a:xfrm>
                      <a:off x="3367151" y="1232611"/>
                      <a:ext cx="288032" cy="288032"/>
                    </a:xfrm>
                    <a:prstGeom prst="ellipse">
                      <a:avLst/>
                    </a:prstGeom>
                    <a:gradFill flip="none" rotWithShape="1">
                      <a:gsLst>
                        <a:gs pos="20000">
                          <a:schemeClr val="tx1">
                            <a:lumMod val="95000"/>
                            <a:lumOff val="5000"/>
                          </a:schemeClr>
                        </a:gs>
                        <a:gs pos="100000">
                          <a:schemeClr val="accent2"/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  <a:ln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449263" eaLnBrk="1">
                        <a:lnSpc>
                          <a:spcPct val="93000"/>
                        </a:lnSpc>
                        <a:buClr>
                          <a:srgbClr val="000000"/>
                        </a:buClr>
                        <a:buSzPct val="100000"/>
                        <a:defRPr/>
                      </a:pP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7" name="Овал 16"/>
                    <p:cNvSpPr/>
                    <p:nvPr/>
                  </p:nvSpPr>
                  <p:spPr bwMode="auto">
                    <a:xfrm>
                      <a:off x="3668576" y="1232611"/>
                      <a:ext cx="288032" cy="288032"/>
                    </a:xfrm>
                    <a:prstGeom prst="ellipse">
                      <a:avLst/>
                    </a:prstGeom>
                    <a:gradFill flip="none" rotWithShape="1">
                      <a:gsLst>
                        <a:gs pos="23000">
                          <a:schemeClr val="tx1">
                            <a:lumMod val="95000"/>
                            <a:lumOff val="5000"/>
                          </a:schemeClr>
                        </a:gs>
                        <a:gs pos="100000">
                          <a:srgbClr val="FF0000"/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  <a:ln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449263" eaLnBrk="1">
                        <a:lnSpc>
                          <a:spcPct val="93000"/>
                        </a:lnSpc>
                        <a:buClr>
                          <a:srgbClr val="000000"/>
                        </a:buClr>
                        <a:buSzPct val="100000"/>
                        <a:defRPr/>
                      </a:pP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" name="Овал 17"/>
                    <p:cNvSpPr/>
                    <p:nvPr/>
                  </p:nvSpPr>
                  <p:spPr bwMode="auto">
                    <a:xfrm>
                      <a:off x="3956608" y="1232611"/>
                      <a:ext cx="288032" cy="288032"/>
                    </a:xfrm>
                    <a:prstGeom prst="ellipse">
                      <a:avLst/>
                    </a:prstGeom>
                    <a:gradFill flip="none" rotWithShape="1">
                      <a:gsLst>
                        <a:gs pos="7000">
                          <a:schemeClr val="tx1">
                            <a:lumMod val="95000"/>
                            <a:lumOff val="5000"/>
                          </a:schemeClr>
                        </a:gs>
                        <a:gs pos="100000">
                          <a:srgbClr val="FFC000"/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  <a:ln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449263" eaLnBrk="1">
                        <a:lnSpc>
                          <a:spcPct val="93000"/>
                        </a:lnSpc>
                        <a:buClr>
                          <a:srgbClr val="000000"/>
                        </a:buClr>
                        <a:buSzPct val="100000"/>
                        <a:defRPr/>
                      </a:pP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" name="Овал 18"/>
                    <p:cNvSpPr/>
                    <p:nvPr/>
                  </p:nvSpPr>
                  <p:spPr bwMode="auto">
                    <a:xfrm>
                      <a:off x="3363295" y="1530487"/>
                      <a:ext cx="288032" cy="288032"/>
                    </a:xfrm>
                    <a:prstGeom prst="ellipse">
                      <a:avLst/>
                    </a:prstGeom>
                    <a:gradFill flip="none" rotWithShape="1">
                      <a:gsLst>
                        <a:gs pos="16000">
                          <a:schemeClr val="tx1">
                            <a:lumMod val="95000"/>
                            <a:lumOff val="5000"/>
                          </a:schemeClr>
                        </a:gs>
                        <a:gs pos="100000">
                          <a:srgbClr val="00B050"/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  <a:ln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449263" eaLnBrk="1">
                        <a:lnSpc>
                          <a:spcPct val="93000"/>
                        </a:lnSpc>
                        <a:buClr>
                          <a:srgbClr val="000000"/>
                        </a:buClr>
                        <a:buSzPct val="100000"/>
                        <a:defRPr/>
                      </a:pP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" name="Овал 19"/>
                    <p:cNvSpPr/>
                    <p:nvPr/>
                  </p:nvSpPr>
                  <p:spPr bwMode="auto">
                    <a:xfrm>
                      <a:off x="3674746" y="1530487"/>
                      <a:ext cx="288032" cy="288032"/>
                    </a:xfrm>
                    <a:prstGeom prst="ellipse">
                      <a:avLst/>
                    </a:prstGeom>
                    <a:gradFill flip="none" rotWithShape="1">
                      <a:gsLst>
                        <a:gs pos="22000">
                          <a:schemeClr val="tx1">
                            <a:lumMod val="95000"/>
                            <a:lumOff val="5000"/>
                          </a:schemeClr>
                        </a:gs>
                        <a:gs pos="100000">
                          <a:srgbClr val="00B0F0"/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  <a:ln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449263" eaLnBrk="1">
                        <a:lnSpc>
                          <a:spcPct val="93000"/>
                        </a:lnSpc>
                        <a:buClr>
                          <a:srgbClr val="000000"/>
                        </a:buClr>
                        <a:buSzPct val="100000"/>
                        <a:defRPr/>
                      </a:pP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" name="Овал 20"/>
                    <p:cNvSpPr/>
                    <p:nvPr/>
                  </p:nvSpPr>
                  <p:spPr bwMode="auto">
                    <a:xfrm>
                      <a:off x="3962778" y="1530487"/>
                      <a:ext cx="288032" cy="288032"/>
                    </a:xfrm>
                    <a:prstGeom prst="ellipse">
                      <a:avLst/>
                    </a:prstGeom>
                    <a:gradFill flip="none" rotWithShape="1">
                      <a:gsLst>
                        <a:gs pos="19000">
                          <a:schemeClr val="tx1">
                            <a:lumMod val="95000"/>
                            <a:lumOff val="5000"/>
                          </a:schemeClr>
                        </a:gs>
                        <a:gs pos="100000">
                          <a:srgbClr val="7030A0"/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  <a:ln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/>
                    <a:lstStyle/>
                    <a:p>
                      <a:pPr defTabSz="449263" eaLnBrk="1">
                        <a:lnSpc>
                          <a:spcPct val="93000"/>
                        </a:lnSpc>
                        <a:buClr>
                          <a:srgbClr val="000000"/>
                        </a:buClr>
                        <a:buSzPct val="100000"/>
                        <a:defRPr/>
                      </a:pP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cxnSp>
                <p:nvCxnSpPr>
                  <p:cNvPr id="13" name="Прямая соединительная линия 12"/>
                  <p:cNvCxnSpPr/>
                  <p:nvPr/>
                </p:nvCxnSpPr>
                <p:spPr bwMode="auto">
                  <a:xfrm flipH="1" flipV="1">
                    <a:off x="7629835" y="3764419"/>
                    <a:ext cx="897239" cy="494102"/>
                  </a:xfrm>
                  <a:prstGeom prst="line">
                    <a:avLst/>
                  </a:prstGeom>
                  <a:solidFill>
                    <a:srgbClr val="00B8FF"/>
                  </a:solidFill>
                  <a:ln w="9525" cap="flat" cmpd="sng" algn="ctr">
                    <a:gradFill>
                      <a:gsLst>
                        <a:gs pos="0">
                          <a:srgbClr val="F1750F"/>
                        </a:gs>
                        <a:gs pos="100000">
                          <a:srgbClr val="7F7F7F"/>
                        </a:gs>
                      </a:gsLst>
                      <a:lin ang="5400000" scaled="1"/>
                    </a:gra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14" name="Прямая соединительная линия 13"/>
                  <p:cNvCxnSpPr/>
                  <p:nvPr/>
                </p:nvCxnSpPr>
                <p:spPr bwMode="auto">
                  <a:xfrm flipH="1" flipV="1">
                    <a:off x="7561790" y="3782011"/>
                    <a:ext cx="619784" cy="731303"/>
                  </a:xfrm>
                  <a:prstGeom prst="line">
                    <a:avLst/>
                  </a:prstGeom>
                  <a:solidFill>
                    <a:srgbClr val="00B8FF"/>
                  </a:solidFill>
                  <a:ln w="9525" cap="flat" cmpd="sng" algn="ctr">
                    <a:gradFill>
                      <a:gsLst>
                        <a:gs pos="0">
                          <a:srgbClr val="F1750F"/>
                        </a:gs>
                        <a:gs pos="100000">
                          <a:srgbClr val="7F7F7F"/>
                        </a:gs>
                      </a:gsLst>
                      <a:lin ang="5400000" scaled="1"/>
                    </a:gra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</p:grpSp>
          <p:pic>
            <p:nvPicPr>
              <p:cNvPr id="2" name="Рисунок 1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9488623" y="3027569"/>
                <a:ext cx="1548518" cy="1371719"/>
              </a:xfrm>
              <a:prstGeom prst="rect">
                <a:avLst/>
              </a:prstGeom>
            </p:spPr>
          </p:pic>
        </p:grp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79052" y="2548858"/>
              <a:ext cx="8602202" cy="26093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61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" y="574252"/>
            <a:ext cx="4332276" cy="40252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9623" y="281255"/>
            <a:ext cx="9741877" cy="664797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100">
                <a:solidFill>
                  <a:srgbClr val="1A4CB8"/>
                </a:solidFill>
                <a:latin typeface="LetoSans Thin" panose="02000203000000000000" pitchFamily="50" charset="0"/>
              </a:defRPr>
            </a:lvl1pPr>
          </a:lstStyle>
          <a:p>
            <a:r>
              <a:rPr lang="ru-RU" sz="2800" b="1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Акустический</a:t>
            </a:r>
            <a:r>
              <a:rPr lang="ru-RU" sz="2000" dirty="0">
                <a:solidFill>
                  <a:srgbClr val="ED711E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мониторинг </a:t>
            </a:r>
            <a:endParaRPr lang="en-US" sz="2800" b="1" dirty="0" smtClean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  <a:p>
            <a:r>
              <a:rPr lang="ru-RU" sz="2000" b="1" dirty="0" smtClean="0">
                <a:solidFill>
                  <a:srgbClr val="D25C20"/>
                </a:solidFill>
                <a:latin typeface="+mn-lt"/>
                <a:ea typeface="+mj-ea"/>
                <a:cs typeface="+mj-cs"/>
              </a:rPr>
              <a:t>для </a:t>
            </a:r>
            <a:r>
              <a:rPr lang="ru-RU" sz="2000" b="1" dirty="0">
                <a:solidFill>
                  <a:srgbClr val="D25C20"/>
                </a:solidFill>
                <a:latin typeface="+mn-lt"/>
                <a:ea typeface="+mj-ea"/>
                <a:cs typeface="+mj-cs"/>
              </a:rPr>
              <a:t>повышения безопасности дорожного движения</a:t>
            </a:r>
          </a:p>
        </p:txBody>
      </p:sp>
      <p:grpSp>
        <p:nvGrpSpPr>
          <p:cNvPr id="6" name="Группа 59"/>
          <p:cNvGrpSpPr>
            <a:grpSpLocks/>
          </p:cNvGrpSpPr>
          <p:nvPr/>
        </p:nvGrpSpPr>
        <p:grpSpPr bwMode="auto">
          <a:xfrm>
            <a:off x="785846" y="6073009"/>
            <a:ext cx="10662787" cy="546628"/>
            <a:chOff x="289892" y="872707"/>
            <a:chExt cx="8441520" cy="635626"/>
          </a:xfrm>
        </p:grpSpPr>
        <p:grpSp>
          <p:nvGrpSpPr>
            <p:cNvPr id="7" name="Группа 63"/>
            <p:cNvGrpSpPr>
              <a:grpSpLocks/>
            </p:cNvGrpSpPr>
            <p:nvPr/>
          </p:nvGrpSpPr>
          <p:grpSpPr bwMode="auto">
            <a:xfrm>
              <a:off x="289892" y="872707"/>
              <a:ext cx="8441520" cy="599967"/>
              <a:chOff x="289892" y="872708"/>
              <a:chExt cx="8441520" cy="599968"/>
            </a:xfrm>
          </p:grpSpPr>
          <p:pic>
            <p:nvPicPr>
              <p:cNvPr id="10" name="Рисунок 65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892" y="935715"/>
                <a:ext cx="805938" cy="536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Рисунок 10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73622" y="970441"/>
                <a:ext cx="557790" cy="320164"/>
              </a:xfrm>
              <a:prstGeom prst="rect">
                <a:avLst/>
              </a:prstGeom>
            </p:spPr>
          </p:pic>
          <p:pic>
            <p:nvPicPr>
              <p:cNvPr id="12" name="Рисунок 11"/>
              <p:cNvPicPr>
                <a:picLocks noChangeAspect="1"/>
              </p:cNvPicPr>
              <p:nvPr/>
            </p:nvPicPr>
            <p:blipFill rotWithShape="1">
              <a:blip r:embed="rId7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65" r="65262" b="-16458"/>
              <a:stretch/>
            </p:blipFill>
            <p:spPr>
              <a:xfrm>
                <a:off x="1349829" y="872708"/>
                <a:ext cx="7058110" cy="492167"/>
              </a:xfrm>
              <a:prstGeom prst="rect">
                <a:avLst/>
              </a:prstGeom>
            </p:spPr>
          </p:pic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172" y="1096459"/>
                <a:ext cx="360548" cy="360548"/>
              </a:xfrm>
              <a:prstGeom prst="rect">
                <a:avLst/>
              </a:prstGeom>
            </p:spPr>
          </p:pic>
        </p:grpSp>
        <p:sp>
          <p:nvSpPr>
            <p:cNvPr id="8" name="Прямоугольник 6"/>
            <p:cNvSpPr>
              <a:spLocks noChangeArrowheads="1"/>
            </p:cNvSpPr>
            <p:nvPr/>
          </p:nvSpPr>
          <p:spPr bwMode="auto">
            <a:xfrm>
              <a:off x="1327202" y="935714"/>
              <a:ext cx="7397385" cy="572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defRPr/>
              </a:pPr>
              <a:r>
                <a:rPr lang="ru-RU" altLang="zh-CN" sz="1050" dirty="0">
                  <a:cs typeface="Times New Roman" panose="02020603050405020304" pitchFamily="18" charset="0"/>
                </a:rPr>
                <a:t>Акустический мониторинг по ВОК (распределенный акустический датчик) на 50-70 </a:t>
              </a:r>
              <a:r>
                <a:rPr lang="ru-RU" altLang="zh-CN" sz="1050" dirty="0" smtClean="0">
                  <a:cs typeface="Times New Roman" panose="02020603050405020304" pitchFamily="18" charset="0"/>
                </a:rPr>
                <a:t>км</a:t>
              </a:r>
              <a:endParaRPr lang="ru-RU" altLang="zh-CN" sz="105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algn="ctr">
                <a:spcBef>
                  <a:spcPts val="600"/>
                </a:spcBef>
                <a:defRPr/>
              </a:pPr>
              <a:r>
                <a:rPr lang="ru-RU" sz="1050" dirty="0">
                  <a:cs typeface="Times New Roman" panose="02020603050405020304" pitchFamily="18" charset="0"/>
                </a:rPr>
                <a:t>устойчив к внешним воздействиям электростатических разрядов и электромагнитных полей</a:t>
              </a:r>
              <a:r>
                <a:rPr lang="ru-RU" altLang="zh-CN" sz="1050" dirty="0"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545698" y="4737691"/>
            <a:ext cx="530900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rgbClr val="D25C20"/>
                </a:solidFill>
                <a:ea typeface="+mj-ea"/>
                <a:cs typeface="+mj-cs"/>
              </a:rPr>
              <a:t>Видеофиксация</a:t>
            </a:r>
            <a:r>
              <a:rPr lang="ru-RU" sz="1400" b="1" dirty="0" smtClean="0">
                <a:solidFill>
                  <a:srgbClr val="FF9900"/>
                </a:solidFill>
              </a:rPr>
              <a:t> </a:t>
            </a:r>
            <a:r>
              <a:rPr lang="ru-RU" sz="1400" dirty="0">
                <a:cs typeface="Times New Roman" panose="02020603050405020304" pitchFamily="18" charset="0"/>
              </a:rPr>
              <a:t>– камеры мониторинга автодорог и фото-видео фиксации нарушений ПДД обогащают данные акустического мониторинга и помогают с большой долей вероятности привязывать детектируемые событии к конкретному автотранспорту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45698" y="3968799"/>
            <a:ext cx="53090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rgbClr val="D25C20"/>
                </a:solidFill>
                <a:ea typeface="+mj-ea"/>
                <a:cs typeface="+mj-cs"/>
              </a:rPr>
              <a:t>Гео-информационная система </a:t>
            </a:r>
            <a:r>
              <a:rPr lang="ru-RU" sz="1400" dirty="0">
                <a:cs typeface="Times New Roman" panose="02020603050405020304" pitchFamily="18" charset="0"/>
              </a:rPr>
              <a:t>– обеспечивает интуитивно понятный интерфейс мониторинга и управления системой</a:t>
            </a:r>
          </a:p>
        </p:txBody>
      </p:sp>
      <p:sp>
        <p:nvSpPr>
          <p:cNvPr id="19" name="Прямоугольник 1"/>
          <p:cNvSpPr>
            <a:spLocks noChangeArrowheads="1"/>
          </p:cNvSpPr>
          <p:nvPr/>
        </p:nvSpPr>
        <p:spPr bwMode="auto">
          <a:xfrm>
            <a:off x="4216400" y="1240778"/>
            <a:ext cx="74363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49263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322513" indent="-206375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779713" indent="-206375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236913" indent="-206375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694113" indent="-206375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indent="355600" algn="just"/>
            <a:r>
              <a:rPr lang="ru-RU" altLang="ru-RU" sz="140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25 декабря 2019 года проект «СМАРТС»: «Система мониторинга автомобильных дорог на базе распределенного акустического сенсора» </a:t>
            </a:r>
            <a:r>
              <a:rPr lang="ru-RU" altLang="ru-RU" sz="1400" dirty="0" smtClean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победил </a:t>
            </a:r>
            <a:r>
              <a:rPr lang="ru-RU" altLang="ru-RU" sz="140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в  конкурсе РФРИТ в рамках  проекта «Цифровые технологии».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75535" y="2830601"/>
            <a:ext cx="5477205" cy="3242408"/>
          </a:xfrm>
          <a:prstGeom prst="roundRect">
            <a:avLst>
              <a:gd name="adj" fmla="val 24143"/>
            </a:avLst>
          </a:prstGeom>
          <a:solidFill>
            <a:srgbClr val="FFFFFF">
              <a:shade val="85000"/>
            </a:srgbClr>
          </a:solidFill>
          <a:ln>
            <a:solidFill>
              <a:schemeClr val="tx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3"/>
          <p:cNvSpPr txBox="1">
            <a:spLocks noChangeArrowheads="1"/>
          </p:cNvSpPr>
          <p:nvPr/>
        </p:nvSpPr>
        <p:spPr bwMode="auto">
          <a:xfrm>
            <a:off x="4216400" y="2026379"/>
            <a:ext cx="74363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355600" algn="just"/>
            <a:r>
              <a:rPr lang="ru-RU" altLang="ru-RU" sz="1400" dirty="0" smtClean="0">
                <a:cs typeface="Times New Roman" panose="02020603050405020304" pitchFamily="18" charset="0"/>
              </a:rPr>
              <a:t>К концу 2021 система  будет внедрена на </a:t>
            </a:r>
            <a:r>
              <a:rPr lang="ru-RU" altLang="ru-RU" sz="1400" dirty="0">
                <a:cs typeface="Times New Roman" panose="02020603050405020304" pitchFamily="18" charset="0"/>
              </a:rPr>
              <a:t>федеральной дороге М-5 между городами Самара, Тольятти, </a:t>
            </a:r>
            <a:r>
              <a:rPr lang="ru-RU" altLang="ru-RU" sz="1400" dirty="0" smtClean="0">
                <a:cs typeface="Times New Roman" panose="02020603050405020304" pitchFamily="18" charset="0"/>
              </a:rPr>
              <a:t>Сызрань и  интегрирована </a:t>
            </a:r>
            <a:r>
              <a:rPr lang="ru-RU" altLang="ru-RU" sz="1400" dirty="0">
                <a:cs typeface="Times New Roman" panose="02020603050405020304" pitchFamily="18" charset="0"/>
              </a:rPr>
              <a:t>с Интеллектуальной транспортной </a:t>
            </a:r>
            <a:r>
              <a:rPr lang="ru-RU" altLang="ru-RU" sz="1400" dirty="0" smtClean="0">
                <a:cs typeface="Times New Roman" panose="02020603050405020304" pitchFamily="18" charset="0"/>
              </a:rPr>
              <a:t>системой.</a:t>
            </a:r>
            <a:endParaRPr lang="ru-RU" altLang="ru-RU" sz="1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357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/>
          </p:cNvPr>
          <p:cNvSpPr/>
          <p:nvPr/>
        </p:nvSpPr>
        <p:spPr bwMode="auto">
          <a:xfrm>
            <a:off x="-1588" y="1079983"/>
            <a:ext cx="7653338" cy="444500"/>
          </a:xfrm>
          <a:prstGeom prst="rect">
            <a:avLst/>
          </a:prstGeom>
          <a:gradFill>
            <a:gsLst>
              <a:gs pos="7000">
                <a:schemeClr val="bg1">
                  <a:lumMod val="50000"/>
                </a:schemeClr>
              </a:gs>
              <a:gs pos="71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4022" y="1489418"/>
            <a:ext cx="107944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>
              <a:defRPr/>
            </a:pPr>
            <a:r>
              <a:rPr lang="ru-RU" sz="1400" dirty="0">
                <a:cs typeface="Times New Roman" panose="02020603050405020304" pitchFamily="18" charset="0"/>
              </a:rPr>
              <a:t>Телекоммуникационная инфраструктура «СМАРТС» позволила организовать сеть V2X для взаимодействия подключенного автомобиля с дорожной инфраструктурой и участниками дорожного движения.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21293" y="2198214"/>
            <a:ext cx="33749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>
              <a:defRPr/>
            </a:pPr>
            <a:r>
              <a:rPr lang="ru-RU" sz="1400" dirty="0">
                <a:cs typeface="Times New Roman" panose="02020603050405020304" pitchFamily="18" charset="0"/>
              </a:rPr>
              <a:t>В 2020 году АО «СМАРТС» на</a:t>
            </a:r>
            <a:r>
              <a:rPr lang="en-US" sz="1400" dirty="0">
                <a:cs typeface="Times New Roman" panose="02020603050405020304" pitchFamily="18" charset="0"/>
              </a:rPr>
              <a:t> </a:t>
            </a:r>
            <a:r>
              <a:rPr lang="ru-RU" sz="1400" dirty="0">
                <a:cs typeface="Times New Roman" panose="02020603050405020304" pitchFamily="18" charset="0"/>
              </a:rPr>
              <a:t>пилотном участке федеральной автодороги общего пользования реализовало макет «Центр управления «Умной» дорогой».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625" y1="7759" x2="54375" y2="32328"/>
                        <a14:foregroundMark x1="10500" y1="17672" x2="88375" y2="78233"/>
                        <a14:foregroundMark x1="89500" y1="23060" x2="7375" y2="69828"/>
                        <a14:foregroundMark x1="30750" y1="88578" x2="30750" y2="88578"/>
                        <a14:foregroundMark x1="30625" y1="93319" x2="71875" y2="93534"/>
                        <a14:foregroundMark x1="83500" y1="36853" x2="80500" y2="36853"/>
                        <a14:foregroundMark x1="29375" y1="80388" x2="21250" y2="80388"/>
                        <a14:foregroundMark x1="2750" y1="80388" x2="21250" y2="80603"/>
                        <a14:foregroundMark x1="63375" y1="80388" x2="97250" y2="80603"/>
                        <a14:foregroundMark x1="83625" y1="35129" x2="80250" y2="36638"/>
                        <a14:foregroundMark x1="58875" y1="9914" x2="58750" y2="32112"/>
                        <a14:foregroundMark x1="41375" y1="40302" x2="57875" y2="40517"/>
                        <a14:foregroundMark x1="83625" y1="40086" x2="97125" y2="40302"/>
                        <a14:foregroundMark x1="97000" y1="40086" x2="92250" y2="40086"/>
                        <a14:backgroundMark x1="41625" y1="36207" x2="57500" y2="36207"/>
                        <a14:backgroundMark x1="92000" y1="36853" x2="98250" y2="368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8954" y="2262554"/>
            <a:ext cx="7419500" cy="431104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644" y="3553342"/>
            <a:ext cx="2070712" cy="29033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192" y="490398"/>
            <a:ext cx="8207809" cy="3877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100">
                <a:solidFill>
                  <a:srgbClr val="1A4CB8"/>
                </a:solidFill>
                <a:latin typeface="LetoSans Thin" panose="02000203000000000000" pitchFamily="50" charset="0"/>
              </a:defRPr>
            </a:lvl1pPr>
          </a:lstStyle>
          <a:p>
            <a:pPr algn="ctr"/>
            <a:r>
              <a:rPr lang="ru-RU" sz="2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Реализованный проект</a:t>
            </a:r>
            <a:r>
              <a:rPr lang="en-US" sz="2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2800" b="1" dirty="0">
                <a:solidFill>
                  <a:srgbClr val="D25C20"/>
                </a:solidFill>
                <a:latin typeface="+mn-lt"/>
                <a:ea typeface="+mj-ea"/>
                <a:cs typeface="+mj-cs"/>
              </a:rPr>
              <a:t>«Умная дорога» </a:t>
            </a:r>
          </a:p>
        </p:txBody>
      </p:sp>
      <p:sp>
        <p:nvSpPr>
          <p:cNvPr id="7" name="object 3"/>
          <p:cNvSpPr/>
          <p:nvPr/>
        </p:nvSpPr>
        <p:spPr bwMode="auto">
          <a:xfrm>
            <a:off x="1428750" y="1111733"/>
            <a:ext cx="1795463" cy="385763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/>
          <a:lstStyle/>
          <a:p>
            <a:pPr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463" dirty="0">
              <a:solidFill>
                <a:schemeClr val="tx1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pic>
        <p:nvPicPr>
          <p:cNvPr id="8" name="Рисунок 19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195" y="1142651"/>
            <a:ext cx="1095068" cy="35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780791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4407157" y="2083948"/>
            <a:ext cx="7076435" cy="4481952"/>
            <a:chOff x="3667490" y="2817780"/>
            <a:chExt cx="5476510" cy="3699561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667490" y="2817780"/>
              <a:ext cx="5476510" cy="3699561"/>
            </a:xfrm>
            <a:custGeom>
              <a:avLst/>
              <a:gdLst>
                <a:gd name="connsiteX0" fmla="*/ 0 w 5476510"/>
                <a:gd name="connsiteY0" fmla="*/ 0 h 3699561"/>
                <a:gd name="connsiteX1" fmla="*/ 5476510 w 5476510"/>
                <a:gd name="connsiteY1" fmla="*/ 0 h 3699561"/>
                <a:gd name="connsiteX2" fmla="*/ 5476510 w 5476510"/>
                <a:gd name="connsiteY2" fmla="*/ 1646631 h 3699561"/>
                <a:gd name="connsiteX3" fmla="*/ 4590798 w 5476510"/>
                <a:gd name="connsiteY3" fmla="*/ 1933514 h 3699561"/>
                <a:gd name="connsiteX4" fmla="*/ 5237751 w 5476510"/>
                <a:gd name="connsiteY4" fmla="*/ 3684321 h 3699561"/>
                <a:gd name="connsiteX5" fmla="*/ 5476510 w 5476510"/>
                <a:gd name="connsiteY5" fmla="*/ 3686182 h 3699561"/>
                <a:gd name="connsiteX6" fmla="*/ 5476510 w 5476510"/>
                <a:gd name="connsiteY6" fmla="*/ 3699561 h 3699561"/>
                <a:gd name="connsiteX7" fmla="*/ 0 w 5476510"/>
                <a:gd name="connsiteY7" fmla="*/ 3699561 h 3699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76510" h="3699561">
                  <a:moveTo>
                    <a:pt x="0" y="0"/>
                  </a:moveTo>
                  <a:lnTo>
                    <a:pt x="5476510" y="0"/>
                  </a:lnTo>
                  <a:lnTo>
                    <a:pt x="5476510" y="1646631"/>
                  </a:lnTo>
                  <a:lnTo>
                    <a:pt x="4590798" y="1933514"/>
                  </a:lnTo>
                  <a:lnTo>
                    <a:pt x="5237751" y="3684321"/>
                  </a:lnTo>
                  <a:lnTo>
                    <a:pt x="5476510" y="3686182"/>
                  </a:lnTo>
                  <a:lnTo>
                    <a:pt x="5476510" y="3699561"/>
                  </a:lnTo>
                  <a:lnTo>
                    <a:pt x="0" y="3699561"/>
                  </a:lnTo>
                  <a:close/>
                </a:path>
              </a:pathLst>
            </a:cu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5750425" y="4208437"/>
              <a:ext cx="472440" cy="1559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smtClean="0">
                  <a:solidFill>
                    <a:srgbClr val="FF6715"/>
                  </a:solidFill>
                  <a:latin typeface="Montserrat" panose="00000500000000000000" pitchFamily="2" charset="-52"/>
                </a:rPr>
                <a:t>OBU</a:t>
              </a:r>
              <a:endParaRPr lang="ru-RU" sz="800" b="1" dirty="0">
                <a:solidFill>
                  <a:srgbClr val="FF6715"/>
                </a:solidFill>
                <a:latin typeface="Montserrat" panose="00000500000000000000" pitchFamily="2" charset="-52"/>
              </a:endParaRP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506196" y="1052897"/>
            <a:ext cx="11094719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cs typeface="Times New Roman" panose="02020603050405020304" pitchFamily="18" charset="0"/>
              </a:rPr>
              <a:t>СЦЕНАРИЙ 1: «ПРЕДОТВРАЩЕНИЕ ОПАСНЫХ СИТУАЦИЙ, СВЯЗАННЫХ С ПЕШЕХОДОМ»</a:t>
            </a:r>
          </a:p>
          <a:p>
            <a:pPr indent="358775" algn="just">
              <a:spcBef>
                <a:spcPts val="600"/>
              </a:spcBef>
            </a:pPr>
            <a:r>
              <a:rPr lang="ru-RU" sz="1400" dirty="0">
                <a:cs typeface="Times New Roman" panose="02020603050405020304" pitchFamily="18" charset="0"/>
              </a:rPr>
              <a:t>ПАК «Акустический мониторинг» обнаруживает на обочине и проезжей части автодороги</a:t>
            </a:r>
            <a:r>
              <a:rPr lang="en-US" sz="1400" dirty="0">
                <a:cs typeface="Times New Roman" panose="02020603050405020304" pitchFamily="18" charset="0"/>
              </a:rPr>
              <a:t> </a:t>
            </a:r>
            <a:r>
              <a:rPr lang="ru-RU" sz="1400" dirty="0">
                <a:cs typeface="Times New Roman" panose="02020603050405020304" pitchFamily="18" charset="0"/>
              </a:rPr>
              <a:t>вибрационное воздействие от шагов пешехода и передает сообщение в макет Интеллектуальной</a:t>
            </a:r>
            <a:r>
              <a:rPr lang="en-US" sz="1400" dirty="0">
                <a:cs typeface="Times New Roman" panose="02020603050405020304" pitchFamily="18" charset="0"/>
              </a:rPr>
              <a:t> </a:t>
            </a:r>
            <a:r>
              <a:rPr lang="ru-RU" sz="1400" dirty="0">
                <a:cs typeface="Times New Roman" panose="02020603050405020304" pitchFamily="18" charset="0"/>
              </a:rPr>
              <a:t>интеграционной платформы о наличии пешехода, включая время и координаты события. События</a:t>
            </a:r>
            <a:r>
              <a:rPr lang="en-US" sz="1400" dirty="0">
                <a:cs typeface="Times New Roman" panose="02020603050405020304" pitchFamily="18" charset="0"/>
              </a:rPr>
              <a:t> </a:t>
            </a:r>
            <a:r>
              <a:rPr lang="ru-RU" sz="1400" dirty="0">
                <a:cs typeface="Times New Roman" panose="02020603050405020304" pitchFamily="18" charset="0"/>
              </a:rPr>
              <a:t>определяются с точностью до 10 м.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06196" y="2259239"/>
            <a:ext cx="35824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cs typeface="Times New Roman" panose="02020603050405020304" pitchFamily="18" charset="0"/>
              </a:rPr>
              <a:t>Сценарий 2 </a:t>
            </a:r>
            <a:r>
              <a:rPr lang="ru-RU" sz="1200" dirty="0">
                <a:cs typeface="Times New Roman" panose="02020603050405020304" pitchFamily="18" charset="0"/>
              </a:rPr>
              <a:t>«Предотвращение опасных ситуаций, связанных с работой уборочной спецтехники на дороге и на ее</a:t>
            </a:r>
            <a:r>
              <a:rPr lang="en-US" sz="1200" dirty="0">
                <a:cs typeface="Times New Roman" panose="02020603050405020304" pitchFamily="18" charset="0"/>
              </a:rPr>
              <a:t> </a:t>
            </a:r>
            <a:r>
              <a:rPr lang="ru-RU" sz="1200" dirty="0">
                <a:cs typeface="Times New Roman" panose="02020603050405020304" pitchFamily="18" charset="0"/>
              </a:rPr>
              <a:t>обочине, с получением информации о событиях от ИС «Акустический мониторинг»</a:t>
            </a:r>
          </a:p>
          <a:p>
            <a:pPr algn="just"/>
            <a:r>
              <a:rPr lang="ru-RU" sz="1200" b="1" dirty="0">
                <a:cs typeface="Times New Roman" panose="02020603050405020304" pitchFamily="18" charset="0"/>
              </a:rPr>
              <a:t>Сценарий 3 </a:t>
            </a:r>
            <a:r>
              <a:rPr lang="ru-RU" sz="1200" dirty="0">
                <a:cs typeface="Times New Roman" panose="02020603050405020304" pitchFamily="18" charset="0"/>
              </a:rPr>
              <a:t>«Предотвращение опасных ситуаций, связанных с открытием крышки люка колодца на обочине и</a:t>
            </a:r>
            <a:r>
              <a:rPr lang="en-US" sz="1200" dirty="0">
                <a:cs typeface="Times New Roman" panose="02020603050405020304" pitchFamily="18" charset="0"/>
              </a:rPr>
              <a:t> </a:t>
            </a:r>
            <a:r>
              <a:rPr lang="ru-RU" sz="1200" dirty="0">
                <a:cs typeface="Times New Roman" panose="02020603050405020304" pitchFamily="18" charset="0"/>
              </a:rPr>
              <a:t>проезжей части автодорог, с получением информации о событиях от ИС «Акустический мониторинг» и от макета</a:t>
            </a:r>
            <a:r>
              <a:rPr lang="en-US" sz="1200" dirty="0">
                <a:cs typeface="Times New Roman" panose="02020603050405020304" pitchFamily="18" charset="0"/>
              </a:rPr>
              <a:t> </a:t>
            </a:r>
            <a:r>
              <a:rPr lang="ru-RU" sz="1200" dirty="0">
                <a:cs typeface="Times New Roman" panose="02020603050405020304" pitchFamily="18" charset="0"/>
              </a:rPr>
              <a:t>АПК «Безопасный регион»</a:t>
            </a:r>
          </a:p>
          <a:p>
            <a:pPr algn="just"/>
            <a:r>
              <a:rPr lang="ru-RU" sz="1200" b="1" dirty="0">
                <a:cs typeface="Times New Roman" panose="02020603050405020304" pitchFamily="18" charset="0"/>
              </a:rPr>
              <a:t>Сценарий 4 </a:t>
            </a:r>
            <a:r>
              <a:rPr lang="ru-RU" sz="1200" dirty="0">
                <a:cs typeface="Times New Roman" panose="02020603050405020304" pitchFamily="18" charset="0"/>
              </a:rPr>
              <a:t>«Предотвращение опасных ситуаций, связанных с экстренным торможением автомобилей в потоке</a:t>
            </a:r>
            <a:r>
              <a:rPr lang="en-US" sz="1200" dirty="0">
                <a:cs typeface="Times New Roman" panose="02020603050405020304" pitchFamily="18" charset="0"/>
              </a:rPr>
              <a:t> </a:t>
            </a:r>
            <a:r>
              <a:rPr lang="ru-RU" sz="1200" dirty="0">
                <a:cs typeface="Times New Roman" panose="02020603050405020304" pitchFamily="18" charset="0"/>
              </a:rPr>
              <a:t>транспортных средств, при ограниченной видимости водителем и получении информации о событиях от макета</a:t>
            </a:r>
            <a:r>
              <a:rPr lang="en-US" sz="1200" dirty="0">
                <a:cs typeface="Times New Roman" panose="02020603050405020304" pitchFamily="18" charset="0"/>
              </a:rPr>
              <a:t> </a:t>
            </a:r>
            <a:r>
              <a:rPr lang="ru-RU" sz="1200" dirty="0">
                <a:cs typeface="Times New Roman" panose="02020603050405020304" pitchFamily="18" charset="0"/>
              </a:rPr>
              <a:t>сервисной платформы </a:t>
            </a:r>
            <a:r>
              <a:rPr lang="en-US" sz="1200" dirty="0">
                <a:cs typeface="Times New Roman" panose="02020603050405020304" pitchFamily="18" charset="0"/>
              </a:rPr>
              <a:t>V2X»</a:t>
            </a:r>
            <a:endParaRPr lang="ru-RU" sz="1200" dirty="0">
              <a:cs typeface="Times New Roman" panose="02020603050405020304" pitchFamily="18" charset="0"/>
            </a:endParaRPr>
          </a:p>
          <a:p>
            <a:pPr algn="just"/>
            <a:r>
              <a:rPr lang="ru-RU" sz="1200" b="1" dirty="0">
                <a:cs typeface="Times New Roman" panose="02020603050405020304" pitchFamily="18" charset="0"/>
              </a:rPr>
              <a:t>и др.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547" y="449535"/>
            <a:ext cx="8207809" cy="3877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100">
                <a:solidFill>
                  <a:srgbClr val="1A4CB8"/>
                </a:solidFill>
                <a:latin typeface="LetoSans Thin" panose="02000203000000000000" pitchFamily="50" charset="0"/>
              </a:defRPr>
            </a:lvl1pPr>
          </a:lstStyle>
          <a:p>
            <a:pPr algn="ctr"/>
            <a:r>
              <a:rPr lang="ru-RU" sz="2800" b="1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Реализованный проект</a:t>
            </a:r>
            <a:r>
              <a:rPr lang="en-US" sz="2800" b="1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 </a:t>
            </a:r>
            <a:r>
              <a:rPr lang="ru-RU" sz="2800" b="1" dirty="0">
                <a:solidFill>
                  <a:srgbClr val="D25C20"/>
                </a:solidFill>
                <a:latin typeface="+mn-lt"/>
                <a:ea typeface="+mj-ea"/>
                <a:cs typeface="+mj-cs"/>
              </a:rPr>
              <a:t>«Умная дорога» </a:t>
            </a:r>
          </a:p>
        </p:txBody>
      </p:sp>
    </p:spTree>
    <p:extLst>
      <p:ext uri="{BB962C8B-B14F-4D97-AF65-F5344CB8AC3E}">
        <p14:creationId xmlns:p14="http://schemas.microsoft.com/office/powerpoint/2010/main" val="95781920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2"/>
          <p:cNvGrpSpPr>
            <a:grpSpLocks/>
          </p:cNvGrpSpPr>
          <p:nvPr/>
        </p:nvGrpSpPr>
        <p:grpSpPr bwMode="auto">
          <a:xfrm>
            <a:off x="415925" y="1524657"/>
            <a:ext cx="5625919" cy="4414040"/>
            <a:chOff x="611624" y="1531712"/>
            <a:chExt cx="5168879" cy="4415051"/>
          </a:xfrm>
        </p:grpSpPr>
        <p:pic>
          <p:nvPicPr>
            <p:cNvPr id="8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624" y="3199162"/>
              <a:ext cx="5025780" cy="2747601"/>
            </a:xfrm>
            <a:prstGeom prst="roundRect">
              <a:avLst>
                <a:gd name="adj" fmla="val 24143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Группа 6"/>
            <p:cNvGrpSpPr>
              <a:grpSpLocks/>
            </p:cNvGrpSpPr>
            <p:nvPr/>
          </p:nvGrpSpPr>
          <p:grpSpPr bwMode="auto">
            <a:xfrm>
              <a:off x="719633" y="1531712"/>
              <a:ext cx="5060870" cy="1667449"/>
              <a:chOff x="-175" y="1284569"/>
              <a:chExt cx="6113279" cy="1891117"/>
            </a:xfrm>
          </p:grpSpPr>
          <p:sp>
            <p:nvSpPr>
              <p:cNvPr id="10" name="Прямоугольник 1"/>
              <p:cNvSpPr>
                <a:spLocks noChangeArrowheads="1"/>
              </p:cNvSpPr>
              <p:nvPr/>
            </p:nvSpPr>
            <p:spPr bwMode="auto">
              <a:xfrm>
                <a:off x="-175" y="1284569"/>
                <a:ext cx="6027920" cy="1082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indent="449263"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322513" indent="-206375" defTabSz="406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6pPr>
                <a:lvl7pPr marL="2779713" indent="-206375" defTabSz="406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7pPr>
                <a:lvl8pPr marL="3236913" indent="-206375" defTabSz="406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8pPr>
                <a:lvl9pPr marL="3694113" indent="-206375" defTabSz="406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bg1"/>
                    </a:solidFill>
                    <a:latin typeface="Arial" panose="020B0604020202020204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9pPr>
              </a:lstStyle>
              <a:p>
                <a:pPr indent="358775" algn="just">
                  <a:defRPr/>
                </a:pPr>
                <a:r>
                  <a:rPr lang="ru-RU" altLang="ru-RU" sz="1400" dirty="0">
                    <a:solidFill>
                      <a:schemeClr val="tx1"/>
                    </a:solidFill>
                    <a:latin typeface="+mn-lt"/>
                    <a:cs typeface="Times New Roman" panose="02020603050405020304" pitchFamily="18" charset="0"/>
                  </a:rPr>
                  <a:t>25 декабря 2019 года </a:t>
                </a:r>
                <a:r>
                  <a:rPr lang="ru-RU" altLang="ru-RU" sz="1400" dirty="0" smtClean="0">
                    <a:solidFill>
                      <a:schemeClr val="tx1"/>
                    </a:solidFill>
                    <a:latin typeface="+mn-lt"/>
                    <a:cs typeface="Times New Roman" panose="02020603050405020304" pitchFamily="18" charset="0"/>
                  </a:rPr>
                  <a:t>проект СМАРТС  «</a:t>
                </a:r>
                <a:r>
                  <a:rPr lang="ru-RU" altLang="ru-RU" sz="1400" dirty="0">
                    <a:solidFill>
                      <a:schemeClr val="tx1"/>
                    </a:solidFill>
                    <a:latin typeface="+mn-lt"/>
                    <a:cs typeface="Times New Roman" panose="02020603050405020304" pitchFamily="18" charset="0"/>
                  </a:rPr>
                  <a:t>Магистральная квантовая сеть между городами агломерации Самарской области»  </a:t>
                </a:r>
                <a:r>
                  <a:rPr lang="ru-RU" altLang="ru-RU" sz="1400" dirty="0" smtClean="0">
                    <a:solidFill>
                      <a:schemeClr val="tx1"/>
                    </a:solidFill>
                    <a:latin typeface="+mn-lt"/>
                    <a:cs typeface="Times New Roman" panose="02020603050405020304" pitchFamily="18" charset="0"/>
                  </a:rPr>
                  <a:t>победил </a:t>
                </a:r>
                <a:r>
                  <a:rPr lang="ru-RU" altLang="ru-RU" sz="1400" dirty="0">
                    <a:solidFill>
                      <a:schemeClr val="tx1"/>
                    </a:solidFill>
                    <a:latin typeface="+mn-lt"/>
                    <a:cs typeface="Times New Roman" panose="02020603050405020304" pitchFamily="18" charset="0"/>
                  </a:rPr>
                  <a:t>в  конкурсе РФРИТ в рамках  проекта «Цифровые технологии». </a:t>
                </a:r>
                <a:endParaRPr lang="ru-RU" altLang="ru-RU" sz="1400" dirty="0">
                  <a:solidFill>
                    <a:schemeClr val="tx1"/>
                  </a:solidFill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Box 3"/>
              <p:cNvSpPr txBox="1">
                <a:spLocks noChangeArrowheads="1"/>
              </p:cNvSpPr>
              <p:nvPr/>
            </p:nvSpPr>
            <p:spPr bwMode="auto">
              <a:xfrm>
                <a:off x="-175" y="2338289"/>
                <a:ext cx="6113279" cy="8373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indent="358775" algn="just">
                  <a:defRPr/>
                </a:pPr>
                <a:r>
                  <a:rPr lang="ru-RU" altLang="ru-RU" sz="1400" dirty="0" smtClean="0">
                    <a:solidFill>
                      <a:schemeClr val="tx1"/>
                    </a:solidFill>
                  </a:rPr>
                  <a:t>В </a:t>
                </a:r>
                <a:r>
                  <a:rPr lang="ru-RU" altLang="ru-RU" sz="1400" dirty="0">
                    <a:solidFill>
                      <a:schemeClr val="tx1"/>
                    </a:solidFill>
                  </a:rPr>
                  <a:t>рамках проекта  между ЦОДами в городах Самара, Тольятти, Сызрань построена магистральная квантовая </a:t>
                </a:r>
                <a:r>
                  <a:rPr lang="ru-RU" altLang="ru-RU" sz="1400" dirty="0" smtClean="0">
                    <a:solidFill>
                      <a:schemeClr val="tx1"/>
                    </a:solidFill>
                  </a:rPr>
                  <a:t>сеть (по маршруту участка М-5)</a:t>
                </a:r>
                <a:endParaRPr lang="ru-RU" altLang="ru-RU" sz="140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6371845" y="1509849"/>
            <a:ext cx="52929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8775" algn="just">
              <a:defRPr/>
            </a:pPr>
            <a:r>
              <a:rPr 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В 2021 решения АО «СМАРТС» были применены при строительстве </a:t>
            </a:r>
            <a:r>
              <a:rPr lang="ru-RU" sz="1400" dirty="0">
                <a:solidFill>
                  <a:schemeClr val="tx1"/>
                </a:solidFill>
                <a:cs typeface="Times New Roman" panose="02020603050405020304" pitchFamily="18" charset="0"/>
              </a:rPr>
              <a:t>квантовой магистральной сети на базе ВОЛС РЖД по маршруту  Москва – Санкт-Петербург</a:t>
            </a:r>
            <a:r>
              <a:rPr lang="ru-RU" sz="14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. Планируется запуск беспилотного локомотива.</a:t>
            </a:r>
            <a:endParaRPr lang="ru-RU" sz="1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4" name="Группа 13"/>
          <p:cNvGrpSpPr>
            <a:grpSpLocks/>
          </p:cNvGrpSpPr>
          <p:nvPr/>
        </p:nvGrpSpPr>
        <p:grpSpPr bwMode="auto">
          <a:xfrm>
            <a:off x="6457989" y="2790687"/>
            <a:ext cx="5206780" cy="3148010"/>
            <a:chOff x="164519" y="1335707"/>
            <a:chExt cx="3057192" cy="2053417"/>
          </a:xfrm>
        </p:grpSpPr>
        <p:grpSp>
          <p:nvGrpSpPr>
            <p:cNvPr id="16" name="Группа 15"/>
            <p:cNvGrpSpPr>
              <a:grpSpLocks/>
            </p:cNvGrpSpPr>
            <p:nvPr/>
          </p:nvGrpSpPr>
          <p:grpSpPr bwMode="auto">
            <a:xfrm>
              <a:off x="164519" y="1335707"/>
              <a:ext cx="3057192" cy="2053417"/>
              <a:chOff x="275274" y="1355863"/>
              <a:chExt cx="3057192" cy="2053417"/>
            </a:xfrm>
          </p:grpSpPr>
          <p:pic>
            <p:nvPicPr>
              <p:cNvPr id="18" name="Рисунок 18"/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prstClr val="black"/>
                  <a:schemeClr val="tx1">
                    <a:lumMod val="60000"/>
                    <a:lumOff val="40000"/>
                    <a:tint val="45000"/>
                    <a:satMod val="400000"/>
                  </a:schemeClr>
                </a:duotone>
                <a:lum bright="78000" contrast="7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299"/>
              <a:stretch/>
            </p:blipFill>
            <p:spPr bwMode="auto">
              <a:xfrm>
                <a:off x="275274" y="1355863"/>
                <a:ext cx="3043817" cy="2053417"/>
              </a:xfrm>
              <a:prstGeom prst="roundRect">
                <a:avLst>
                  <a:gd name="adj" fmla="val 24143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9" name="Группа 19"/>
              <p:cNvGrpSpPr>
                <a:grpSpLocks/>
              </p:cNvGrpSpPr>
              <p:nvPr/>
            </p:nvGrpSpPr>
            <p:grpSpPr bwMode="auto">
              <a:xfrm>
                <a:off x="452352" y="1636694"/>
                <a:ext cx="2880114" cy="1752704"/>
                <a:chOff x="452352" y="1636694"/>
                <a:chExt cx="2880114" cy="1752704"/>
              </a:xfrm>
            </p:grpSpPr>
            <p:grpSp>
              <p:nvGrpSpPr>
                <p:cNvPr id="20" name="Группа 20"/>
                <p:cNvGrpSpPr>
                  <a:grpSpLocks/>
                </p:cNvGrpSpPr>
                <p:nvPr/>
              </p:nvGrpSpPr>
              <p:grpSpPr bwMode="auto">
                <a:xfrm>
                  <a:off x="452352" y="1636694"/>
                  <a:ext cx="2880114" cy="1752704"/>
                  <a:chOff x="452352" y="1636694"/>
                  <a:chExt cx="2880114" cy="1752704"/>
                </a:xfrm>
              </p:grpSpPr>
              <p:grpSp>
                <p:nvGrpSpPr>
                  <p:cNvPr id="25" name="Группа 25"/>
                  <p:cNvGrpSpPr>
                    <a:grpSpLocks/>
                  </p:cNvGrpSpPr>
                  <p:nvPr/>
                </p:nvGrpSpPr>
                <p:grpSpPr bwMode="auto">
                  <a:xfrm>
                    <a:off x="697340" y="1948708"/>
                    <a:ext cx="2635126" cy="1363895"/>
                    <a:chOff x="697340" y="1984448"/>
                    <a:chExt cx="2635126" cy="1246676"/>
                  </a:xfrm>
                </p:grpSpPr>
                <p:sp>
                  <p:nvSpPr>
                    <p:cNvPr id="31" name="TextBox 30"/>
                    <p:cNvSpPr txBox="1"/>
                    <p:nvPr/>
                  </p:nvSpPr>
                  <p:spPr>
                    <a:xfrm>
                      <a:off x="697340" y="1984448"/>
                      <a:ext cx="940460" cy="133583"/>
                    </a:xfrm>
                    <a:prstGeom prst="rect">
                      <a:avLst/>
                    </a:prstGeom>
                    <a:solidFill>
                      <a:srgbClr val="FFFFFF">
                        <a:alpha val="47842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9500" tIns="19500" rIns="19500" bIns="19500">
                      <a:spAutoFit/>
                    </a:bodyPr>
                    <a:lstStyle>
                      <a:defPPr>
                        <a:defRPr lang="ru-RU"/>
                      </a:defPPr>
                      <a:lvl1pPr algn="ctr">
                        <a:defRPr sz="1200" b="1">
                          <a:solidFill>
                            <a:schemeClr val="bg2">
                              <a:lumMod val="50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lang="ru-RU" dirty="0"/>
                        <a:t>Великий Новгород</a:t>
                      </a:r>
                    </a:p>
                  </p:txBody>
                </p:sp>
                <p:sp>
                  <p:nvSpPr>
                    <p:cNvPr id="32" name="TextBox 31"/>
                    <p:cNvSpPr txBox="1"/>
                    <p:nvPr/>
                  </p:nvSpPr>
                  <p:spPr>
                    <a:xfrm>
                      <a:off x="1610455" y="2664537"/>
                      <a:ext cx="460441" cy="133583"/>
                    </a:xfrm>
                    <a:prstGeom prst="rect">
                      <a:avLst/>
                    </a:prstGeom>
                    <a:solidFill>
                      <a:srgbClr val="FFFFFF">
                        <a:alpha val="47842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9500" tIns="19500" rIns="19500" bIns="19500">
                      <a:spAutoFit/>
                    </a:bodyPr>
                    <a:lstStyle>
                      <a:defPPr>
                        <a:defRPr lang="ru-RU"/>
                      </a:defPPr>
                      <a:lvl1pPr algn="ctr">
                        <a:defRPr sz="1200" b="1">
                          <a:solidFill>
                            <a:schemeClr val="bg2">
                              <a:lumMod val="25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lang="ru-RU" dirty="0"/>
                        <a:t>Москва</a:t>
                      </a:r>
                    </a:p>
                  </p:txBody>
                </p:sp>
                <p:sp>
                  <p:nvSpPr>
                    <p:cNvPr id="33" name="TextBox 32"/>
                    <p:cNvSpPr txBox="1"/>
                    <p:nvPr/>
                  </p:nvSpPr>
                  <p:spPr>
                    <a:xfrm>
                      <a:off x="809948" y="2433787"/>
                      <a:ext cx="356908" cy="133583"/>
                    </a:xfrm>
                    <a:prstGeom prst="rect">
                      <a:avLst/>
                    </a:prstGeom>
                    <a:solidFill>
                      <a:srgbClr val="FFFFFF">
                        <a:alpha val="47842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9500" tIns="19500" rIns="19500" bIns="19500">
                      <a:spAutoFit/>
                    </a:bodyPr>
                    <a:lstStyle>
                      <a:defPPr>
                        <a:defRPr lang="ru-RU"/>
                      </a:defPPr>
                      <a:lvl1pPr algn="ctr">
                        <a:defRPr sz="1200" b="1">
                          <a:solidFill>
                            <a:schemeClr val="bg2">
                              <a:lumMod val="25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lang="ru-RU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Тверь</a:t>
                      </a:r>
                    </a:p>
                  </p:txBody>
                </p:sp>
                <p:sp>
                  <p:nvSpPr>
                    <p:cNvPr id="34" name="TextBox 33"/>
                    <p:cNvSpPr txBox="1"/>
                    <p:nvPr/>
                  </p:nvSpPr>
                  <p:spPr>
                    <a:xfrm>
                      <a:off x="1801733" y="2872399"/>
                      <a:ext cx="406792" cy="133584"/>
                    </a:xfrm>
                    <a:prstGeom prst="rect">
                      <a:avLst/>
                    </a:prstGeom>
                    <a:solidFill>
                      <a:srgbClr val="FFFFFF">
                        <a:alpha val="47842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9500" tIns="19500" rIns="19500" bIns="19500">
                      <a:spAutoFit/>
                    </a:bodyPr>
                    <a:lstStyle>
                      <a:defPPr>
                        <a:defRPr lang="ru-RU"/>
                      </a:defPPr>
                      <a:lvl1pPr algn="ctr">
                        <a:defRPr sz="1200" b="1">
                          <a:solidFill>
                            <a:schemeClr val="bg2">
                              <a:lumMod val="25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lang="ru-RU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Рязань</a:t>
                      </a:r>
                    </a:p>
                  </p:txBody>
                </p:sp>
                <p:sp>
                  <p:nvSpPr>
                    <p:cNvPr id="35" name="TextBox 34"/>
                    <p:cNvSpPr txBox="1"/>
                    <p:nvPr/>
                  </p:nvSpPr>
                  <p:spPr>
                    <a:xfrm>
                      <a:off x="2355995" y="3097541"/>
                      <a:ext cx="381380" cy="133583"/>
                    </a:xfrm>
                    <a:prstGeom prst="rect">
                      <a:avLst/>
                    </a:prstGeom>
                    <a:solidFill>
                      <a:srgbClr val="FFFFFF">
                        <a:alpha val="47842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9500" tIns="19500" rIns="19500" bIns="19500">
                      <a:spAutoFit/>
                    </a:bodyPr>
                    <a:lstStyle>
                      <a:defPPr>
                        <a:defRPr lang="ru-RU"/>
                      </a:defPPr>
                      <a:lvl1pPr algn="ctr">
                        <a:defRPr sz="1200" b="1">
                          <a:solidFill>
                            <a:schemeClr val="bg2">
                              <a:lumMod val="25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lang="ru-RU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Пенза</a:t>
                      </a:r>
                    </a:p>
                  </p:txBody>
                </p:sp>
                <p:sp>
                  <p:nvSpPr>
                    <p:cNvPr id="36" name="TextBox 35"/>
                    <p:cNvSpPr txBox="1"/>
                    <p:nvPr/>
                  </p:nvSpPr>
                  <p:spPr>
                    <a:xfrm>
                      <a:off x="2845671" y="3014833"/>
                      <a:ext cx="486795" cy="133584"/>
                    </a:xfrm>
                    <a:prstGeom prst="rect">
                      <a:avLst/>
                    </a:prstGeom>
                    <a:solidFill>
                      <a:srgbClr val="FFFFFF">
                        <a:alpha val="47842"/>
                      </a:srgb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19500" tIns="19500" rIns="19500" bIns="19500">
                      <a:spAutoFit/>
                    </a:bodyPr>
                    <a:lstStyle>
                      <a:defPPr>
                        <a:defRPr lang="ru-RU"/>
                      </a:defPPr>
                      <a:lvl1pPr algn="ctr">
                        <a:defRPr sz="1200" b="1">
                          <a:solidFill>
                            <a:schemeClr val="bg2">
                              <a:lumMod val="25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lang="ru-RU" dirty="0"/>
                        <a:t>Самара</a:t>
                      </a:r>
                    </a:p>
                  </p:txBody>
                </p:sp>
              </p:grpSp>
              <p:sp>
                <p:nvSpPr>
                  <p:cNvPr id="26" name="Овал 25"/>
                  <p:cNvSpPr/>
                  <p:nvPr/>
                </p:nvSpPr>
                <p:spPr>
                  <a:xfrm>
                    <a:off x="452352" y="1636694"/>
                    <a:ext cx="139350" cy="139351"/>
                  </a:xfrm>
                  <a:prstGeom prst="ellipse">
                    <a:avLst/>
                  </a:prstGeom>
                  <a:gradFill flip="none" rotWithShape="1">
                    <a:gsLst>
                      <a:gs pos="1100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83000">
                        <a:srgbClr val="9BA5BA"/>
                      </a:gs>
                      <a:gs pos="60000">
                        <a:srgbClr val="3EFF8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2222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ru-RU" sz="1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Овал 26"/>
                  <p:cNvSpPr/>
                  <p:nvPr/>
                </p:nvSpPr>
                <p:spPr>
                  <a:xfrm>
                    <a:off x="1181674" y="2400296"/>
                    <a:ext cx="175638" cy="178681"/>
                  </a:xfrm>
                  <a:prstGeom prst="ellipse">
                    <a:avLst/>
                  </a:prstGeom>
                  <a:gradFill flip="none" rotWithShape="1">
                    <a:gsLst>
                      <a:gs pos="3600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rgbClr val="FF710B"/>
                      </a:gs>
                      <a:gs pos="82000">
                        <a:srgbClr val="FFC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0">
                    <a:solidFill>
                      <a:schemeClr val="bg1">
                        <a:alpha val="36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 sz="1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Овал 27"/>
                  <p:cNvSpPr/>
                  <p:nvPr/>
                </p:nvSpPr>
                <p:spPr>
                  <a:xfrm>
                    <a:off x="554772" y="2021880"/>
                    <a:ext cx="175638" cy="178681"/>
                  </a:xfrm>
                  <a:prstGeom prst="ellipse">
                    <a:avLst/>
                  </a:prstGeom>
                  <a:gradFill flip="none" rotWithShape="1">
                    <a:gsLst>
                      <a:gs pos="3600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100000">
                        <a:srgbClr val="FF710B"/>
                      </a:gs>
                      <a:gs pos="82000">
                        <a:srgbClr val="FFC000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0">
                    <a:solidFill>
                      <a:schemeClr val="bg1">
                        <a:alpha val="36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 sz="1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Овал 28"/>
                  <p:cNvSpPr/>
                  <p:nvPr/>
                </p:nvSpPr>
                <p:spPr>
                  <a:xfrm>
                    <a:off x="1413972" y="2696393"/>
                    <a:ext cx="174305" cy="177325"/>
                  </a:xfrm>
                  <a:prstGeom prst="ellipse">
                    <a:avLst/>
                  </a:prstGeom>
                  <a:gradFill flip="none" rotWithShape="1">
                    <a:gsLst>
                      <a:gs pos="1100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83000">
                        <a:srgbClr val="9BA5BA"/>
                      </a:gs>
                      <a:gs pos="60000">
                        <a:srgbClr val="3EFF8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2222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ru-RU" sz="14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0" name="Овал 29"/>
                  <p:cNvSpPr/>
                  <p:nvPr/>
                </p:nvSpPr>
                <p:spPr>
                  <a:xfrm>
                    <a:off x="3021012" y="3226961"/>
                    <a:ext cx="152354" cy="162437"/>
                  </a:xfrm>
                  <a:prstGeom prst="ellipse">
                    <a:avLst/>
                  </a:prstGeom>
                  <a:gradFill flip="none" rotWithShape="1">
                    <a:gsLst>
                      <a:gs pos="1100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83000">
                        <a:srgbClr val="9BA5BA"/>
                      </a:gs>
                      <a:gs pos="60000">
                        <a:srgbClr val="3EFF89"/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2222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/>
                    <a:endParaRPr lang="ru-RU" sz="14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grpSp>
              <p:nvGrpSpPr>
                <p:cNvPr id="21" name="Группа 21"/>
                <p:cNvGrpSpPr>
                  <a:grpSpLocks/>
                </p:cNvGrpSpPr>
                <p:nvPr/>
              </p:nvGrpSpPr>
              <p:grpSpPr bwMode="auto">
                <a:xfrm>
                  <a:off x="524164" y="1734625"/>
                  <a:ext cx="2580367" cy="1612584"/>
                  <a:chOff x="524164" y="1734625"/>
                  <a:chExt cx="2580367" cy="1612584"/>
                </a:xfrm>
              </p:grpSpPr>
              <p:sp>
                <p:nvSpPr>
                  <p:cNvPr id="22" name="Полилиния 21"/>
                  <p:cNvSpPr/>
                  <p:nvPr/>
                </p:nvSpPr>
                <p:spPr bwMode="auto">
                  <a:xfrm>
                    <a:off x="528437" y="1751092"/>
                    <a:ext cx="2574365" cy="1596117"/>
                  </a:xfrm>
                  <a:custGeom>
                    <a:avLst/>
                    <a:gdLst>
                      <a:gd name="connsiteX0" fmla="*/ 0 w 2575560"/>
                      <a:gd name="connsiteY0" fmla="*/ 0 h 1604877"/>
                      <a:gd name="connsiteX1" fmla="*/ 121920 w 2575560"/>
                      <a:gd name="connsiteY1" fmla="*/ 354330 h 1604877"/>
                      <a:gd name="connsiteX2" fmla="*/ 727710 w 2575560"/>
                      <a:gd name="connsiteY2" fmla="*/ 765810 h 1604877"/>
                      <a:gd name="connsiteX3" fmla="*/ 967740 w 2575560"/>
                      <a:gd name="connsiteY3" fmla="*/ 1043940 h 1604877"/>
                      <a:gd name="connsiteX4" fmla="*/ 1215390 w 2575560"/>
                      <a:gd name="connsiteY4" fmla="*/ 1283970 h 1604877"/>
                      <a:gd name="connsiteX5" fmla="*/ 1916430 w 2575560"/>
                      <a:gd name="connsiteY5" fmla="*/ 1584960 h 1604877"/>
                      <a:gd name="connsiteX6" fmla="*/ 2575560 w 2575560"/>
                      <a:gd name="connsiteY6" fmla="*/ 1577340 h 1604877"/>
                      <a:gd name="connsiteX7" fmla="*/ 2575560 w 2575560"/>
                      <a:gd name="connsiteY7" fmla="*/ 1577340 h 1604877"/>
                      <a:gd name="connsiteX8" fmla="*/ 2575560 w 2575560"/>
                      <a:gd name="connsiteY8" fmla="*/ 1577340 h 1604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75560" h="1604877">
                        <a:moveTo>
                          <a:pt x="0" y="0"/>
                        </a:moveTo>
                        <a:cubicBezTo>
                          <a:pt x="317" y="113347"/>
                          <a:pt x="635" y="226695"/>
                          <a:pt x="121920" y="354330"/>
                        </a:cubicBezTo>
                        <a:cubicBezTo>
                          <a:pt x="243205" y="481965"/>
                          <a:pt x="586740" y="650875"/>
                          <a:pt x="727710" y="765810"/>
                        </a:cubicBezTo>
                        <a:cubicBezTo>
                          <a:pt x="868680" y="880745"/>
                          <a:pt x="886460" y="957580"/>
                          <a:pt x="967740" y="1043940"/>
                        </a:cubicBezTo>
                        <a:cubicBezTo>
                          <a:pt x="1049020" y="1130300"/>
                          <a:pt x="1057275" y="1193800"/>
                          <a:pt x="1215390" y="1283970"/>
                        </a:cubicBezTo>
                        <a:cubicBezTo>
                          <a:pt x="1373505" y="1374140"/>
                          <a:pt x="1689735" y="1536065"/>
                          <a:pt x="1916430" y="1584960"/>
                        </a:cubicBezTo>
                        <a:cubicBezTo>
                          <a:pt x="2143125" y="1633855"/>
                          <a:pt x="2575560" y="1577340"/>
                          <a:pt x="2575560" y="1577340"/>
                        </a:cubicBezTo>
                        <a:lnTo>
                          <a:pt x="2575560" y="1577340"/>
                        </a:lnTo>
                        <a:lnTo>
                          <a:pt x="2575560" y="1577340"/>
                        </a:lnTo>
                      </a:path>
                    </a:pathLst>
                  </a:custGeom>
                  <a:noFill/>
                  <a:ln w="9525" cap="flat" cmpd="sng" algn="ctr">
                    <a:solidFill>
                      <a:schemeClr val="bg2">
                        <a:lumMod val="1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9060" tIns="49530" rIns="99060" bIns="49530"/>
                  <a:lstStyle/>
                  <a:p>
                    <a:pPr defTabSz="486687" eaLnBrk="1">
                      <a:lnSpc>
                        <a:spcPct val="93000"/>
                      </a:lnSpc>
                      <a:buClr>
                        <a:srgbClr val="000000"/>
                      </a:buClr>
                      <a:buSzPct val="100000"/>
                      <a:defRPr/>
                    </a:pPr>
                    <a:endParaRPr lang="ru-RU" sz="1400" dirty="0">
                      <a:cs typeface="Arial Unicode MS" charset="0"/>
                    </a:endParaRPr>
                  </a:p>
                </p:txBody>
              </p:sp>
              <p:sp>
                <p:nvSpPr>
                  <p:cNvPr id="23" name="Полилиния 22"/>
                  <p:cNvSpPr/>
                  <p:nvPr/>
                </p:nvSpPr>
                <p:spPr bwMode="auto">
                  <a:xfrm>
                    <a:off x="530166" y="1751045"/>
                    <a:ext cx="2574365" cy="1596117"/>
                  </a:xfrm>
                  <a:custGeom>
                    <a:avLst/>
                    <a:gdLst>
                      <a:gd name="connsiteX0" fmla="*/ 0 w 2575560"/>
                      <a:gd name="connsiteY0" fmla="*/ 0 h 1604877"/>
                      <a:gd name="connsiteX1" fmla="*/ 121920 w 2575560"/>
                      <a:gd name="connsiteY1" fmla="*/ 354330 h 1604877"/>
                      <a:gd name="connsiteX2" fmla="*/ 727710 w 2575560"/>
                      <a:gd name="connsiteY2" fmla="*/ 765810 h 1604877"/>
                      <a:gd name="connsiteX3" fmla="*/ 967740 w 2575560"/>
                      <a:gd name="connsiteY3" fmla="*/ 1043940 h 1604877"/>
                      <a:gd name="connsiteX4" fmla="*/ 1215390 w 2575560"/>
                      <a:gd name="connsiteY4" fmla="*/ 1283970 h 1604877"/>
                      <a:gd name="connsiteX5" fmla="*/ 1916430 w 2575560"/>
                      <a:gd name="connsiteY5" fmla="*/ 1584960 h 1604877"/>
                      <a:gd name="connsiteX6" fmla="*/ 2575560 w 2575560"/>
                      <a:gd name="connsiteY6" fmla="*/ 1577340 h 1604877"/>
                      <a:gd name="connsiteX7" fmla="*/ 2575560 w 2575560"/>
                      <a:gd name="connsiteY7" fmla="*/ 1577340 h 1604877"/>
                      <a:gd name="connsiteX8" fmla="*/ 2575560 w 2575560"/>
                      <a:gd name="connsiteY8" fmla="*/ 1577340 h 16048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575560" h="1604877">
                        <a:moveTo>
                          <a:pt x="0" y="0"/>
                        </a:moveTo>
                        <a:cubicBezTo>
                          <a:pt x="317" y="113347"/>
                          <a:pt x="635" y="226695"/>
                          <a:pt x="121920" y="354330"/>
                        </a:cubicBezTo>
                        <a:cubicBezTo>
                          <a:pt x="243205" y="481965"/>
                          <a:pt x="586740" y="650875"/>
                          <a:pt x="727710" y="765810"/>
                        </a:cubicBezTo>
                        <a:cubicBezTo>
                          <a:pt x="868680" y="880745"/>
                          <a:pt x="886460" y="957580"/>
                          <a:pt x="967740" y="1043940"/>
                        </a:cubicBezTo>
                        <a:cubicBezTo>
                          <a:pt x="1049020" y="1130300"/>
                          <a:pt x="1057275" y="1193800"/>
                          <a:pt x="1215390" y="1283970"/>
                        </a:cubicBezTo>
                        <a:cubicBezTo>
                          <a:pt x="1373505" y="1374140"/>
                          <a:pt x="1689735" y="1536065"/>
                          <a:pt x="1916430" y="1584960"/>
                        </a:cubicBezTo>
                        <a:cubicBezTo>
                          <a:pt x="2143125" y="1633855"/>
                          <a:pt x="2575560" y="1577340"/>
                          <a:pt x="2575560" y="1577340"/>
                        </a:cubicBezTo>
                        <a:lnTo>
                          <a:pt x="2575560" y="1577340"/>
                        </a:lnTo>
                        <a:lnTo>
                          <a:pt x="2575560" y="1577340"/>
                        </a:lnTo>
                      </a:path>
                    </a:pathLst>
                  </a:custGeom>
                  <a:noFill/>
                  <a:ln w="9525" cap="flat" cmpd="sng" algn="ctr">
                    <a:solidFill>
                      <a:schemeClr val="bg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9060" tIns="49530" rIns="99060" bIns="49530"/>
                  <a:lstStyle/>
                  <a:p>
                    <a:pPr defTabSz="486687" eaLnBrk="1">
                      <a:lnSpc>
                        <a:spcPct val="93000"/>
                      </a:lnSpc>
                      <a:buClr>
                        <a:srgbClr val="000000"/>
                      </a:buClr>
                      <a:buSzPct val="100000"/>
                      <a:defRPr/>
                    </a:pPr>
                    <a:endParaRPr lang="ru-RU" sz="1400" dirty="0">
                      <a:cs typeface="Arial Unicode MS" charset="0"/>
                    </a:endParaRPr>
                  </a:p>
                </p:txBody>
              </p:sp>
              <p:sp>
                <p:nvSpPr>
                  <p:cNvPr id="24" name="Полилиния 23"/>
                  <p:cNvSpPr/>
                  <p:nvPr/>
                </p:nvSpPr>
                <p:spPr bwMode="auto">
                  <a:xfrm>
                    <a:off x="524164" y="1734625"/>
                    <a:ext cx="975268" cy="1024808"/>
                  </a:xfrm>
                  <a:custGeom>
                    <a:avLst/>
                    <a:gdLst>
                      <a:gd name="connsiteX0" fmla="*/ 0 w 2575560"/>
                      <a:gd name="connsiteY0" fmla="*/ 0 h 1604877"/>
                      <a:gd name="connsiteX1" fmla="*/ 121920 w 2575560"/>
                      <a:gd name="connsiteY1" fmla="*/ 354330 h 1604877"/>
                      <a:gd name="connsiteX2" fmla="*/ 727710 w 2575560"/>
                      <a:gd name="connsiteY2" fmla="*/ 765810 h 1604877"/>
                      <a:gd name="connsiteX3" fmla="*/ 967740 w 2575560"/>
                      <a:gd name="connsiteY3" fmla="*/ 1043940 h 1604877"/>
                      <a:gd name="connsiteX4" fmla="*/ 1215390 w 2575560"/>
                      <a:gd name="connsiteY4" fmla="*/ 1283970 h 1604877"/>
                      <a:gd name="connsiteX5" fmla="*/ 1916430 w 2575560"/>
                      <a:gd name="connsiteY5" fmla="*/ 1584960 h 1604877"/>
                      <a:gd name="connsiteX6" fmla="*/ 2575560 w 2575560"/>
                      <a:gd name="connsiteY6" fmla="*/ 1577340 h 1604877"/>
                      <a:gd name="connsiteX7" fmla="*/ 2575560 w 2575560"/>
                      <a:gd name="connsiteY7" fmla="*/ 1577340 h 1604877"/>
                      <a:gd name="connsiteX8" fmla="*/ 2575560 w 2575560"/>
                      <a:gd name="connsiteY8" fmla="*/ 1577340 h 1604877"/>
                      <a:gd name="connsiteX0" fmla="*/ 0 w 2575560"/>
                      <a:gd name="connsiteY0" fmla="*/ 0 h 1604877"/>
                      <a:gd name="connsiteX1" fmla="*/ 121920 w 2575560"/>
                      <a:gd name="connsiteY1" fmla="*/ 354330 h 1604877"/>
                      <a:gd name="connsiteX2" fmla="*/ 727710 w 2575560"/>
                      <a:gd name="connsiteY2" fmla="*/ 765810 h 1604877"/>
                      <a:gd name="connsiteX3" fmla="*/ 967740 w 2575560"/>
                      <a:gd name="connsiteY3" fmla="*/ 1043940 h 1604877"/>
                      <a:gd name="connsiteX4" fmla="*/ 1215390 w 2575560"/>
                      <a:gd name="connsiteY4" fmla="*/ 1283970 h 1604877"/>
                      <a:gd name="connsiteX5" fmla="*/ 1916430 w 2575560"/>
                      <a:gd name="connsiteY5" fmla="*/ 1584960 h 1604877"/>
                      <a:gd name="connsiteX6" fmla="*/ 2575560 w 2575560"/>
                      <a:gd name="connsiteY6" fmla="*/ 1577340 h 1604877"/>
                      <a:gd name="connsiteX7" fmla="*/ 2575560 w 2575560"/>
                      <a:gd name="connsiteY7" fmla="*/ 1577340 h 1604877"/>
                      <a:gd name="connsiteX0" fmla="*/ 0 w 2575560"/>
                      <a:gd name="connsiteY0" fmla="*/ 0 h 1604877"/>
                      <a:gd name="connsiteX1" fmla="*/ 121920 w 2575560"/>
                      <a:gd name="connsiteY1" fmla="*/ 354330 h 1604877"/>
                      <a:gd name="connsiteX2" fmla="*/ 727710 w 2575560"/>
                      <a:gd name="connsiteY2" fmla="*/ 765810 h 1604877"/>
                      <a:gd name="connsiteX3" fmla="*/ 967740 w 2575560"/>
                      <a:gd name="connsiteY3" fmla="*/ 1043940 h 1604877"/>
                      <a:gd name="connsiteX4" fmla="*/ 1215390 w 2575560"/>
                      <a:gd name="connsiteY4" fmla="*/ 1283970 h 1604877"/>
                      <a:gd name="connsiteX5" fmla="*/ 1916430 w 2575560"/>
                      <a:gd name="connsiteY5" fmla="*/ 1584960 h 1604877"/>
                      <a:gd name="connsiteX6" fmla="*/ 2575560 w 2575560"/>
                      <a:gd name="connsiteY6" fmla="*/ 1577340 h 1604877"/>
                      <a:gd name="connsiteX0" fmla="*/ 0 w 2164080"/>
                      <a:gd name="connsiteY0" fmla="*/ 0 h 1586368"/>
                      <a:gd name="connsiteX1" fmla="*/ 121920 w 2164080"/>
                      <a:gd name="connsiteY1" fmla="*/ 354330 h 1586368"/>
                      <a:gd name="connsiteX2" fmla="*/ 727710 w 2164080"/>
                      <a:gd name="connsiteY2" fmla="*/ 765810 h 1586368"/>
                      <a:gd name="connsiteX3" fmla="*/ 967740 w 2164080"/>
                      <a:gd name="connsiteY3" fmla="*/ 1043940 h 1586368"/>
                      <a:gd name="connsiteX4" fmla="*/ 1215390 w 2164080"/>
                      <a:gd name="connsiteY4" fmla="*/ 1283970 h 1586368"/>
                      <a:gd name="connsiteX5" fmla="*/ 1916430 w 2164080"/>
                      <a:gd name="connsiteY5" fmla="*/ 1584960 h 1586368"/>
                      <a:gd name="connsiteX6" fmla="*/ 2164080 w 2164080"/>
                      <a:gd name="connsiteY6" fmla="*/ 1154430 h 1586368"/>
                      <a:gd name="connsiteX0" fmla="*/ 0 w 1916430"/>
                      <a:gd name="connsiteY0" fmla="*/ 0 h 1586368"/>
                      <a:gd name="connsiteX1" fmla="*/ 121920 w 1916430"/>
                      <a:gd name="connsiteY1" fmla="*/ 354330 h 1586368"/>
                      <a:gd name="connsiteX2" fmla="*/ 727710 w 1916430"/>
                      <a:gd name="connsiteY2" fmla="*/ 765810 h 1586368"/>
                      <a:gd name="connsiteX3" fmla="*/ 967740 w 1916430"/>
                      <a:gd name="connsiteY3" fmla="*/ 1043940 h 1586368"/>
                      <a:gd name="connsiteX4" fmla="*/ 1215390 w 1916430"/>
                      <a:gd name="connsiteY4" fmla="*/ 1283970 h 1586368"/>
                      <a:gd name="connsiteX5" fmla="*/ 1916430 w 1916430"/>
                      <a:gd name="connsiteY5" fmla="*/ 1584960 h 1586368"/>
                      <a:gd name="connsiteX0" fmla="*/ 0 w 1794510"/>
                      <a:gd name="connsiteY0" fmla="*/ 0 h 1287491"/>
                      <a:gd name="connsiteX1" fmla="*/ 121920 w 1794510"/>
                      <a:gd name="connsiteY1" fmla="*/ 354330 h 1287491"/>
                      <a:gd name="connsiteX2" fmla="*/ 727710 w 1794510"/>
                      <a:gd name="connsiteY2" fmla="*/ 765810 h 1287491"/>
                      <a:gd name="connsiteX3" fmla="*/ 967740 w 1794510"/>
                      <a:gd name="connsiteY3" fmla="*/ 1043940 h 1287491"/>
                      <a:gd name="connsiteX4" fmla="*/ 1215390 w 1794510"/>
                      <a:gd name="connsiteY4" fmla="*/ 1283970 h 1287491"/>
                      <a:gd name="connsiteX5" fmla="*/ 1794510 w 1794510"/>
                      <a:gd name="connsiteY5" fmla="*/ 1184910 h 1287491"/>
                      <a:gd name="connsiteX0" fmla="*/ 0 w 1215390"/>
                      <a:gd name="connsiteY0" fmla="*/ 0 h 1283970"/>
                      <a:gd name="connsiteX1" fmla="*/ 121920 w 1215390"/>
                      <a:gd name="connsiteY1" fmla="*/ 354330 h 1283970"/>
                      <a:gd name="connsiteX2" fmla="*/ 727710 w 1215390"/>
                      <a:gd name="connsiteY2" fmla="*/ 765810 h 1283970"/>
                      <a:gd name="connsiteX3" fmla="*/ 967740 w 1215390"/>
                      <a:gd name="connsiteY3" fmla="*/ 1043940 h 1283970"/>
                      <a:gd name="connsiteX4" fmla="*/ 1215390 w 1215390"/>
                      <a:gd name="connsiteY4" fmla="*/ 1283970 h 1283970"/>
                      <a:gd name="connsiteX0" fmla="*/ 0 w 1314450"/>
                      <a:gd name="connsiteY0" fmla="*/ 0 h 1101090"/>
                      <a:gd name="connsiteX1" fmla="*/ 121920 w 1314450"/>
                      <a:gd name="connsiteY1" fmla="*/ 354330 h 1101090"/>
                      <a:gd name="connsiteX2" fmla="*/ 727710 w 1314450"/>
                      <a:gd name="connsiteY2" fmla="*/ 765810 h 1101090"/>
                      <a:gd name="connsiteX3" fmla="*/ 967740 w 1314450"/>
                      <a:gd name="connsiteY3" fmla="*/ 1043940 h 1101090"/>
                      <a:gd name="connsiteX4" fmla="*/ 1314450 w 1314450"/>
                      <a:gd name="connsiteY4" fmla="*/ 1101090 h 1101090"/>
                      <a:gd name="connsiteX0" fmla="*/ 0 w 967740"/>
                      <a:gd name="connsiteY0" fmla="*/ 0 h 1043940"/>
                      <a:gd name="connsiteX1" fmla="*/ 121920 w 967740"/>
                      <a:gd name="connsiteY1" fmla="*/ 354330 h 1043940"/>
                      <a:gd name="connsiteX2" fmla="*/ 727710 w 967740"/>
                      <a:gd name="connsiteY2" fmla="*/ 765810 h 1043940"/>
                      <a:gd name="connsiteX3" fmla="*/ 967740 w 967740"/>
                      <a:gd name="connsiteY3" fmla="*/ 1043940 h 1043940"/>
                      <a:gd name="connsiteX0" fmla="*/ 0 w 975360"/>
                      <a:gd name="connsiteY0" fmla="*/ 0 h 1024890"/>
                      <a:gd name="connsiteX1" fmla="*/ 121920 w 975360"/>
                      <a:gd name="connsiteY1" fmla="*/ 354330 h 1024890"/>
                      <a:gd name="connsiteX2" fmla="*/ 727710 w 975360"/>
                      <a:gd name="connsiteY2" fmla="*/ 765810 h 1024890"/>
                      <a:gd name="connsiteX3" fmla="*/ 975360 w 975360"/>
                      <a:gd name="connsiteY3" fmla="*/ 1024890 h 1024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5360" h="1024890">
                        <a:moveTo>
                          <a:pt x="0" y="0"/>
                        </a:moveTo>
                        <a:cubicBezTo>
                          <a:pt x="317" y="113347"/>
                          <a:pt x="635" y="226695"/>
                          <a:pt x="121920" y="354330"/>
                        </a:cubicBezTo>
                        <a:cubicBezTo>
                          <a:pt x="243205" y="481965"/>
                          <a:pt x="585470" y="654050"/>
                          <a:pt x="727710" y="765810"/>
                        </a:cubicBezTo>
                        <a:cubicBezTo>
                          <a:pt x="869950" y="877570"/>
                          <a:pt x="877570" y="969010"/>
                          <a:pt x="975360" y="1024890"/>
                        </a:cubicBezTo>
                      </a:path>
                    </a:pathLst>
                  </a:custGeom>
                  <a:noFill/>
                  <a:ln w="57150" cap="flat" cmpd="sng" algn="ctr">
                    <a:solidFill>
                      <a:srgbClr val="3EFF89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50800" dist="38100" dir="7560000" algn="tl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lIns="99060" tIns="49530" rIns="99060" bIns="49530"/>
                  <a:lstStyle/>
                  <a:p>
                    <a:pPr defTabSz="486687" eaLnBrk="1">
                      <a:lnSpc>
                        <a:spcPct val="93000"/>
                      </a:lnSpc>
                      <a:buClr>
                        <a:srgbClr val="000000"/>
                      </a:buClr>
                      <a:buSzPct val="100000"/>
                      <a:defRPr/>
                    </a:pPr>
                    <a:endParaRPr lang="ru-RU" sz="1400" dirty="0">
                      <a:cs typeface="Arial Unicode MS" charset="0"/>
                    </a:endParaRPr>
                  </a:p>
                </p:txBody>
              </p:sp>
            </p:grpSp>
          </p:grpSp>
        </p:grpSp>
        <p:sp>
          <p:nvSpPr>
            <p:cNvPr id="17" name="TextBox 151"/>
            <p:cNvSpPr txBox="1">
              <a:spLocks noChangeArrowheads="1"/>
            </p:cNvSpPr>
            <p:nvPr/>
          </p:nvSpPr>
          <p:spPr bwMode="auto">
            <a:xfrm>
              <a:off x="1554303" y="2187319"/>
              <a:ext cx="1627265" cy="266600"/>
            </a:xfrm>
            <a:prstGeom prst="rect">
              <a:avLst/>
            </a:prstGeom>
            <a:solidFill>
              <a:srgbClr val="FFFFFF">
                <a:alpha val="4784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9500" tIns="19500" rIns="19500" bIns="19500">
              <a:spAutoFit/>
            </a:bodyPr>
            <a:lstStyle/>
            <a:p>
              <a:pPr algn="ctr">
                <a:defRPr/>
              </a:pPr>
              <a:r>
                <a:rPr lang="ru-RU" altLang="ru-RU" sz="1200" b="1" dirty="0">
                  <a:solidFill>
                    <a:schemeClr val="bg2">
                      <a:lumMod val="25000"/>
                    </a:schemeClr>
                  </a:solidFill>
                </a:rPr>
                <a:t>Магистральный участок </a:t>
              </a:r>
              <a:r>
                <a:rPr lang="ru-RU" altLang="ru-RU" sz="1200" b="1" dirty="0" smtClean="0">
                  <a:solidFill>
                    <a:schemeClr val="bg2">
                      <a:lumMod val="25000"/>
                    </a:schemeClr>
                  </a:solidFill>
                </a:rPr>
                <a:t>магистральной квантовой сети РФ</a:t>
              </a:r>
              <a:endParaRPr lang="ru-RU" altLang="ru-RU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347557" y="6137275"/>
            <a:ext cx="11248844" cy="468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>
              <a:tabLst>
                <a:tab pos="0" algn="l"/>
                <a:tab pos="302426" algn="l"/>
                <a:tab pos="608425" algn="l"/>
                <a:tab pos="914423" algn="l"/>
                <a:tab pos="1219230" algn="l"/>
                <a:tab pos="1525229" algn="l"/>
                <a:tab pos="1831227" algn="l"/>
                <a:tab pos="2137226" algn="l"/>
                <a:tab pos="2440843" algn="l"/>
                <a:tab pos="2746841" algn="l"/>
                <a:tab pos="3052839" algn="l"/>
                <a:tab pos="3357647" algn="l"/>
                <a:tab pos="3663645" algn="l"/>
                <a:tab pos="3969643" algn="l"/>
                <a:tab pos="4275642" algn="l"/>
                <a:tab pos="4581640" algn="l"/>
                <a:tab pos="4887638" algn="l"/>
                <a:tab pos="5193636" algn="l"/>
                <a:tab pos="5498443" algn="l"/>
                <a:tab pos="5804442" algn="l"/>
                <a:tab pos="6110440" algn="l"/>
              </a:tabLst>
              <a:defRPr/>
            </a:pPr>
            <a:r>
              <a:rPr lang="ru-RU" altLang="ru-RU" sz="1400" b="1" dirty="0">
                <a:solidFill>
                  <a:srgbClr val="D25C20"/>
                </a:solidFill>
                <a:ea typeface="+mj-ea"/>
                <a:cs typeface="+mj-cs"/>
              </a:rPr>
              <a:t>Проекты реализованы на базе оборудования средств криптографической защиты (СКЗИ) с квантовым распределением ключей шифрования разработанным и поставленным </a:t>
            </a:r>
            <a:r>
              <a:rPr lang="ru-RU" altLang="ru-RU" sz="1400" b="1" dirty="0" smtClean="0">
                <a:solidFill>
                  <a:srgbClr val="D25C20"/>
                </a:solidFill>
                <a:ea typeface="+mj-ea"/>
                <a:cs typeface="+mj-cs"/>
              </a:rPr>
              <a:t>ООО </a:t>
            </a:r>
            <a:r>
              <a:rPr lang="ru-RU" altLang="ru-RU" sz="1400" b="1" dirty="0">
                <a:solidFill>
                  <a:srgbClr val="D25C20"/>
                </a:solidFill>
                <a:ea typeface="+mj-ea"/>
                <a:cs typeface="+mj-cs"/>
              </a:rPr>
              <a:t>«СМАРТС-Кванттелеком» (входит в ГК «СМАРТС»)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235" y="163759"/>
            <a:ext cx="2772145" cy="659664"/>
          </a:xfrm>
          <a:prstGeom prst="rect">
            <a:avLst/>
          </a:prstGeom>
        </p:spPr>
      </p:pic>
      <p:sp>
        <p:nvSpPr>
          <p:cNvPr id="40" name="Rectangle 3"/>
          <p:cNvSpPr txBox="1">
            <a:spLocks noChangeArrowheads="1"/>
          </p:cNvSpPr>
          <p:nvPr/>
        </p:nvSpPr>
        <p:spPr bwMode="auto">
          <a:xfrm>
            <a:off x="610396" y="319308"/>
            <a:ext cx="6866348" cy="775597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tx2"/>
                </a:solidFill>
                <a:ea typeface="+mj-ea"/>
                <a:cs typeface="+mj-cs"/>
              </a:defRPr>
            </a:lvl1pPr>
          </a:lstStyle>
          <a:p>
            <a:r>
              <a:rPr lang="ru-RU" altLang="ru-RU" dirty="0" smtClean="0"/>
              <a:t>Первая магистральная </a:t>
            </a:r>
          </a:p>
          <a:p>
            <a:r>
              <a:rPr lang="ru-RU" altLang="ru-RU" dirty="0">
                <a:solidFill>
                  <a:srgbClr val="D25C20"/>
                </a:solidFill>
              </a:rPr>
              <a:t>квантовая сеть</a:t>
            </a:r>
          </a:p>
        </p:txBody>
      </p:sp>
      <p:sp>
        <p:nvSpPr>
          <p:cNvPr id="41" name="Прямоугольник 1"/>
          <p:cNvSpPr>
            <a:spLocks noChangeArrowheads="1"/>
          </p:cNvSpPr>
          <p:nvPr/>
        </p:nvSpPr>
        <p:spPr bwMode="auto">
          <a:xfrm>
            <a:off x="730758" y="1121721"/>
            <a:ext cx="1100256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49263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322513" indent="-206375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779713" indent="-206375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236913" indent="-206375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694113" indent="-206375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indent="358775" algn="ctr">
              <a:defRPr/>
            </a:pPr>
            <a:r>
              <a:rPr lang="ru-RU" altLang="ru-RU" sz="1400" b="1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КИБЕРЗАЩИТА КРИТИЧЕСКИ-ВАЖНОЙ ИНФРАСТРУКТУРЫ </a:t>
            </a:r>
            <a:endParaRPr lang="ru-RU" altLang="ru-RU" sz="1400" b="1" dirty="0">
              <a:solidFill>
                <a:schemeClr val="tx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 bwMode="auto">
          <a:xfrm>
            <a:off x="7150684" y="3310093"/>
            <a:ext cx="1563248" cy="224047"/>
          </a:xfrm>
          <a:prstGeom prst="rect">
            <a:avLst/>
          </a:prstGeom>
          <a:solidFill>
            <a:srgbClr val="FFFFFF">
              <a:alpha val="4784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500" tIns="19500" rIns="19500" bIns="1950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 dirty="0"/>
              <a:t>Санкт-Петербург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6451653" y="4211526"/>
            <a:ext cx="482356" cy="291218"/>
            <a:chOff x="10380519" y="3626504"/>
            <a:chExt cx="539353" cy="325630"/>
          </a:xfrm>
        </p:grpSpPr>
        <p:sp>
          <p:nvSpPr>
            <p:cNvPr id="47" name="object 9"/>
            <p:cNvSpPr/>
            <p:nvPr/>
          </p:nvSpPr>
          <p:spPr>
            <a:xfrm>
              <a:off x="10380519" y="3626504"/>
              <a:ext cx="539353" cy="325630"/>
            </a:xfrm>
            <a:prstGeom prst="rect">
              <a:avLst/>
            </a:prstGeom>
            <a:solidFill>
              <a:srgbClr val="EE352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 dirty="0"/>
            </a:p>
          </p:txBody>
        </p:sp>
        <p:pic>
          <p:nvPicPr>
            <p:cNvPr id="48" name="object 10" descr="object 10"/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10602304" y="3707915"/>
              <a:ext cx="233392" cy="1221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" name="object 11"/>
            <p:cNvSpPr/>
            <p:nvPr/>
          </p:nvSpPr>
          <p:spPr>
            <a:xfrm>
              <a:off x="10462289" y="3748632"/>
              <a:ext cx="156877" cy="122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69" y="9"/>
                  </a:moveTo>
                  <a:lnTo>
                    <a:pt x="953" y="0"/>
                  </a:lnTo>
                  <a:lnTo>
                    <a:pt x="0" y="1196"/>
                  </a:lnTo>
                  <a:lnTo>
                    <a:pt x="0" y="3595"/>
                  </a:lnTo>
                  <a:lnTo>
                    <a:pt x="2857" y="3595"/>
                  </a:lnTo>
                  <a:lnTo>
                    <a:pt x="2857" y="21600"/>
                  </a:lnTo>
                  <a:lnTo>
                    <a:pt x="8570" y="21600"/>
                  </a:lnTo>
                  <a:lnTo>
                    <a:pt x="8570" y="3595"/>
                  </a:lnTo>
                  <a:lnTo>
                    <a:pt x="15529" y="3595"/>
                  </a:lnTo>
                  <a:lnTo>
                    <a:pt x="16125" y="5249"/>
                  </a:lnTo>
                  <a:lnTo>
                    <a:pt x="15710" y="6000"/>
                  </a:lnTo>
                  <a:lnTo>
                    <a:pt x="10709" y="14402"/>
                  </a:lnTo>
                  <a:lnTo>
                    <a:pt x="17852" y="14402"/>
                  </a:lnTo>
                  <a:lnTo>
                    <a:pt x="21600" y="8099"/>
                  </a:lnTo>
                  <a:lnTo>
                    <a:pt x="21600" y="6299"/>
                  </a:lnTo>
                  <a:lnTo>
                    <a:pt x="19455" y="2705"/>
                  </a:lnTo>
                  <a:lnTo>
                    <a:pt x="16862" y="251"/>
                  </a:lnTo>
                  <a:lnTo>
                    <a:pt x="16021" y="74"/>
                  </a:lnTo>
                  <a:lnTo>
                    <a:pt x="15069" y="9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73096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746" y="1348522"/>
            <a:ext cx="5518876" cy="3174443"/>
          </a:xfrm>
          <a:prstGeom prst="roundRect">
            <a:avLst>
              <a:gd name="adj" fmla="val 2414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30138" y="270699"/>
            <a:ext cx="9921829" cy="85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tabLst>
                <a:tab pos="0" algn="l"/>
                <a:tab pos="280262" algn="l"/>
                <a:tab pos="562722" algn="l"/>
                <a:tab pos="845182" algn="l"/>
                <a:tab pos="1126543" algn="l"/>
                <a:tab pos="1409003" algn="l"/>
                <a:tab pos="1691463" algn="l"/>
                <a:tab pos="1973923" algn="l"/>
                <a:tab pos="2255283" algn="l"/>
                <a:tab pos="2537744" algn="l"/>
                <a:tab pos="2820203" algn="l"/>
                <a:tab pos="3101564" algn="l"/>
                <a:tab pos="3384024" algn="l"/>
                <a:tab pos="3666484" algn="l"/>
                <a:tab pos="3948944" algn="l"/>
                <a:tab pos="4230305" algn="l"/>
                <a:tab pos="4512765" algn="l"/>
                <a:tab pos="4795225" algn="l"/>
                <a:tab pos="5076586" algn="l"/>
                <a:tab pos="5359046" algn="l"/>
                <a:tab pos="5641506" algn="l"/>
              </a:tabLst>
              <a:defRPr/>
            </a:pPr>
            <a:r>
              <a:rPr lang="ru-RU" sz="2800" b="1" dirty="0" smtClean="0">
                <a:solidFill>
                  <a:schemeClr val="tx2"/>
                </a:solidFill>
                <a:ea typeface="+mj-ea"/>
                <a:cs typeface="+mj-cs"/>
              </a:rPr>
              <a:t>Передача ключей шифрования </a:t>
            </a:r>
            <a:endParaRPr lang="en-US" sz="2800" b="1" dirty="0" smtClean="0">
              <a:solidFill>
                <a:schemeClr val="tx2"/>
              </a:solidFill>
              <a:ea typeface="+mj-ea"/>
              <a:cs typeface="+mj-cs"/>
            </a:endParaRPr>
          </a:p>
          <a:p>
            <a:pPr>
              <a:tabLst>
                <a:tab pos="0" algn="l"/>
                <a:tab pos="280262" algn="l"/>
                <a:tab pos="562722" algn="l"/>
                <a:tab pos="845182" algn="l"/>
                <a:tab pos="1126543" algn="l"/>
                <a:tab pos="1409003" algn="l"/>
                <a:tab pos="1691463" algn="l"/>
                <a:tab pos="1973923" algn="l"/>
                <a:tab pos="2255283" algn="l"/>
                <a:tab pos="2537744" algn="l"/>
                <a:tab pos="2820203" algn="l"/>
                <a:tab pos="3101564" algn="l"/>
                <a:tab pos="3384024" algn="l"/>
                <a:tab pos="3666484" algn="l"/>
                <a:tab pos="3948944" algn="l"/>
                <a:tab pos="4230305" algn="l"/>
                <a:tab pos="4512765" algn="l"/>
                <a:tab pos="4795225" algn="l"/>
                <a:tab pos="5076586" algn="l"/>
                <a:tab pos="5359046" algn="l"/>
                <a:tab pos="5641506" algn="l"/>
              </a:tabLst>
              <a:defRPr/>
            </a:pPr>
            <a:r>
              <a:rPr lang="ru-RU" sz="2000" b="1" dirty="0">
                <a:solidFill>
                  <a:srgbClr val="D25C20"/>
                </a:solidFill>
                <a:ea typeface="+mj-ea"/>
                <a:cs typeface="+mj-cs"/>
              </a:rPr>
              <a:t>на беспилотное транспортное средство</a:t>
            </a:r>
          </a:p>
        </p:txBody>
      </p:sp>
      <p:sp>
        <p:nvSpPr>
          <p:cNvPr id="9" name="Прямоугольник 9"/>
          <p:cNvSpPr>
            <a:spLocks noChangeArrowheads="1"/>
          </p:cNvSpPr>
          <p:nvPr/>
        </p:nvSpPr>
        <p:spPr bwMode="auto">
          <a:xfrm>
            <a:off x="609600" y="1445706"/>
            <a:ext cx="554097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indent="358775" algn="just"/>
            <a:r>
              <a:rPr lang="ru-RU" altLang="ru-RU" sz="14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ГК </a:t>
            </a:r>
            <a:r>
              <a:rPr lang="ru-RU" altLang="ru-RU" sz="1400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«СМАРТС» </a:t>
            </a:r>
            <a:r>
              <a:rPr lang="ru-RU" altLang="ru-RU" sz="14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отрабатывает технологию внедрения атмосферной линии по передаче квантового ключа шифрования на борт транспортного средства.</a:t>
            </a:r>
          </a:p>
          <a:p>
            <a:pPr algn="just"/>
            <a:endParaRPr lang="ru-RU" altLang="ru-RU" sz="1400" dirty="0">
              <a:solidFill>
                <a:schemeClr val="tx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6260599" y="4663477"/>
            <a:ext cx="548132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indent="358775" algn="just">
              <a:defRPr/>
            </a:pPr>
            <a:r>
              <a:rPr lang="ru-RU" altLang="ru-RU" sz="1400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Данная </a:t>
            </a:r>
            <a:r>
              <a:rPr lang="ru-RU" altLang="ru-RU" sz="14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технология позволит создать принципиально не взламываемый шифр, исключив возможность получения злоумышленником удаленного доступа к базовым органам управления транспортного средства, который может закончиться как угоном, так и умышленно создаваемым ДТП с угрозой жизни пассажирам.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09600" y="2347332"/>
            <a:ext cx="55409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>
              <a:defRPr/>
            </a:pPr>
            <a:r>
              <a:rPr lang="ru-RU" sz="1400" dirty="0" smtClean="0">
                <a:ea typeface="Arial Unicode MS" panose="020B0604020202020204" pitchFamily="34" charset="-128"/>
                <a:cs typeface="Times New Roman" panose="02020603050405020304" pitchFamily="18" charset="0"/>
              </a:rPr>
              <a:t>Были </a:t>
            </a:r>
            <a:r>
              <a:rPr lang="ru-RU" sz="1400" dirty="0">
                <a:ea typeface="Arial Unicode MS" panose="020B0604020202020204" pitchFamily="34" charset="-128"/>
                <a:cs typeface="Times New Roman" panose="02020603050405020304" pitchFamily="18" charset="0"/>
              </a:rPr>
              <a:t>успешно проведены комплексные испытания уникальной гибридной технологии по передаче квантовых ключей шифрования по атмосферному каналу.</a:t>
            </a:r>
          </a:p>
        </p:txBody>
      </p:sp>
      <p:grpSp>
        <p:nvGrpSpPr>
          <p:cNvPr id="113" name="Группа 112"/>
          <p:cNvGrpSpPr/>
          <p:nvPr/>
        </p:nvGrpSpPr>
        <p:grpSpPr>
          <a:xfrm>
            <a:off x="405784" y="3144446"/>
            <a:ext cx="5635524" cy="3315812"/>
            <a:chOff x="405784" y="3144446"/>
            <a:chExt cx="5635524" cy="3315812"/>
          </a:xfrm>
        </p:grpSpPr>
        <p:grpSp>
          <p:nvGrpSpPr>
            <p:cNvPr id="85" name="Группа 84"/>
            <p:cNvGrpSpPr/>
            <p:nvPr/>
          </p:nvGrpSpPr>
          <p:grpSpPr>
            <a:xfrm>
              <a:off x="405784" y="3144446"/>
              <a:ext cx="5635524" cy="3315812"/>
              <a:chOff x="405784" y="3144446"/>
              <a:chExt cx="5635524" cy="3315812"/>
            </a:xfrm>
          </p:grpSpPr>
          <p:grpSp>
            <p:nvGrpSpPr>
              <p:cNvPr id="12" name="Группа 8"/>
              <p:cNvGrpSpPr>
                <a:grpSpLocks/>
              </p:cNvGrpSpPr>
              <p:nvPr/>
            </p:nvGrpSpPr>
            <p:grpSpPr bwMode="auto">
              <a:xfrm>
                <a:off x="470218" y="3144446"/>
                <a:ext cx="5527160" cy="3315812"/>
                <a:chOff x="477586" y="1978383"/>
                <a:chExt cx="11603644" cy="6494897"/>
              </a:xfrm>
            </p:grpSpPr>
            <p:grpSp>
              <p:nvGrpSpPr>
                <p:cNvPr id="13" name="Группа 9"/>
                <p:cNvGrpSpPr>
                  <a:grpSpLocks/>
                </p:cNvGrpSpPr>
                <p:nvPr/>
              </p:nvGrpSpPr>
              <p:grpSpPr bwMode="auto">
                <a:xfrm>
                  <a:off x="9122899" y="3236937"/>
                  <a:ext cx="2903013" cy="2922657"/>
                  <a:chOff x="971161" y="2881325"/>
                  <a:chExt cx="4138492" cy="4166497"/>
                </a:xfrm>
              </p:grpSpPr>
              <p:grpSp>
                <p:nvGrpSpPr>
                  <p:cNvPr id="59" name="Группа 48"/>
                  <p:cNvGrpSpPr>
                    <a:grpSpLocks/>
                  </p:cNvGrpSpPr>
                  <p:nvPr/>
                </p:nvGrpSpPr>
                <p:grpSpPr bwMode="auto">
                  <a:xfrm>
                    <a:off x="971161" y="2881325"/>
                    <a:ext cx="4138492" cy="4166497"/>
                    <a:chOff x="971161" y="2881325"/>
                    <a:chExt cx="4138492" cy="4166497"/>
                  </a:xfrm>
                </p:grpSpPr>
                <p:pic>
                  <p:nvPicPr>
                    <p:cNvPr id="61" name="Рисунок 50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971161" y="2881325"/>
                      <a:ext cx="2887778" cy="18824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cxnSp>
                  <p:nvCxnSpPr>
                    <p:cNvPr id="62" name="Прямая соединительная линия 61"/>
                    <p:cNvCxnSpPr/>
                    <p:nvPr/>
                  </p:nvCxnSpPr>
                  <p:spPr>
                    <a:xfrm>
                      <a:off x="2381256" y="4314403"/>
                      <a:ext cx="0" cy="736081"/>
                    </a:xfrm>
                    <a:prstGeom prst="line">
                      <a:avLst/>
                    </a:prstGeom>
                    <a:ln w="6350"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Прямая соединительная линия 62"/>
                    <p:cNvCxnSpPr/>
                    <p:nvPr/>
                  </p:nvCxnSpPr>
                  <p:spPr>
                    <a:xfrm>
                      <a:off x="3488960" y="4285454"/>
                      <a:ext cx="0" cy="740217"/>
                    </a:xfrm>
                    <a:prstGeom prst="line">
                      <a:avLst/>
                    </a:prstGeom>
                    <a:ln w="6350"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Прямая соединительная линия 63"/>
                    <p:cNvCxnSpPr/>
                    <p:nvPr/>
                  </p:nvCxnSpPr>
                  <p:spPr>
                    <a:xfrm>
                      <a:off x="3774155" y="5042213"/>
                      <a:ext cx="0" cy="2005609"/>
                    </a:xfrm>
                    <a:prstGeom prst="line">
                      <a:avLst/>
                    </a:prstGeom>
                    <a:ln w="6350"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Прямая соединительная линия 64"/>
                    <p:cNvCxnSpPr/>
                    <p:nvPr/>
                  </p:nvCxnSpPr>
                  <p:spPr>
                    <a:xfrm flipV="1">
                      <a:off x="2360591" y="5042213"/>
                      <a:ext cx="1645025" cy="12404"/>
                    </a:xfrm>
                    <a:prstGeom prst="line">
                      <a:avLst/>
                    </a:prstGeom>
                    <a:ln w="6350"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66" name="Рисунок 55"/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8948" r="15247" b="20309"/>
                    <a:stretch>
                      <a:fillRect/>
                    </a:stretch>
                  </p:blipFill>
                  <p:spPr bwMode="auto">
                    <a:xfrm flipH="1">
                      <a:off x="3776202" y="4232840"/>
                      <a:ext cx="1333451" cy="68199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cxnSp>
                <p:nvCxnSpPr>
                  <p:cNvPr id="60" name="Прямая соединительная линия 59"/>
                  <p:cNvCxnSpPr/>
                  <p:nvPr/>
                </p:nvCxnSpPr>
                <p:spPr>
                  <a:xfrm>
                    <a:off x="4005616" y="4711391"/>
                    <a:ext cx="0" cy="347362"/>
                  </a:xfrm>
                  <a:prstGeom prst="line">
                    <a:avLst/>
                  </a:prstGeom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" name="Группа 10"/>
                <p:cNvGrpSpPr>
                  <a:grpSpLocks/>
                </p:cNvGrpSpPr>
                <p:nvPr/>
              </p:nvGrpSpPr>
              <p:grpSpPr bwMode="auto">
                <a:xfrm>
                  <a:off x="477586" y="1978383"/>
                  <a:ext cx="11603644" cy="6494897"/>
                  <a:chOff x="492334" y="665776"/>
                  <a:chExt cx="11603644" cy="6494897"/>
                </a:xfrm>
              </p:grpSpPr>
              <p:cxnSp>
                <p:nvCxnSpPr>
                  <p:cNvPr id="26" name="Прямая соединительная линия 25"/>
                  <p:cNvCxnSpPr>
                    <a:stCxn id="106" idx="0"/>
                    <a:endCxn id="105" idx="2"/>
                  </p:cNvCxnSpPr>
                  <p:nvPr/>
                </p:nvCxnSpPr>
                <p:spPr>
                  <a:xfrm>
                    <a:off x="2043453" y="6629577"/>
                    <a:ext cx="9003155" cy="6993"/>
                  </a:xfrm>
                  <a:prstGeom prst="line">
                    <a:avLst/>
                  </a:prstGeom>
                  <a:ln w="25400">
                    <a:solidFill>
                      <a:srgbClr val="0070C0"/>
                    </a:solidFill>
                  </a:ln>
                  <a:effectLst>
                    <a:glow rad="25400">
                      <a:schemeClr val="accent1">
                        <a:alpha val="40000"/>
                      </a:schemeClr>
                    </a:glo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Прямая соединительная линия 26"/>
                  <p:cNvCxnSpPr>
                    <a:endCxn id="105" idx="0"/>
                  </p:cNvCxnSpPr>
                  <p:nvPr/>
                </p:nvCxnSpPr>
                <p:spPr>
                  <a:xfrm flipH="1">
                    <a:off x="11243923" y="4759008"/>
                    <a:ext cx="23196" cy="1693464"/>
                  </a:xfrm>
                  <a:prstGeom prst="line">
                    <a:avLst/>
                  </a:prstGeom>
                  <a:ln w="25400">
                    <a:solidFill>
                      <a:srgbClr val="0070C0"/>
                    </a:solidFill>
                  </a:ln>
                  <a:effectLst>
                    <a:glow rad="25400">
                      <a:schemeClr val="accent1">
                        <a:alpha val="40000"/>
                      </a:schemeClr>
                    </a:glo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Прямая соединительная линия 27"/>
                  <p:cNvCxnSpPr>
                    <a:endCxn id="106" idx="2"/>
                  </p:cNvCxnSpPr>
                  <p:nvPr/>
                </p:nvCxnSpPr>
                <p:spPr>
                  <a:xfrm flipH="1">
                    <a:off x="1846138" y="4759008"/>
                    <a:ext cx="23370" cy="1686471"/>
                  </a:xfrm>
                  <a:prstGeom prst="line">
                    <a:avLst/>
                  </a:prstGeom>
                  <a:ln w="25400">
                    <a:solidFill>
                      <a:srgbClr val="0070C0"/>
                    </a:solidFill>
                  </a:ln>
                  <a:effectLst>
                    <a:glow rad="25400">
                      <a:schemeClr val="accent1">
                        <a:alpha val="40000"/>
                      </a:schemeClr>
                    </a:glo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" name="Прямоугольник 30"/>
                  <p:cNvSpPr/>
                  <p:nvPr/>
                </p:nvSpPr>
                <p:spPr>
                  <a:xfrm>
                    <a:off x="3079876" y="4150751"/>
                    <a:ext cx="6988655" cy="88004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glow rad="25400">
                      <a:schemeClr val="accent1"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 sz="600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32" name="Прямая соединительная линия 31"/>
                  <p:cNvCxnSpPr/>
                  <p:nvPr/>
                </p:nvCxnSpPr>
                <p:spPr>
                  <a:xfrm>
                    <a:off x="3062825" y="4571003"/>
                    <a:ext cx="1554972" cy="0"/>
                  </a:xfrm>
                  <a:prstGeom prst="line">
                    <a:avLst/>
                  </a:prstGeom>
                  <a:ln w="25400">
                    <a:solidFill>
                      <a:srgbClr val="0070C0"/>
                    </a:solidFill>
                  </a:ln>
                  <a:effectLst>
                    <a:glow rad="25400">
                      <a:schemeClr val="accent1">
                        <a:alpha val="40000"/>
                      </a:schemeClr>
                    </a:glo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33" name="Picture 5" descr="1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182927" y="3970172"/>
                    <a:ext cx="943464" cy="64496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34" name="Прямая соединительная линия 33"/>
                  <p:cNvCxnSpPr/>
                  <p:nvPr/>
                </p:nvCxnSpPr>
                <p:spPr>
                  <a:xfrm>
                    <a:off x="8519207" y="4565434"/>
                    <a:ext cx="1773032" cy="0"/>
                  </a:xfrm>
                  <a:prstGeom prst="line">
                    <a:avLst/>
                  </a:prstGeom>
                  <a:ln w="25400">
                    <a:solidFill>
                      <a:srgbClr val="0070C0"/>
                    </a:solidFill>
                  </a:ln>
                  <a:effectLst>
                    <a:glow rad="25400">
                      <a:schemeClr val="accent1">
                        <a:alpha val="40000"/>
                      </a:schemeClr>
                    </a:glow>
                  </a:effectLst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35" name="Picture 5" descr="1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7752675" y="3989709"/>
                    <a:ext cx="921725" cy="6254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3621440" y="3398001"/>
                    <a:ext cx="5737071" cy="45214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ru-RU" sz="900" b="1" dirty="0" smtClean="0">
                        <a:solidFill>
                          <a:srgbClr val="D25C20"/>
                        </a:solidFill>
                        <a:latin typeface="+mn-lt"/>
                      </a:rPr>
                      <a:t>АТМОСФЕРНЫЙ  КВАНТОВЫЙ КАНАЛ</a:t>
                    </a:r>
                    <a:endParaRPr lang="ru-RU" sz="900" b="1" dirty="0">
                      <a:solidFill>
                        <a:srgbClr val="D25C20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38" name="Прямоугольник 31"/>
                  <p:cNvSpPr>
                    <a:spLocks noChangeArrowheads="1"/>
                  </p:cNvSpPr>
                  <p:nvPr/>
                </p:nvSpPr>
                <p:spPr bwMode="auto">
                  <a:xfrm>
                    <a:off x="4355528" y="4219607"/>
                    <a:ext cx="4227520" cy="7757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ru-RU" altLang="ru-RU" sz="900" dirty="0">
                        <a:solidFill>
                          <a:srgbClr val="D25C20"/>
                        </a:solidFill>
                        <a:cs typeface="Calibri" panose="020F0502020204030204" pitchFamily="34" charset="0"/>
                      </a:rPr>
                      <a:t>Телескопическая </a:t>
                    </a:r>
                  </a:p>
                  <a:p>
                    <a:pPr algn="ctr"/>
                    <a:r>
                      <a:rPr lang="ru-RU" altLang="ru-RU" sz="900" dirty="0">
                        <a:solidFill>
                          <a:srgbClr val="D25C20"/>
                        </a:solidFill>
                        <a:cs typeface="Calibri" panose="020F0502020204030204" pitchFamily="34" charset="0"/>
                      </a:rPr>
                      <a:t>приемо-передающая система</a:t>
                    </a:r>
                  </a:p>
                </p:txBody>
              </p:sp>
              <p:cxnSp>
                <p:nvCxnSpPr>
                  <p:cNvPr id="43" name="Прямая со стрелкой 42"/>
                  <p:cNvCxnSpPr/>
                  <p:nvPr/>
                </p:nvCxnSpPr>
                <p:spPr>
                  <a:xfrm>
                    <a:off x="4913801" y="4199898"/>
                    <a:ext cx="3070384" cy="0"/>
                  </a:xfrm>
                  <a:prstGeom prst="straightConnector1">
                    <a:avLst/>
                  </a:prstGeom>
                  <a:ln w="31750">
                    <a:solidFill>
                      <a:srgbClr val="FF6600"/>
                    </a:solidFill>
                    <a:prstDash val="sysDot"/>
                    <a:headEnd type="oval"/>
                    <a:tailEnd type="oval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Овал 43"/>
                  <p:cNvSpPr/>
                  <p:nvPr/>
                </p:nvSpPr>
                <p:spPr>
                  <a:xfrm>
                    <a:off x="3452122" y="4221632"/>
                    <a:ext cx="337304" cy="320683"/>
                  </a:xfrm>
                  <a:prstGeom prst="ellipse">
                    <a:avLst/>
                  </a:prstGeom>
                  <a:noFill/>
                  <a:ln w="25400">
                    <a:solidFill>
                      <a:srgbClr val="0070C0"/>
                    </a:solidFill>
                  </a:ln>
                  <a:effectLst>
                    <a:glow rad="25400">
                      <a:schemeClr val="accent1"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 sz="600" dirty="0">
                      <a:solidFill>
                        <a:srgbClr val="0070C0"/>
                      </a:solidFill>
                    </a:endParaRPr>
                  </a:p>
                </p:txBody>
              </p:sp>
              <p:sp>
                <p:nvSpPr>
                  <p:cNvPr id="45" name="Овал 44"/>
                  <p:cNvSpPr/>
                  <p:nvPr/>
                </p:nvSpPr>
                <p:spPr>
                  <a:xfrm>
                    <a:off x="3627219" y="4221632"/>
                    <a:ext cx="337304" cy="320683"/>
                  </a:xfrm>
                  <a:prstGeom prst="ellipse">
                    <a:avLst/>
                  </a:prstGeom>
                  <a:noFill/>
                  <a:ln w="25400">
                    <a:solidFill>
                      <a:srgbClr val="0070C0"/>
                    </a:solidFill>
                  </a:ln>
                  <a:effectLst>
                    <a:glow rad="25400">
                      <a:schemeClr val="accent1"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 sz="600" dirty="0">
                      <a:solidFill>
                        <a:srgbClr val="0070C0"/>
                      </a:solidFill>
                    </a:endParaRPr>
                  </a:p>
                </p:txBody>
              </p:sp>
              <p:sp>
                <p:nvSpPr>
                  <p:cNvPr id="46" name="Text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66838" y="3891148"/>
                    <a:ext cx="814413" cy="3653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ru-RU" altLang="ru-RU" sz="700" b="1" dirty="0">
                        <a:solidFill>
                          <a:srgbClr val="0070C0"/>
                        </a:solidFill>
                        <a:cs typeface="Arial" panose="020B0604020202020204" pitchFamily="34" charset="0"/>
                      </a:rPr>
                      <a:t>ВОЛС</a:t>
                    </a:r>
                  </a:p>
                </p:txBody>
              </p:sp>
              <p:sp>
                <p:nvSpPr>
                  <p:cNvPr id="47" name="Овал 46"/>
                  <p:cNvSpPr/>
                  <p:nvPr/>
                </p:nvSpPr>
                <p:spPr>
                  <a:xfrm>
                    <a:off x="8985088" y="4244750"/>
                    <a:ext cx="337304" cy="320683"/>
                  </a:xfrm>
                  <a:prstGeom prst="ellipse">
                    <a:avLst/>
                  </a:prstGeom>
                  <a:noFill/>
                  <a:ln w="25400">
                    <a:solidFill>
                      <a:srgbClr val="0070C0"/>
                    </a:solidFill>
                  </a:ln>
                  <a:effectLst>
                    <a:glow rad="25400">
                      <a:schemeClr val="accent1"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 sz="600" dirty="0">
                      <a:solidFill>
                        <a:srgbClr val="0070C0"/>
                      </a:solidFill>
                    </a:endParaRPr>
                  </a:p>
                </p:txBody>
              </p:sp>
              <p:sp>
                <p:nvSpPr>
                  <p:cNvPr id="48" name="Овал 47"/>
                  <p:cNvSpPr/>
                  <p:nvPr/>
                </p:nvSpPr>
                <p:spPr>
                  <a:xfrm>
                    <a:off x="9160188" y="4244750"/>
                    <a:ext cx="337304" cy="320683"/>
                  </a:xfrm>
                  <a:prstGeom prst="ellipse">
                    <a:avLst/>
                  </a:prstGeom>
                  <a:noFill/>
                  <a:ln w="25400">
                    <a:solidFill>
                      <a:srgbClr val="0070C0"/>
                    </a:solidFill>
                  </a:ln>
                  <a:effectLst>
                    <a:glow rad="25400">
                      <a:schemeClr val="accent1"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 sz="600" dirty="0">
                      <a:solidFill>
                        <a:srgbClr val="0070C0"/>
                      </a:solidFill>
                    </a:endParaRPr>
                  </a:p>
                </p:txBody>
              </p:sp>
              <p:sp>
                <p:nvSpPr>
                  <p:cNvPr id="49" name="TextBox 4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56321" y="3892360"/>
                    <a:ext cx="814413" cy="3653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ru-RU" altLang="ru-RU" sz="700" b="1" dirty="0">
                        <a:solidFill>
                          <a:srgbClr val="0070C0"/>
                        </a:solidFill>
                        <a:cs typeface="Arial" panose="020B0604020202020204" pitchFamily="34" charset="0"/>
                      </a:rPr>
                      <a:t>ВОЛС</a:t>
                    </a:r>
                  </a:p>
                </p:txBody>
              </p:sp>
              <p:sp>
                <p:nvSpPr>
                  <p:cNvPr id="52" name="TextBox 4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204992" y="665776"/>
                    <a:ext cx="3890986" cy="4822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ru-RU" altLang="ru-RU" sz="1000" dirty="0">
                        <a:solidFill>
                          <a:schemeClr val="bg2">
                            <a:lumMod val="25000"/>
                          </a:schemeClr>
                        </a:solidFill>
                        <a:cs typeface="Arial" panose="020B0604020202020204" pitchFamily="34" charset="0"/>
                      </a:rPr>
                      <a:t>Зашифрованные данные</a:t>
                    </a:r>
                  </a:p>
                </p:txBody>
              </p:sp>
              <p:sp>
                <p:nvSpPr>
                  <p:cNvPr id="53" name="TextBox 4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0757" y="6738953"/>
                    <a:ext cx="10657108" cy="42172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ru-RU" altLang="ru-RU" sz="900" dirty="0">
                        <a:solidFill>
                          <a:schemeClr val="tx1"/>
                        </a:solidFill>
                        <a:cs typeface="Arial" panose="020B0604020202020204" pitchFamily="34" charset="0"/>
                      </a:rPr>
                      <a:t>ФОРМИРОВАНИЕ КЛЮЧА ШИФРОВАНИЯ ПО КВАНТОВОМУ КАНАЛУ</a:t>
                    </a:r>
                  </a:p>
                </p:txBody>
              </p:sp>
              <p:sp>
                <p:nvSpPr>
                  <p:cNvPr id="54" name="TextBox 5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2334" y="701747"/>
                    <a:ext cx="3890986" cy="4822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/>
                  <a:p>
                    <a:r>
                      <a:rPr lang="ru-RU" altLang="ru-RU" sz="1000" dirty="0">
                        <a:solidFill>
                          <a:schemeClr val="bg2">
                            <a:lumMod val="25000"/>
                          </a:schemeClr>
                        </a:solidFill>
                        <a:cs typeface="Arial" panose="020B0604020202020204" pitchFamily="34" charset="0"/>
                      </a:rPr>
                      <a:t>Зашифрованные данные</a:t>
                    </a:r>
                  </a:p>
                </p:txBody>
              </p:sp>
              <p:sp>
                <p:nvSpPr>
                  <p:cNvPr id="55" name="Овал 54"/>
                  <p:cNvSpPr/>
                  <p:nvPr/>
                </p:nvSpPr>
                <p:spPr>
                  <a:xfrm>
                    <a:off x="9907259" y="6307611"/>
                    <a:ext cx="337304" cy="320683"/>
                  </a:xfrm>
                  <a:prstGeom prst="ellipse">
                    <a:avLst/>
                  </a:prstGeom>
                  <a:noFill/>
                  <a:ln w="25400">
                    <a:solidFill>
                      <a:srgbClr val="0070C0"/>
                    </a:solidFill>
                  </a:ln>
                  <a:effectLst>
                    <a:glow rad="25400">
                      <a:schemeClr val="accent1"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 sz="600" dirty="0">
                      <a:solidFill>
                        <a:srgbClr val="0070C0"/>
                      </a:solidFill>
                    </a:endParaRPr>
                  </a:p>
                </p:txBody>
              </p:sp>
              <p:sp>
                <p:nvSpPr>
                  <p:cNvPr id="56" name="Овал 55"/>
                  <p:cNvSpPr/>
                  <p:nvPr/>
                </p:nvSpPr>
                <p:spPr>
                  <a:xfrm>
                    <a:off x="10082358" y="6307611"/>
                    <a:ext cx="337304" cy="320683"/>
                  </a:xfrm>
                  <a:prstGeom prst="ellipse">
                    <a:avLst/>
                  </a:prstGeom>
                  <a:noFill/>
                  <a:ln w="25400">
                    <a:solidFill>
                      <a:srgbClr val="0070C0"/>
                    </a:solidFill>
                  </a:ln>
                  <a:effectLst>
                    <a:glow rad="25400">
                      <a:schemeClr val="accent1">
                        <a:alpha val="40000"/>
                      </a:schemeClr>
                    </a:glo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ru-RU" sz="600" dirty="0">
                      <a:solidFill>
                        <a:srgbClr val="0070C0"/>
                      </a:solidFill>
                    </a:endParaRPr>
                  </a:p>
                </p:txBody>
              </p:sp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3948327" y="6216517"/>
                    <a:ext cx="4694003" cy="42061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ru-RU" sz="900" b="1" dirty="0">
                        <a:solidFill>
                          <a:srgbClr val="0070C0"/>
                        </a:solidFill>
                        <a:latin typeface="+mn-lt"/>
                      </a:rPr>
                      <a:t>ТИПОВОЙ КВАНТОВЫЙ КАНАЛ ПО ВОЛС</a:t>
                    </a:r>
                  </a:p>
                </p:txBody>
              </p:sp>
            </p:grpSp>
            <p:grpSp>
              <p:nvGrpSpPr>
                <p:cNvPr id="15" name="Группа 12"/>
                <p:cNvGrpSpPr>
                  <a:grpSpLocks/>
                </p:cNvGrpSpPr>
                <p:nvPr/>
              </p:nvGrpSpPr>
              <p:grpSpPr bwMode="auto">
                <a:xfrm>
                  <a:off x="749211" y="3180133"/>
                  <a:ext cx="3076351" cy="3123694"/>
                  <a:chOff x="724053" y="2841742"/>
                  <a:chExt cx="4385600" cy="4453088"/>
                </a:xfrm>
              </p:grpSpPr>
              <p:cxnSp>
                <p:nvCxnSpPr>
                  <p:cNvPr id="19" name="Прямая соединительная линия 18"/>
                  <p:cNvCxnSpPr/>
                  <p:nvPr/>
                </p:nvCxnSpPr>
                <p:spPr>
                  <a:xfrm>
                    <a:off x="4007136" y="4867421"/>
                    <a:ext cx="0" cy="347364"/>
                  </a:xfrm>
                  <a:prstGeom prst="line">
                    <a:avLst/>
                  </a:prstGeom>
                  <a:ln w="635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8" name="Группа 14"/>
                  <p:cNvGrpSpPr>
                    <a:grpSpLocks/>
                  </p:cNvGrpSpPr>
                  <p:nvPr/>
                </p:nvGrpSpPr>
                <p:grpSpPr bwMode="auto">
                  <a:xfrm>
                    <a:off x="724053" y="2841742"/>
                    <a:ext cx="4385600" cy="4453088"/>
                    <a:chOff x="724053" y="2841742"/>
                    <a:chExt cx="4385600" cy="4453088"/>
                  </a:xfrm>
                </p:grpSpPr>
                <p:pic>
                  <p:nvPicPr>
                    <p:cNvPr id="20" name="Рисунок 17"/>
                    <p:cNvPicPr>
                      <a:picLocks noChangeAspect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24053" y="2841742"/>
                      <a:ext cx="3134886" cy="207387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cxnSp>
                  <p:nvCxnSpPr>
                    <p:cNvPr id="21" name="Прямая соединительная линия 20"/>
                    <p:cNvCxnSpPr/>
                    <p:nvPr/>
                  </p:nvCxnSpPr>
                  <p:spPr>
                    <a:xfrm>
                      <a:off x="2382777" y="4466301"/>
                      <a:ext cx="0" cy="736078"/>
                    </a:xfrm>
                    <a:prstGeom prst="line">
                      <a:avLst/>
                    </a:prstGeom>
                    <a:ln w="6350"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Прямая соединительная линия 21"/>
                    <p:cNvCxnSpPr/>
                    <p:nvPr/>
                  </p:nvCxnSpPr>
                  <p:spPr>
                    <a:xfrm>
                      <a:off x="3490480" y="4441488"/>
                      <a:ext cx="0" cy="736078"/>
                    </a:xfrm>
                    <a:prstGeom prst="line">
                      <a:avLst/>
                    </a:prstGeom>
                    <a:ln w="6350"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Прямая соединительная линия 23"/>
                    <p:cNvCxnSpPr/>
                    <p:nvPr/>
                  </p:nvCxnSpPr>
                  <p:spPr>
                    <a:xfrm flipV="1">
                      <a:off x="2362111" y="5198244"/>
                      <a:ext cx="1645025" cy="8271"/>
                    </a:xfrm>
                    <a:prstGeom prst="line">
                      <a:avLst/>
                    </a:prstGeom>
                    <a:ln w="6350"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25" name="Рисунок 22"/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8948" r="15247" b="20309"/>
                    <a:stretch>
                      <a:fillRect/>
                    </a:stretch>
                  </p:blipFill>
                  <p:spPr bwMode="auto">
                    <a:xfrm flipH="1">
                      <a:off x="3776202" y="4384693"/>
                      <a:ext cx="1333451" cy="68199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cxnSp>
                  <p:nvCxnSpPr>
                    <p:cNvPr id="23" name="Прямая соединительная линия 22"/>
                    <p:cNvCxnSpPr/>
                    <p:nvPr/>
                  </p:nvCxnSpPr>
                  <p:spPr>
                    <a:xfrm>
                      <a:off x="2705167" y="5194108"/>
                      <a:ext cx="0" cy="2100722"/>
                    </a:xfrm>
                    <a:prstGeom prst="line">
                      <a:avLst/>
                    </a:prstGeom>
                    <a:ln w="6350"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7" name="Прямоугольник 11"/>
                <p:cNvSpPr>
                  <a:spLocks noChangeArrowheads="1"/>
                </p:cNvSpPr>
                <p:nvPr/>
              </p:nvSpPr>
              <p:spPr bwMode="auto">
                <a:xfrm>
                  <a:off x="4349020" y="3777930"/>
                  <a:ext cx="3858334" cy="422004"/>
                </a:xfrm>
                <a:prstGeom prst="rect">
                  <a:avLst/>
                </a:prstGeom>
                <a:solidFill>
                  <a:srgbClr val="FFFFFF">
                    <a:alpha val="74901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altLang="ru-RU" sz="800" b="1" dirty="0">
                      <a:solidFill>
                        <a:schemeClr val="tx1"/>
                      </a:solidFill>
                    </a:rPr>
                    <a:t>СЕТЬ </a:t>
                  </a:r>
                  <a:r>
                    <a:rPr lang="ru-RU" altLang="ru-RU" sz="800" b="1" dirty="0" smtClean="0">
                      <a:solidFill>
                        <a:schemeClr val="tx1"/>
                      </a:solidFill>
                    </a:rPr>
                    <a:t>ПЕРЕДАЧИ ДАННЫХ</a:t>
                  </a:r>
                  <a:endParaRPr lang="ru-RU" altLang="ru-RU" sz="800" b="1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1" name="Дуга 70"/>
              <p:cNvSpPr/>
              <p:nvPr/>
            </p:nvSpPr>
            <p:spPr>
              <a:xfrm>
                <a:off x="5853335" y="3382024"/>
                <a:ext cx="187973" cy="187973"/>
              </a:xfrm>
              <a:prstGeom prst="arc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2" name="Дуга 71"/>
              <p:cNvSpPr/>
              <p:nvPr/>
            </p:nvSpPr>
            <p:spPr>
              <a:xfrm rot="5400000">
                <a:off x="5853335" y="4840025"/>
                <a:ext cx="187973" cy="187973"/>
              </a:xfrm>
              <a:prstGeom prst="arc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cxnSp>
            <p:nvCxnSpPr>
              <p:cNvPr id="74" name="Прямая соединительная линия 73"/>
              <p:cNvCxnSpPr>
                <a:stCxn id="71" idx="2"/>
                <a:endCxn id="72" idx="0"/>
              </p:cNvCxnSpPr>
              <p:nvPr/>
            </p:nvCxnSpPr>
            <p:spPr>
              <a:xfrm>
                <a:off x="6041308" y="3476011"/>
                <a:ext cx="0" cy="145800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Прямая соединительная линия 77"/>
              <p:cNvCxnSpPr>
                <a:stCxn id="71" idx="0"/>
                <a:endCxn id="88" idx="2"/>
              </p:cNvCxnSpPr>
              <p:nvPr/>
            </p:nvCxnSpPr>
            <p:spPr>
              <a:xfrm flipH="1">
                <a:off x="499771" y="3382024"/>
                <a:ext cx="5447550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Прямая соединительная линия 81"/>
              <p:cNvCxnSpPr>
                <a:stCxn id="72" idx="2"/>
              </p:cNvCxnSpPr>
              <p:nvPr/>
            </p:nvCxnSpPr>
            <p:spPr>
              <a:xfrm flipH="1" flipV="1">
                <a:off x="5330850" y="5027416"/>
                <a:ext cx="616471" cy="582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Дуга 87"/>
              <p:cNvSpPr/>
              <p:nvPr/>
            </p:nvSpPr>
            <p:spPr>
              <a:xfrm rot="16200000">
                <a:off x="405784" y="3382024"/>
                <a:ext cx="187973" cy="187973"/>
              </a:xfrm>
              <a:prstGeom prst="arc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9" name="Дуга 88"/>
              <p:cNvSpPr/>
              <p:nvPr/>
            </p:nvSpPr>
            <p:spPr>
              <a:xfrm rot="10800000">
                <a:off x="405784" y="4840025"/>
                <a:ext cx="187973" cy="187973"/>
              </a:xfrm>
              <a:prstGeom prst="arc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cxnSp>
            <p:nvCxnSpPr>
              <p:cNvPr id="91" name="Прямая соединительная линия 90"/>
              <p:cNvCxnSpPr>
                <a:stCxn id="88" idx="0"/>
                <a:endCxn id="89" idx="2"/>
              </p:cNvCxnSpPr>
              <p:nvPr/>
            </p:nvCxnSpPr>
            <p:spPr>
              <a:xfrm>
                <a:off x="405784" y="3476011"/>
                <a:ext cx="0" cy="145800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Прямая соединительная линия 93"/>
              <p:cNvCxnSpPr>
                <a:endCxn id="89" idx="0"/>
              </p:cNvCxnSpPr>
              <p:nvPr/>
            </p:nvCxnSpPr>
            <p:spPr>
              <a:xfrm flipH="1">
                <a:off x="499771" y="5027998"/>
                <a:ext cx="733414" cy="0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Дуга 104"/>
              <p:cNvSpPr/>
              <p:nvPr/>
            </p:nvSpPr>
            <p:spPr>
              <a:xfrm rot="5400000">
                <a:off x="5403546" y="6004717"/>
                <a:ext cx="187973" cy="187973"/>
              </a:xfrm>
              <a:prstGeom prst="arc">
                <a:avLst/>
              </a:prstGeom>
              <a:ln w="25400">
                <a:solidFill>
                  <a:srgbClr val="0070C0"/>
                </a:solidFill>
              </a:ln>
              <a:effectLst>
                <a:glow rad="25400">
                  <a:schemeClr val="accent1"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06" name="Дуга 105"/>
              <p:cNvSpPr/>
              <p:nvPr/>
            </p:nvSpPr>
            <p:spPr>
              <a:xfrm rot="10800000">
                <a:off x="1115075" y="6001147"/>
                <a:ext cx="187973" cy="187973"/>
              </a:xfrm>
              <a:prstGeom prst="arc">
                <a:avLst/>
              </a:prstGeom>
              <a:ln w="25400">
                <a:solidFill>
                  <a:srgbClr val="0070C0"/>
                </a:solidFill>
              </a:ln>
              <a:effectLst>
                <a:glow rad="25400">
                  <a:schemeClr val="accent1"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pic>
          <p:nvPicPr>
            <p:cNvPr id="111" name="Picture 10" descr="https://quanttelecom.ru/new/wp-content/uploads/2020/10/land0002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88" t="18735"/>
            <a:stretch/>
          </p:blipFill>
          <p:spPr bwMode="auto">
            <a:xfrm>
              <a:off x="4913198" y="4860074"/>
              <a:ext cx="1065164" cy="564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" name="Picture 10" descr="https://quanttelecom.ru/new/wp-content/uploads/2020/10/land0002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" t="23437" r="55908" b="1854"/>
            <a:stretch/>
          </p:blipFill>
          <p:spPr bwMode="auto">
            <a:xfrm>
              <a:off x="736863" y="4894948"/>
              <a:ext cx="1057511" cy="519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0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642" y="3124089"/>
            <a:ext cx="1272660" cy="90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73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627371" y="0"/>
            <a:ext cx="1836666" cy="6858000"/>
          </a:xfrm>
          <a:prstGeom prst="rect">
            <a:avLst/>
          </a:prstGeom>
          <a:gradFill flip="none" rotWithShape="1">
            <a:gsLst>
              <a:gs pos="69000">
                <a:schemeClr val="bg1">
                  <a:lumMod val="53000"/>
                  <a:lumOff val="47000"/>
                  <a:alpha val="47000"/>
                </a:schemeClr>
              </a:gs>
              <a:gs pos="12000">
                <a:schemeClr val="tx1">
                  <a:lumMod val="60000"/>
                  <a:lumOff val="40000"/>
                  <a:alpha val="2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Rectangle 3"/>
          <p:cNvSpPr txBox="1">
            <a:spLocks noChangeArrowheads="1"/>
          </p:cNvSpPr>
          <p:nvPr/>
        </p:nvSpPr>
        <p:spPr bwMode="auto">
          <a:xfrm>
            <a:off x="2568507" y="513207"/>
            <a:ext cx="6866348" cy="3877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tx2"/>
                </a:solidFill>
                <a:ea typeface="+mj-ea"/>
                <a:cs typeface="+mj-cs"/>
              </a:defRPr>
            </a:lvl1pPr>
          </a:lstStyle>
          <a:p>
            <a:r>
              <a:rPr lang="ru-RU" altLang="ru-RU" dirty="0">
                <a:latin typeface="+mj-lt"/>
              </a:rPr>
              <a:t>Предложения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68507" y="703543"/>
            <a:ext cx="8886892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ru-RU" sz="1400" dirty="0" smtClean="0">
              <a:solidFill>
                <a:srgbClr val="034A90"/>
              </a:solidFill>
              <a:cs typeface="Times New Roman" panose="02020603050405020304" pitchFamily="18" charset="0"/>
            </a:endParaRPr>
          </a:p>
          <a:p>
            <a:pPr marL="214313" indent="-214313" algn="just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34A90"/>
                </a:solidFill>
              </a:rPr>
              <a:t>Использовать компетенции АО «СМАРТС» по </a:t>
            </a:r>
            <a:r>
              <a:rPr lang="ru-RU" sz="1400" b="1" dirty="0" smtClean="0">
                <a:solidFill>
                  <a:srgbClr val="034A90"/>
                </a:solidFill>
              </a:rPr>
              <a:t>создания </a:t>
            </a:r>
            <a:r>
              <a:rPr lang="ru-RU" sz="1400" b="1" dirty="0">
                <a:solidFill>
                  <a:srgbClr val="034A90"/>
                </a:solidFill>
              </a:rPr>
              <a:t>инфраструктуры «Умных дорог</a:t>
            </a:r>
            <a:r>
              <a:rPr lang="ru-RU" sz="1400" b="1" dirty="0" smtClean="0">
                <a:solidFill>
                  <a:srgbClr val="034A90"/>
                </a:solidFill>
              </a:rPr>
              <a:t>» для </a:t>
            </a:r>
            <a:r>
              <a:rPr lang="ru-RU" sz="1400" b="1" dirty="0">
                <a:solidFill>
                  <a:srgbClr val="034A90"/>
                </a:solidFill>
              </a:rPr>
              <a:t>запуска подключенного и беспилотного транспорта </a:t>
            </a:r>
            <a:r>
              <a:rPr lang="ru-RU" sz="1400" i="1" dirty="0" smtClean="0">
                <a:solidFill>
                  <a:srgbClr val="034A90"/>
                </a:solidFill>
              </a:rPr>
              <a:t>(ПАСПОРТ </a:t>
            </a:r>
            <a:r>
              <a:rPr lang="ru-RU" sz="1400" i="1" dirty="0">
                <a:solidFill>
                  <a:srgbClr val="034A90"/>
                </a:solidFill>
              </a:rPr>
              <a:t>Стратегии цифровой трансформации транспортной отрасли </a:t>
            </a:r>
            <a:r>
              <a:rPr lang="ru-RU" sz="1400" i="1" dirty="0" smtClean="0">
                <a:solidFill>
                  <a:srgbClr val="034A90"/>
                </a:solidFill>
              </a:rPr>
              <a:t>РФ: </a:t>
            </a:r>
            <a:r>
              <a:rPr lang="ru-RU" sz="1400" i="1" dirty="0">
                <a:solidFill>
                  <a:srgbClr val="034A90"/>
                </a:solidFill>
              </a:rPr>
              <a:t>«Создания инфраструктуры для эффективной и безопасной эксплуатации беспилотного автомобильного транспорта в рамках перечня приоритетных дорог»</a:t>
            </a:r>
            <a:r>
              <a:rPr lang="ru-RU" sz="1400" i="1" dirty="0" smtClean="0">
                <a:solidFill>
                  <a:srgbClr val="034A90"/>
                </a:solidFill>
              </a:rPr>
              <a:t>)</a:t>
            </a:r>
            <a:endParaRPr lang="ru-RU" sz="1400" i="1" dirty="0">
              <a:solidFill>
                <a:srgbClr val="034A90"/>
              </a:solidFill>
            </a:endParaRPr>
          </a:p>
          <a:p>
            <a:pPr marL="214313" indent="-214313" algn="just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34A90"/>
                </a:solidFill>
              </a:rPr>
              <a:t>Рассмотреть Самарскую область </a:t>
            </a:r>
            <a:r>
              <a:rPr lang="ru-RU" sz="1400" b="1" dirty="0" smtClean="0">
                <a:solidFill>
                  <a:srgbClr val="034A90"/>
                </a:solidFill>
              </a:rPr>
              <a:t>(участок  </a:t>
            </a:r>
            <a:r>
              <a:rPr lang="ru-RU" sz="1400" b="1" dirty="0">
                <a:solidFill>
                  <a:srgbClr val="034A90"/>
                </a:solidFill>
              </a:rPr>
              <a:t>МТМ «Европа Западный </a:t>
            </a:r>
            <a:r>
              <a:rPr lang="ru-RU" sz="1400" b="1" dirty="0" smtClean="0">
                <a:solidFill>
                  <a:srgbClr val="034A90"/>
                </a:solidFill>
              </a:rPr>
              <a:t>Китай») </a:t>
            </a:r>
            <a:r>
              <a:rPr lang="ru-RU" sz="1400" b="1" dirty="0">
                <a:solidFill>
                  <a:srgbClr val="034A90"/>
                </a:solidFill>
              </a:rPr>
              <a:t>как полигон для внедрения </a:t>
            </a:r>
            <a:r>
              <a:rPr lang="ru-RU" sz="1400" b="1" dirty="0" smtClean="0">
                <a:solidFill>
                  <a:srgbClr val="034A90"/>
                </a:solidFill>
              </a:rPr>
              <a:t>технологий для запуска беспилотного транспорта </a:t>
            </a:r>
            <a:r>
              <a:rPr lang="ru-RU" sz="1400" dirty="0" smtClean="0">
                <a:solidFill>
                  <a:srgbClr val="034A90"/>
                </a:solidFill>
              </a:rPr>
              <a:t>(Самарская область входит в перечень «регионов для проведения экспериментов по опытной эксплуатации на автомобильных дорогах общего пользования высокоавтоматизированных транспортных средств», а так же имеет высокий технологический задел для развития </a:t>
            </a:r>
            <a:r>
              <a:rPr lang="en-US" sz="1400" dirty="0" smtClean="0">
                <a:solidFill>
                  <a:srgbClr val="034A90"/>
                </a:solidFill>
              </a:rPr>
              <a:t>V2X</a:t>
            </a:r>
            <a:r>
              <a:rPr lang="ru-RU" sz="1400" dirty="0" smtClean="0">
                <a:solidFill>
                  <a:srgbClr val="034A90"/>
                </a:solidFill>
              </a:rPr>
              <a:t>)</a:t>
            </a:r>
            <a:endParaRPr lang="ru-RU" sz="1400" dirty="0">
              <a:solidFill>
                <a:srgbClr val="034A90"/>
              </a:solidFill>
            </a:endParaRPr>
          </a:p>
          <a:p>
            <a:pPr marL="214313" indent="-214313" algn="just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34A90"/>
                </a:solidFill>
                <a:sym typeface="Arial"/>
              </a:rPr>
              <a:t>Включить </a:t>
            </a:r>
            <a:r>
              <a:rPr lang="ru-RU" sz="1400" b="1" dirty="0">
                <a:solidFill>
                  <a:srgbClr val="034A90"/>
                </a:solidFill>
                <a:sym typeface="Arial"/>
              </a:rPr>
              <a:t>«СМАРТС» в рабочую группу </a:t>
            </a:r>
            <a:r>
              <a:rPr lang="ru-RU" sz="1400" dirty="0">
                <a:solidFill>
                  <a:srgbClr val="034A90"/>
                </a:solidFill>
                <a:sym typeface="Arial"/>
              </a:rPr>
              <a:t>по направлению «Создание опорной защищенной цифровой технологической сети и строительства на её основе ИТС </a:t>
            </a:r>
            <a:r>
              <a:rPr lang="en-US" sz="1400" dirty="0">
                <a:solidFill>
                  <a:srgbClr val="034A90"/>
                </a:solidFill>
                <a:sym typeface="Arial"/>
              </a:rPr>
              <a:t>V2X</a:t>
            </a:r>
            <a:r>
              <a:rPr lang="ru-RU" sz="1400" dirty="0">
                <a:solidFill>
                  <a:srgbClr val="034A90"/>
                </a:solidFill>
                <a:sym typeface="Arial"/>
              </a:rPr>
              <a:t>»</a:t>
            </a:r>
          </a:p>
          <a:p>
            <a:pPr marL="214313" indent="-214313" algn="just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34A90"/>
                </a:solidFill>
              </a:rPr>
              <a:t>Апробировать </a:t>
            </a:r>
            <a:r>
              <a:rPr lang="ru-RU" sz="1400" b="1" dirty="0">
                <a:solidFill>
                  <a:srgbClr val="034A90"/>
                </a:solidFill>
              </a:rPr>
              <a:t>технологию передачи ключей шифрования на беспилотное транспортное средство </a:t>
            </a:r>
            <a:r>
              <a:rPr lang="ru-RU" sz="1400" dirty="0">
                <a:solidFill>
                  <a:srgbClr val="034A90"/>
                </a:solidFill>
              </a:rPr>
              <a:t>по средствам «квантовых коммуникаций</a:t>
            </a:r>
            <a:r>
              <a:rPr lang="ru-RU" sz="1400" dirty="0" smtClean="0">
                <a:solidFill>
                  <a:srgbClr val="034A90"/>
                </a:solidFill>
              </a:rPr>
              <a:t>»</a:t>
            </a:r>
          </a:p>
          <a:p>
            <a:pPr marL="214313" indent="-214313" algn="just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34A90"/>
                </a:solidFill>
              </a:rPr>
              <a:t>П</a:t>
            </a:r>
            <a:r>
              <a:rPr lang="ru-RU" sz="1400" b="1" dirty="0" smtClean="0">
                <a:solidFill>
                  <a:srgbClr val="034A90"/>
                </a:solidFill>
              </a:rPr>
              <a:t>оддержать </a:t>
            </a:r>
            <a:r>
              <a:rPr lang="ru-RU" sz="1400" b="1" dirty="0">
                <a:solidFill>
                  <a:srgbClr val="034A90"/>
                </a:solidFill>
              </a:rPr>
              <a:t>инициативу СМАРТС о  внесении АИС «Акустический мониторинг» в структуру (банк) подсистем и элементов подсистем ИТС</a:t>
            </a:r>
            <a:r>
              <a:rPr lang="ru-RU" sz="1400" dirty="0">
                <a:solidFill>
                  <a:srgbClr val="034A90"/>
                </a:solidFill>
              </a:rPr>
              <a:t>, внедряемых на федеральных автомобильных дорогах, с целью реализации «Умных дорог</a:t>
            </a:r>
            <a:r>
              <a:rPr lang="ru-RU" sz="1400" dirty="0" smtClean="0">
                <a:solidFill>
                  <a:srgbClr val="034A90"/>
                </a:solidFill>
              </a:rPr>
              <a:t>» для безопасности дорожного движения и запуска высокоавтоматизированного транспорта .</a:t>
            </a:r>
            <a:endParaRPr lang="ru-RU" sz="1400" dirty="0">
              <a:solidFill>
                <a:srgbClr val="034A90"/>
              </a:solidFill>
            </a:endParaRPr>
          </a:p>
          <a:p>
            <a:pPr marL="214313" indent="-214313" algn="just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400" i="1" dirty="0">
              <a:solidFill>
                <a:srgbClr val="034A9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94255" y="766815"/>
            <a:ext cx="814678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rgbClr val="034A90"/>
              </a:solidFill>
              <a:latin typeface="Century Gothic (Основной текст)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034A90"/>
                </a:solidFill>
              </a:rPr>
              <a:t>1</a:t>
            </a:r>
          </a:p>
          <a:p>
            <a:pPr algn="just"/>
            <a:endParaRPr lang="ru-RU" sz="2000" b="1" i="1" dirty="0">
              <a:solidFill>
                <a:srgbClr val="034A90"/>
              </a:solidFill>
            </a:endParaRPr>
          </a:p>
          <a:p>
            <a:pPr algn="just"/>
            <a:endParaRPr lang="ru-RU" sz="2000" b="1" i="1" dirty="0" smtClean="0">
              <a:solidFill>
                <a:srgbClr val="034A90"/>
              </a:solidFill>
            </a:endParaRPr>
          </a:p>
          <a:p>
            <a:pPr algn="just"/>
            <a:endParaRPr lang="ru-RU" sz="2000" b="1" i="1" dirty="0" smtClean="0">
              <a:solidFill>
                <a:srgbClr val="034A9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ru-RU" sz="2000" b="1" i="1" dirty="0" smtClean="0">
                <a:solidFill>
                  <a:srgbClr val="034A90"/>
                </a:solidFill>
              </a:rPr>
              <a:t>2</a:t>
            </a:r>
          </a:p>
          <a:p>
            <a:pPr algn="just"/>
            <a:endParaRPr lang="ru-RU" sz="2000" b="1" i="1" dirty="0" smtClean="0">
              <a:solidFill>
                <a:srgbClr val="034A90"/>
              </a:solidFill>
            </a:endParaRPr>
          </a:p>
          <a:p>
            <a:pPr algn="just"/>
            <a:endParaRPr lang="ru-RU" sz="2000" b="1" i="1" dirty="0" smtClean="0">
              <a:solidFill>
                <a:srgbClr val="034A90"/>
              </a:solidFill>
            </a:endParaRPr>
          </a:p>
          <a:p>
            <a:pPr algn="just"/>
            <a:endParaRPr lang="ru-RU" sz="2000" b="1" i="1" dirty="0" smtClean="0">
              <a:solidFill>
                <a:srgbClr val="034A9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ru-RU" sz="2000" b="1" i="1" dirty="0" smtClean="0">
                <a:solidFill>
                  <a:srgbClr val="034A90"/>
                </a:solidFill>
              </a:rPr>
              <a:t>3</a:t>
            </a:r>
          </a:p>
          <a:p>
            <a:pPr algn="just"/>
            <a:endParaRPr lang="ru-RU" sz="2000" b="1" i="1" dirty="0" smtClean="0">
              <a:solidFill>
                <a:srgbClr val="034A9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ru-RU" sz="2000" b="1" i="1" dirty="0" smtClean="0">
                <a:solidFill>
                  <a:srgbClr val="034A90"/>
                </a:solidFill>
              </a:rPr>
              <a:t>4</a:t>
            </a:r>
          </a:p>
          <a:p>
            <a:pPr algn="just"/>
            <a:endParaRPr lang="ru-RU" sz="2000" b="1" i="1" dirty="0" smtClean="0">
              <a:solidFill>
                <a:srgbClr val="034A90"/>
              </a:solidFill>
            </a:endParaRPr>
          </a:p>
          <a:p>
            <a:pPr algn="just">
              <a:spcBef>
                <a:spcPts val="600"/>
              </a:spcBef>
            </a:pPr>
            <a:r>
              <a:rPr lang="ru-RU" sz="2000" b="1" i="1" dirty="0" smtClean="0">
                <a:solidFill>
                  <a:srgbClr val="034A90"/>
                </a:solidFill>
              </a:rPr>
              <a:t>5</a:t>
            </a:r>
          </a:p>
          <a:p>
            <a:pPr algn="just"/>
            <a:endParaRPr lang="ru-RU" sz="2000" b="1" i="1" dirty="0" smtClean="0">
              <a:solidFill>
                <a:srgbClr val="034A90"/>
              </a:solidFill>
            </a:endParaRPr>
          </a:p>
          <a:p>
            <a:pPr algn="just"/>
            <a:endParaRPr lang="ru-RU" sz="2000" b="1" i="1" dirty="0" smtClean="0">
              <a:solidFill>
                <a:srgbClr val="034A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1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7261" y="833975"/>
            <a:ext cx="6548247" cy="5819775"/>
          </a:xfrm>
          <a:custGeom>
            <a:avLst/>
            <a:gdLst>
              <a:gd name="connsiteX0" fmla="*/ 0 w 6548247"/>
              <a:gd name="connsiteY0" fmla="*/ 0 h 5819775"/>
              <a:gd name="connsiteX1" fmla="*/ 6548247 w 6548247"/>
              <a:gd name="connsiteY1" fmla="*/ 0 h 5819775"/>
              <a:gd name="connsiteX2" fmla="*/ 6548247 w 6548247"/>
              <a:gd name="connsiteY2" fmla="*/ 4828068 h 5819775"/>
              <a:gd name="connsiteX3" fmla="*/ 6515821 w 6548247"/>
              <a:gd name="connsiteY3" fmla="*/ 4996566 h 5819775"/>
              <a:gd name="connsiteX4" fmla="*/ 5568360 w 6548247"/>
              <a:gd name="connsiteY4" fmla="*/ 5803341 h 5819775"/>
              <a:gd name="connsiteX5" fmla="*/ 5448222 w 6548247"/>
              <a:gd name="connsiteY5" fmla="*/ 5819775 h 5819775"/>
              <a:gd name="connsiteX6" fmla="*/ 0 w 6548247"/>
              <a:gd name="connsiteY6" fmla="*/ 5819775 h 581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8247" h="5819775">
                <a:moveTo>
                  <a:pt x="0" y="0"/>
                </a:moveTo>
                <a:lnTo>
                  <a:pt x="6548247" y="0"/>
                </a:lnTo>
                <a:lnTo>
                  <a:pt x="6548247" y="4828068"/>
                </a:lnTo>
                <a:lnTo>
                  <a:pt x="6515821" y="4996566"/>
                </a:lnTo>
                <a:cubicBezTo>
                  <a:pt x="6398452" y="5402822"/>
                  <a:pt x="6030354" y="5718605"/>
                  <a:pt x="5568360" y="5803341"/>
                </a:cubicBezTo>
                <a:lnTo>
                  <a:pt x="5448222" y="5819775"/>
                </a:lnTo>
                <a:lnTo>
                  <a:pt x="0" y="5819775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3AD0664-A6E9-7947-97E6-9E685E10CD5E}"/>
              </a:ext>
            </a:extLst>
          </p:cNvPr>
          <p:cNvSpPr/>
          <p:nvPr/>
        </p:nvSpPr>
        <p:spPr>
          <a:xfrm>
            <a:off x="422579" y="1169928"/>
            <a:ext cx="5123949" cy="4829160"/>
          </a:xfrm>
          <a:prstGeom prst="rect">
            <a:avLst/>
          </a:prstGeom>
        </p:spPr>
        <p:txBody>
          <a:bodyPr wrap="square" lIns="0" anchor="t">
            <a:noAutofit/>
          </a:bodyPr>
          <a:lstStyle/>
          <a:p>
            <a:pPr marL="285750" indent="-285750" algn="just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2"/>
                </a:solidFill>
                <a:cs typeface="Gotham Pro Light" panose="02000503030000020004" pitchFamily="2" charset="0"/>
              </a:rPr>
              <a:t>Проектирование </a:t>
            </a:r>
            <a:r>
              <a:rPr lang="ru-RU" sz="1400" dirty="0">
                <a:solidFill>
                  <a:schemeClr val="tx2"/>
                </a:solidFill>
                <a:cs typeface="Gotham Pro Light" panose="02000503030000020004" pitchFamily="2" charset="0"/>
              </a:rPr>
              <a:t>объектов </a:t>
            </a:r>
            <a:r>
              <a:rPr lang="ru-RU" sz="1400" dirty="0" smtClean="0">
                <a:solidFill>
                  <a:schemeClr val="tx2"/>
                </a:solidFill>
                <a:cs typeface="Gotham Pro Light" panose="02000503030000020004" pitchFamily="2" charset="0"/>
              </a:rPr>
              <a:t>связи и ИТС</a:t>
            </a:r>
            <a:endParaRPr lang="ru-RU" sz="1400" dirty="0">
              <a:solidFill>
                <a:schemeClr val="tx2"/>
              </a:solidFill>
              <a:cs typeface="Gotham Pro Light" panose="02000503030000020004" pitchFamily="2" charset="0"/>
            </a:endParaRPr>
          </a:p>
          <a:p>
            <a:pPr marL="285750" indent="-285750" algn="just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  <a:cs typeface="Gotham Pro Light" panose="02000503030000020004" pitchFamily="2" charset="0"/>
              </a:rPr>
              <a:t>Система </a:t>
            </a:r>
            <a:r>
              <a:rPr lang="ru-RU" sz="1400" dirty="0" smtClean="0">
                <a:solidFill>
                  <a:schemeClr val="tx2"/>
                </a:solidFill>
                <a:cs typeface="Gotham Pro Light" panose="02000503030000020004" pitchFamily="2" charset="0"/>
              </a:rPr>
              <a:t>«мониторинга </a:t>
            </a:r>
            <a:r>
              <a:rPr lang="ru-RU" sz="1400" dirty="0">
                <a:solidFill>
                  <a:schemeClr val="tx2"/>
                </a:solidFill>
                <a:cs typeface="Gotham Pro Light" panose="02000503030000020004" pitchFamily="2" charset="0"/>
              </a:rPr>
              <a:t>автомобильных дорог на </a:t>
            </a:r>
            <a:r>
              <a:rPr lang="ru-RU" sz="1400" dirty="0" smtClean="0">
                <a:solidFill>
                  <a:schemeClr val="tx2"/>
                </a:solidFill>
                <a:cs typeface="Gotham Pro Light" panose="02000503030000020004" pitchFamily="2" charset="0"/>
              </a:rPr>
              <a:t>базе распределенного </a:t>
            </a:r>
            <a:r>
              <a:rPr lang="ru-RU" sz="1400" dirty="0">
                <a:solidFill>
                  <a:schemeClr val="tx2"/>
                </a:solidFill>
                <a:cs typeface="Gotham Pro Light" panose="02000503030000020004" pitchFamily="2" charset="0"/>
              </a:rPr>
              <a:t>акустического </a:t>
            </a:r>
            <a:r>
              <a:rPr lang="ru-RU" sz="1400" dirty="0" smtClean="0">
                <a:solidFill>
                  <a:schemeClr val="tx2"/>
                </a:solidFill>
                <a:cs typeface="Gotham Pro Light" panose="02000503030000020004" pitchFamily="2" charset="0"/>
              </a:rPr>
              <a:t>сенсора»</a:t>
            </a:r>
            <a:endParaRPr lang="ru-RU" sz="1400" dirty="0">
              <a:solidFill>
                <a:schemeClr val="tx2"/>
              </a:solidFill>
              <a:cs typeface="Gotham Pro Light" panose="02000503030000020004" pitchFamily="2" charset="0"/>
            </a:endParaRPr>
          </a:p>
          <a:p>
            <a:pPr marL="285750" indent="-285750" algn="just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  <a:cs typeface="Gotham Pro Light" panose="02000503030000020004" pitchFamily="2" charset="0"/>
              </a:rPr>
              <a:t>Интеллектуальные транспортные системы «</a:t>
            </a:r>
            <a:r>
              <a:rPr lang="ru-RU" sz="1400" dirty="0" smtClean="0">
                <a:solidFill>
                  <a:schemeClr val="tx2"/>
                </a:solidFill>
                <a:cs typeface="Gotham Pro Light" panose="02000503030000020004" pitchFamily="2" charset="0"/>
              </a:rPr>
              <a:t>умной» дороги и </a:t>
            </a:r>
            <a:r>
              <a:rPr lang="en-US" sz="1400" dirty="0" smtClean="0">
                <a:solidFill>
                  <a:schemeClr val="tx2"/>
                </a:solidFill>
                <a:cs typeface="Gotham Pro Light" panose="02000503030000020004" pitchFamily="2" charset="0"/>
              </a:rPr>
              <a:t>V2X</a:t>
            </a:r>
            <a:endParaRPr lang="ru-RU" sz="1400" dirty="0">
              <a:solidFill>
                <a:schemeClr val="tx2"/>
              </a:solidFill>
              <a:cs typeface="Gotham Pro Light" panose="02000503030000020004" pitchFamily="2" charset="0"/>
            </a:endParaRPr>
          </a:p>
          <a:p>
            <a:pPr marL="285750" indent="-285750" algn="just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  <a:cs typeface="Gotham Pro Light" panose="02000503030000020004" pitchFamily="2" charset="0"/>
              </a:rPr>
              <a:t>Создание </a:t>
            </a:r>
            <a:r>
              <a:rPr lang="ru-RU" sz="1400" dirty="0" smtClean="0">
                <a:solidFill>
                  <a:schemeClr val="tx2"/>
                </a:solidFill>
                <a:cs typeface="Gotham Pro Light" panose="02000503030000020004" pitchFamily="2" charset="0"/>
              </a:rPr>
              <a:t>«автодорожной телекоммуникационной инфраструктуры»</a:t>
            </a:r>
            <a:endParaRPr lang="ru-RU" sz="1400" dirty="0">
              <a:solidFill>
                <a:schemeClr val="tx2"/>
              </a:solidFill>
              <a:cs typeface="Gotham Pro Light" panose="02000503030000020004" pitchFamily="2" charset="0"/>
            </a:endParaRPr>
          </a:p>
          <a:p>
            <a:pPr marL="285750" indent="-285750" algn="just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  <a:cs typeface="Gotham Pro Light" panose="02000503030000020004" pitchFamily="2" charset="0"/>
              </a:rPr>
              <a:t>Разработка и внедрение системы </a:t>
            </a:r>
            <a:r>
              <a:rPr lang="ru-RU" sz="1400" dirty="0" smtClean="0">
                <a:solidFill>
                  <a:schemeClr val="tx2"/>
                </a:solidFill>
                <a:cs typeface="Gotham Pro Light" panose="02000503030000020004" pitchFamily="2" charset="0"/>
              </a:rPr>
              <a:t>управления географически </a:t>
            </a:r>
            <a:r>
              <a:rPr lang="ru-RU" sz="1400" dirty="0">
                <a:solidFill>
                  <a:schemeClr val="tx2"/>
                </a:solidFill>
                <a:cs typeface="Gotham Pro Light" panose="02000503030000020004" pitchFamily="2" charset="0"/>
              </a:rPr>
              <a:t>распределенными </a:t>
            </a:r>
            <a:r>
              <a:rPr lang="ru-RU" sz="1400" dirty="0" smtClean="0">
                <a:solidFill>
                  <a:schemeClr val="tx2"/>
                </a:solidFill>
                <a:cs typeface="Gotham Pro Light" panose="02000503030000020004" pitchFamily="2" charset="0"/>
              </a:rPr>
              <a:t>ЦОДами</a:t>
            </a:r>
          </a:p>
          <a:p>
            <a:pPr marL="285750" indent="-285750" algn="just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2"/>
                </a:solidFill>
                <a:cs typeface="Gotham Pro Light" panose="02000503030000020004" pitchFamily="2" charset="0"/>
              </a:rPr>
              <a:t>Предоставление облачных сервисов и размещение оборудования в собственных коммерческих ЦОДах</a:t>
            </a:r>
          </a:p>
          <a:p>
            <a:pPr marL="285750" indent="-285750" algn="just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2"/>
                </a:solidFill>
                <a:cs typeface="Gotham Pro Light" panose="02000503030000020004" pitchFamily="2" charset="0"/>
              </a:rPr>
              <a:t>Квантовые коммуникации</a:t>
            </a:r>
            <a:endParaRPr lang="ru-RU" sz="1400" dirty="0">
              <a:solidFill>
                <a:schemeClr val="tx2"/>
              </a:solidFill>
              <a:cs typeface="Gotham Pro Light" panose="02000503030000020004" pitchFamily="2" charset="0"/>
            </a:endParaRPr>
          </a:p>
          <a:p>
            <a:pPr marL="285750" indent="-285750" algn="just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/>
                </a:solidFill>
                <a:cs typeface="Gotham Pro Light" panose="02000503030000020004" pitchFamily="2" charset="0"/>
              </a:rPr>
              <a:t>Производство устройств квантового </a:t>
            </a:r>
            <a:r>
              <a:rPr lang="ru-RU" sz="1400" dirty="0" smtClean="0">
                <a:solidFill>
                  <a:schemeClr val="tx2"/>
                </a:solidFill>
                <a:cs typeface="Gotham Pro Light" panose="02000503030000020004" pitchFamily="2" charset="0"/>
              </a:rPr>
              <a:t>распределения криптографических </a:t>
            </a:r>
            <a:r>
              <a:rPr lang="ru-RU" sz="1400" dirty="0">
                <a:solidFill>
                  <a:schemeClr val="tx2"/>
                </a:solidFill>
                <a:cs typeface="Gotham Pro Light" panose="02000503030000020004" pitchFamily="2" charset="0"/>
              </a:rPr>
              <a:t>ключей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3AD0664-A6E9-7947-97E6-9E685E10CD5E}"/>
              </a:ext>
            </a:extLst>
          </p:cNvPr>
          <p:cNvSpPr/>
          <p:nvPr/>
        </p:nvSpPr>
        <p:spPr>
          <a:xfrm>
            <a:off x="7365699" y="2215719"/>
            <a:ext cx="5967275" cy="640918"/>
          </a:xfrm>
          <a:prstGeom prst="rect">
            <a:avLst/>
          </a:prstGeom>
          <a:effectLst/>
        </p:spPr>
        <p:txBody>
          <a:bodyPr wrap="square" lIns="0" anchor="t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30 </a:t>
            </a:r>
            <a:r>
              <a:rPr lang="ru-RU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лет работы</a:t>
            </a:r>
            <a:endParaRPr lang="ru-RU" dirty="0">
              <a:solidFill>
                <a:schemeClr val="bg1"/>
              </a:solidFill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AD0664-A6E9-7947-97E6-9E685E10CD5E}"/>
              </a:ext>
            </a:extLst>
          </p:cNvPr>
          <p:cNvSpPr/>
          <p:nvPr/>
        </p:nvSpPr>
        <p:spPr>
          <a:xfrm>
            <a:off x="8029100" y="1710416"/>
            <a:ext cx="3953827" cy="327916"/>
          </a:xfrm>
          <a:prstGeom prst="rect">
            <a:avLst/>
          </a:prstGeom>
          <a:effectLst/>
        </p:spPr>
        <p:txBody>
          <a:bodyPr wrap="square" lIns="0" anchor="t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10 </a:t>
            </a:r>
            <a:r>
              <a:rPr lang="ru-RU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предприятий</a:t>
            </a:r>
            <a:endParaRPr lang="ru-RU" dirty="0">
              <a:solidFill>
                <a:schemeClr val="bg1"/>
              </a:solidFill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3AD0664-A6E9-7947-97E6-9E685E10CD5E}"/>
              </a:ext>
            </a:extLst>
          </p:cNvPr>
          <p:cNvSpPr/>
          <p:nvPr/>
        </p:nvSpPr>
        <p:spPr>
          <a:xfrm>
            <a:off x="6555747" y="2713565"/>
            <a:ext cx="5967275" cy="640918"/>
          </a:xfrm>
          <a:prstGeom prst="rect">
            <a:avLst/>
          </a:prstGeom>
          <a:effectLst/>
        </p:spPr>
        <p:txBody>
          <a:bodyPr wrap="square" lIns="0" anchor="t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245 </a:t>
            </a:r>
            <a:r>
              <a:rPr lang="ru-RU" dirty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сотрудников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75356" y="-199716"/>
            <a:ext cx="9878943" cy="9885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8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«СМАРТС» НА СТЫКЕ                                       ОТРАСЛЕЙ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3349411" y="257306"/>
            <a:ext cx="5289214" cy="5580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D25C20"/>
                </a:solidFill>
                <a:latin typeface="+mn-lt"/>
              </a:rPr>
              <a:t>Автодорожной                           </a:t>
            </a:r>
          </a:p>
          <a:p>
            <a:pPr algn="ctr"/>
            <a:r>
              <a:rPr lang="ru-RU" sz="1800" b="1" dirty="0">
                <a:solidFill>
                  <a:srgbClr val="D25C20"/>
                </a:solidFill>
                <a:latin typeface="+mn-lt"/>
              </a:rPr>
              <a:t>ИТ и Телекоммуникационной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994900" y="0"/>
            <a:ext cx="1900608" cy="901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472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1ECCD53-82E7-41F8-B2DC-A017B6507105}"/>
              </a:ext>
            </a:extLst>
          </p:cNvPr>
          <p:cNvSpPr/>
          <p:nvPr/>
        </p:nvSpPr>
        <p:spPr>
          <a:xfrm>
            <a:off x="3263345" y="4994487"/>
            <a:ext cx="1677950" cy="621734"/>
          </a:xfrm>
          <a:prstGeom prst="rect">
            <a:avLst/>
          </a:prstGeom>
        </p:spPr>
        <p:txBody>
          <a:bodyPr wrap="none" lIns="0" rIns="0">
            <a:noAutofit/>
          </a:bodyPr>
          <a:lstStyle/>
          <a:p>
            <a:pPr defTabSz="278641">
              <a:spcAft>
                <a:spcPts val="400"/>
              </a:spcAft>
              <a:defRPr/>
            </a:pPr>
            <a:r>
              <a:rPr lang="en-US" sz="1400" b="1" dirty="0">
                <a:solidFill>
                  <a:srgbClr val="2F5496"/>
                </a:solidFill>
                <a:cs typeface="Gotham Pro Medium" panose="02000503040000020004" pitchFamily="2" charset="0"/>
                <a:sym typeface="Helvetica Light"/>
              </a:rPr>
              <a:t>E-mail</a:t>
            </a:r>
            <a:endParaRPr lang="ru-RU" sz="1400" b="1" dirty="0">
              <a:solidFill>
                <a:srgbClr val="2F5496"/>
              </a:solidFill>
              <a:cs typeface="Gotham Pro Medium" panose="02000503040000020004" pitchFamily="2" charset="0"/>
              <a:sym typeface="Helvetica Light"/>
            </a:endParaRPr>
          </a:p>
          <a:p>
            <a:pPr lvl="0" defTabSz="278641">
              <a:spcAft>
                <a:spcPts val="400"/>
              </a:spcAft>
              <a:defRPr/>
            </a:pPr>
            <a:r>
              <a:rPr lang="en-US" sz="1400" dirty="0">
                <a:solidFill>
                  <a:srgbClr val="2F5496"/>
                </a:solidFill>
                <a:ea typeface="Arial Unicode MS" panose="020B0604020202020204" pitchFamily="34" charset="-128"/>
                <a:cs typeface="Times New Roman" panose="02020603050405020304" pitchFamily="18" charset="0"/>
                <a:sym typeface="Helvetica Light"/>
              </a:rPr>
              <a:t>smarts@smarts.ru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8E8BF162-E9EF-4174-8716-CA61EFE15E9C}"/>
              </a:ext>
            </a:extLst>
          </p:cNvPr>
          <p:cNvSpPr/>
          <p:nvPr/>
        </p:nvSpPr>
        <p:spPr>
          <a:xfrm>
            <a:off x="5665249" y="4211006"/>
            <a:ext cx="2802322" cy="621734"/>
          </a:xfrm>
          <a:prstGeom prst="rect">
            <a:avLst/>
          </a:prstGeom>
        </p:spPr>
        <p:txBody>
          <a:bodyPr wrap="none" lIns="0" rIns="0">
            <a:noAutofit/>
          </a:bodyPr>
          <a:lstStyle/>
          <a:p>
            <a:pPr defTabSz="278641">
              <a:spcAft>
                <a:spcPts val="200"/>
              </a:spcAft>
              <a:defRPr/>
            </a:pPr>
            <a:r>
              <a:rPr lang="ru-RU" sz="1400" b="1" dirty="0">
                <a:solidFill>
                  <a:srgbClr val="2F5496"/>
                </a:solidFill>
                <a:cs typeface="Gotham Pro Medium" panose="02000503040000020004" pitchFamily="2" charset="0"/>
                <a:sym typeface="Helvetica Light"/>
              </a:rPr>
              <a:t>Веб-сайт</a:t>
            </a:r>
            <a:endParaRPr kumimoji="0" lang="ru-RU" sz="1400" b="1" u="none" strike="noStrike" kern="1200" cap="none" spc="0" normalizeH="0" baseline="0" noProof="0" dirty="0">
              <a:ln>
                <a:noFill/>
              </a:ln>
              <a:solidFill>
                <a:srgbClr val="2F5496"/>
              </a:solidFill>
              <a:effectLst/>
              <a:uLnTx/>
              <a:uFillTx/>
              <a:cs typeface="Gotham Pro Medium" panose="02000503040000020004" pitchFamily="2" charset="0"/>
              <a:sym typeface="Helvetica Light"/>
            </a:endParaRPr>
          </a:p>
          <a:p>
            <a:pPr marL="0" marR="0" lvl="0" indent="0" algn="l" defTabSz="278641" rtl="0" eaLnBrk="1" fontAlgn="auto" latinLnBrk="0" hangingPunct="1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F5496"/>
                </a:solidFill>
                <a:ea typeface="Arial Unicode MS" panose="020B0604020202020204" pitchFamily="34" charset="-128"/>
                <a:cs typeface="Times New Roman" panose="02020603050405020304" pitchFamily="18" charset="0"/>
                <a:sym typeface="Helvetica Light"/>
              </a:rPr>
              <a:t>www.smarts.ru</a:t>
            </a:r>
            <a:endParaRPr lang="ru-RU" sz="1400" dirty="0">
              <a:solidFill>
                <a:srgbClr val="2F5496"/>
              </a:solidFill>
              <a:ea typeface="Arial Unicode MS" panose="020B0604020202020204" pitchFamily="34" charset="-128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FAEB928F-0240-413E-96F5-8F09013A334D}"/>
              </a:ext>
            </a:extLst>
          </p:cNvPr>
          <p:cNvSpPr/>
          <p:nvPr/>
        </p:nvSpPr>
        <p:spPr>
          <a:xfrm>
            <a:off x="3263345" y="4211006"/>
            <a:ext cx="1861290" cy="621734"/>
          </a:xfrm>
          <a:prstGeom prst="rect">
            <a:avLst/>
          </a:prstGeom>
        </p:spPr>
        <p:txBody>
          <a:bodyPr wrap="none" lIns="0" rIns="0">
            <a:noAutofit/>
          </a:bodyPr>
          <a:lstStyle/>
          <a:p>
            <a:pPr defTabSz="278641">
              <a:spcAft>
                <a:spcPts val="400"/>
              </a:spcAft>
              <a:defRPr/>
            </a:pPr>
            <a:r>
              <a:rPr lang="ru-RU" sz="1400" b="1" dirty="0">
                <a:solidFill>
                  <a:srgbClr val="2F5496"/>
                </a:solidFill>
                <a:cs typeface="Gotham Pro Medium" panose="02000503040000020004" pitchFamily="2" charset="0"/>
                <a:sym typeface="Helvetica Light"/>
              </a:rPr>
              <a:t>Телефон</a:t>
            </a:r>
            <a:endParaRPr kumimoji="0" lang="ru-RU" sz="1400" b="1" u="none" strike="noStrike" kern="1200" cap="none" spc="0" normalizeH="0" baseline="0" noProof="0" dirty="0">
              <a:ln>
                <a:noFill/>
              </a:ln>
              <a:solidFill>
                <a:srgbClr val="2F5496"/>
              </a:solidFill>
              <a:effectLst/>
              <a:uLnTx/>
              <a:uFillTx/>
              <a:cs typeface="Gotham Pro Medium" panose="02000503040000020004" pitchFamily="2" charset="0"/>
              <a:sym typeface="Helvetica Light"/>
            </a:endParaRPr>
          </a:p>
          <a:p>
            <a:pPr lvl="0" defTabSz="278641">
              <a:spcAft>
                <a:spcPts val="400"/>
              </a:spcAft>
              <a:defRPr/>
            </a:pPr>
            <a:r>
              <a:rPr lang="en-US" sz="1400" dirty="0">
                <a:solidFill>
                  <a:srgbClr val="2F5496"/>
                </a:solidFill>
                <a:ea typeface="Arial Unicode MS" panose="020B0604020202020204" pitchFamily="34" charset="-128"/>
                <a:cs typeface="Times New Roman" panose="02020603050405020304" pitchFamily="18" charset="0"/>
                <a:sym typeface="Helvetica Light"/>
              </a:rPr>
              <a:t>+7 (846) 231-17-77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8E8BF162-E9EF-4174-8716-CA61EFE15E9C}"/>
              </a:ext>
            </a:extLst>
          </p:cNvPr>
          <p:cNvSpPr/>
          <p:nvPr/>
        </p:nvSpPr>
        <p:spPr>
          <a:xfrm>
            <a:off x="5665249" y="5001265"/>
            <a:ext cx="3103826" cy="586316"/>
          </a:xfrm>
          <a:prstGeom prst="rect">
            <a:avLst/>
          </a:prstGeom>
        </p:spPr>
        <p:txBody>
          <a:bodyPr wrap="none" lIns="0" rIns="0">
            <a:noAutofit/>
          </a:bodyPr>
          <a:lstStyle/>
          <a:p>
            <a:pPr defTabSz="278641">
              <a:spcAft>
                <a:spcPts val="200"/>
              </a:spcAft>
              <a:defRPr/>
            </a:pPr>
            <a:r>
              <a:rPr lang="ru-RU" sz="1400" b="1" noProof="0" dirty="0" smtClean="0">
                <a:solidFill>
                  <a:srgbClr val="2F5496"/>
                </a:solidFill>
                <a:cs typeface="Gotham Pro Medium" panose="02000503040000020004" pitchFamily="2" charset="0"/>
                <a:sym typeface="Helvetica Light"/>
              </a:rPr>
              <a:t>Адрес</a:t>
            </a:r>
            <a:endParaRPr kumimoji="0" lang="ru-RU" sz="1400" b="1" u="none" strike="noStrike" kern="1200" cap="none" spc="0" normalizeH="0" baseline="0" noProof="0" dirty="0">
              <a:ln>
                <a:noFill/>
              </a:ln>
              <a:solidFill>
                <a:srgbClr val="2F5496"/>
              </a:solidFill>
              <a:effectLst/>
              <a:uLnTx/>
              <a:uFillTx/>
              <a:cs typeface="Gotham Pro Medium" panose="02000503040000020004" pitchFamily="2" charset="0"/>
              <a:sym typeface="Helvetica Light"/>
            </a:endParaRPr>
          </a:p>
          <a:p>
            <a:pPr marL="0" marR="0" lvl="0" indent="0" algn="l" defTabSz="278641" rtl="0" eaLnBrk="1" fontAlgn="auto" latinLnBrk="0" hangingPunct="1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2F5496"/>
                </a:solidFill>
                <a:ea typeface="Arial Unicode MS" panose="020B0604020202020204" pitchFamily="34" charset="-128"/>
                <a:cs typeface="Times New Roman" panose="02020603050405020304" pitchFamily="18" charset="0"/>
                <a:sym typeface="Helvetica Light"/>
              </a:rPr>
              <a:t>443013, Самарская обл.,</a:t>
            </a:r>
          </a:p>
          <a:p>
            <a:pPr marL="0" marR="0" lvl="0" indent="0" algn="l" defTabSz="278641" rtl="0" eaLnBrk="1" fontAlgn="auto" latinLnBrk="0" hangingPunct="1">
              <a:lnSpc>
                <a:spcPct val="100000"/>
              </a:lnSpc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2F5496"/>
                </a:solidFill>
                <a:ea typeface="Arial Unicode MS" panose="020B0604020202020204" pitchFamily="34" charset="-128"/>
                <a:cs typeface="Times New Roman" panose="02020603050405020304" pitchFamily="18" charset="0"/>
                <a:sym typeface="Helvetica Light"/>
              </a:rPr>
              <a:t>г.Самара, ул. Дачная, д.2, </a:t>
            </a:r>
            <a:r>
              <a:rPr lang="ru-RU" sz="1400" dirty="0" smtClean="0">
                <a:solidFill>
                  <a:srgbClr val="2F5496"/>
                </a:solidFill>
                <a:ea typeface="Arial Unicode MS" panose="020B0604020202020204" pitchFamily="34" charset="-128"/>
                <a:cs typeface="Times New Roman" panose="02020603050405020304" pitchFamily="18" charset="0"/>
                <a:sym typeface="Helvetica Light"/>
              </a:rPr>
              <a:t>корп.2</a:t>
            </a:r>
            <a:endParaRPr lang="ru-RU" sz="1400" dirty="0">
              <a:solidFill>
                <a:srgbClr val="2F5496"/>
              </a:solidFill>
              <a:ea typeface="Arial Unicode MS" panose="020B0604020202020204" pitchFamily="34" charset="-128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23" name="Прямоугольник 12"/>
          <p:cNvSpPr>
            <a:spLocks noChangeArrowheads="1"/>
          </p:cNvSpPr>
          <p:nvPr/>
        </p:nvSpPr>
        <p:spPr bwMode="auto">
          <a:xfrm>
            <a:off x="2654886" y="1949003"/>
            <a:ext cx="54813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06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indent="358775" algn="just">
              <a:defRPr/>
            </a:pPr>
            <a:r>
              <a:rPr lang="ru-RU" altLang="ru-RU" sz="2800" b="1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СПАСИБО ЗА ВНИМАНИЕ</a:t>
            </a:r>
            <a:endParaRPr lang="ru-RU" altLang="ru-RU" sz="2800" b="1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04456" y="2787403"/>
            <a:ext cx="4996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Докладчик</a:t>
            </a:r>
            <a:r>
              <a:rPr lang="en-US" dirty="0" smtClean="0"/>
              <a:t>: </a:t>
            </a:r>
            <a:r>
              <a:rPr lang="ru-RU" dirty="0" smtClean="0"/>
              <a:t>генеральный директор, к.т.н,  </a:t>
            </a:r>
          </a:p>
          <a:p>
            <a:r>
              <a:rPr lang="ru-RU" dirty="0" smtClean="0"/>
              <a:t>                     </a:t>
            </a:r>
            <a:r>
              <a:rPr lang="ru-RU" b="1" dirty="0" smtClean="0"/>
              <a:t>Бибикова Елена</a:t>
            </a:r>
            <a:endParaRPr lang="ru-RU" b="1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43" y="2387002"/>
            <a:ext cx="1447135" cy="1447135"/>
          </a:xfrm>
          <a:prstGeom prst="rect">
            <a:avLst/>
          </a:prstGeom>
        </p:spPr>
      </p:pic>
      <p:pic>
        <p:nvPicPr>
          <p:cNvPr id="28" name="Graphic 1196" descr="Graphic 1196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784194" y="4389436"/>
            <a:ext cx="264872" cy="264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Graphic 949" descr="Graphic 949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5269666" y="5168542"/>
            <a:ext cx="251763" cy="251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Graphic 945" descr="Graphic 945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5262800" y="4388669"/>
            <a:ext cx="265495" cy="2654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Graphic 726" descr="Graphic 726"/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/>
          </a:blip>
          <a:stretch>
            <a:fillRect/>
          </a:stretch>
        </p:blipFill>
        <p:spPr>
          <a:xfrm>
            <a:off x="2788193" y="5148434"/>
            <a:ext cx="282101" cy="28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 descr="http://qrcoder.ru/code/?https%3A%2F%2Fdrive.google.com%2Fdrive%2Ffolders%2F1v-RO_9VVBTXxQpspSxtqdDTbn9yBXBw-%3Fusp%3Dsharing&amp;4&amp;0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8185" y="2387002"/>
            <a:ext cx="3067503" cy="306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32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8384" y="5095727"/>
            <a:ext cx="22048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358775" algn="just"/>
            <a:r>
              <a:rPr lang="ru-RU" sz="1400" dirty="0" smtClean="0">
                <a:cs typeface="Times New Roman" panose="02020603050405020304" pitchFamily="18" charset="0"/>
              </a:rPr>
              <a:t>В </a:t>
            </a:r>
            <a:r>
              <a:rPr lang="ru-RU" sz="1400" dirty="0">
                <a:cs typeface="Times New Roman" panose="02020603050405020304" pitchFamily="18" charset="0"/>
              </a:rPr>
              <a:t>испанском городе Малага в марте 2021 года начал курсировать беспилотный автобус.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8772" y="2834937"/>
            <a:ext cx="5595228" cy="3430341"/>
          </a:xfrm>
          <a:prstGeom prst="roundRect">
            <a:avLst>
              <a:gd name="adj" fmla="val 2414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5849258" y="6473783"/>
            <a:ext cx="583474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cs typeface="Times New Roman" panose="02020603050405020304" pitchFamily="18" charset="0"/>
              </a:rPr>
              <a:t>На фото всего 90 </a:t>
            </a:r>
            <a:r>
              <a:rPr lang="ru-RU" sz="1000" dirty="0" smtClean="0">
                <a:cs typeface="Times New Roman" panose="02020603050405020304" pitchFamily="18" charset="0"/>
              </a:rPr>
              <a:t>фур, </a:t>
            </a:r>
            <a:r>
              <a:rPr lang="ru-RU" sz="1000" dirty="0">
                <a:cs typeface="Times New Roman" panose="02020603050405020304" pitchFamily="18" charset="0"/>
              </a:rPr>
              <a:t>5000 грузовиков - это 55 таких фото.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987172" y="1341156"/>
            <a:ext cx="56968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ru-RU" sz="1400" dirty="0" smtClean="0">
                <a:cs typeface="Times New Roman" panose="02020603050405020304" pitchFamily="18" charset="0"/>
              </a:rPr>
              <a:t>Компания </a:t>
            </a:r>
            <a:r>
              <a:rPr lang="ru-RU" sz="1400" dirty="0">
                <a:cs typeface="Times New Roman" panose="02020603050405020304" pitchFamily="18" charset="0"/>
              </a:rPr>
              <a:t>TuSimple планирует выпустить на дороги Китая  5000 робофур уже в 2021 г.  Беспилотные фуры TuSimple за последние 18 месяцев тестирований проехали на автопилоте 45 тыс. км без происшествий.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8384" y="1341156"/>
            <a:ext cx="51915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8775" algn="just"/>
            <a:r>
              <a:rPr lang="ru-RU" sz="1400" dirty="0" smtClean="0">
                <a:cs typeface="Times New Roman" panose="02020603050405020304" pitchFamily="18" charset="0"/>
              </a:rPr>
              <a:t>Все автомобили </a:t>
            </a:r>
            <a:r>
              <a:rPr lang="ru-RU" sz="1400" dirty="0">
                <a:cs typeface="Times New Roman" panose="02020603050405020304" pitchFamily="18" charset="0"/>
              </a:rPr>
              <a:t>WW Golf </a:t>
            </a:r>
            <a:r>
              <a:rPr lang="ru-RU" sz="1400" dirty="0" smtClean="0">
                <a:cs typeface="Times New Roman" panose="02020603050405020304" pitchFamily="18" charset="0"/>
              </a:rPr>
              <a:t>оснащаются </a:t>
            </a:r>
            <a:r>
              <a:rPr lang="ru-RU" sz="1400" dirty="0">
                <a:cs typeface="Times New Roman" panose="02020603050405020304" pitchFamily="18" charset="0"/>
              </a:rPr>
              <a:t>штатным оборудованием </a:t>
            </a:r>
            <a:r>
              <a:rPr lang="ru-RU" sz="1400" dirty="0" smtClean="0">
                <a:cs typeface="Times New Roman" panose="02020603050405020304" pitchFamily="18" charset="0"/>
              </a:rPr>
              <a:t>V2X с 2020. Конкурсы на поставку штатного оборудования </a:t>
            </a:r>
            <a:r>
              <a:rPr lang="en-US" sz="1400" dirty="0" smtClean="0">
                <a:cs typeface="Times New Roman" panose="02020603050405020304" pitchFamily="18" charset="0"/>
              </a:rPr>
              <a:t>V2X</a:t>
            </a:r>
            <a:r>
              <a:rPr lang="ru-RU" sz="1400" dirty="0" smtClean="0">
                <a:cs typeface="Times New Roman" panose="02020603050405020304" pitchFamily="18" charset="0"/>
              </a:rPr>
              <a:t> уже проводят: </a:t>
            </a:r>
            <a:r>
              <a:rPr lang="en-US" sz="1400" dirty="0" smtClean="0">
                <a:cs typeface="Times New Roman" panose="02020603050405020304" pitchFamily="18" charset="0"/>
              </a:rPr>
              <a:t>BMW, DAIMLER, Volvo, SCANIA, Honda, Toyota.</a:t>
            </a:r>
            <a:endParaRPr lang="ru-RU" sz="1400" dirty="0">
              <a:cs typeface="Times New Roman" panose="02020603050405020304" pitchFamily="18" charset="0"/>
            </a:endParaRPr>
          </a:p>
        </p:txBody>
      </p:sp>
      <p:pic>
        <p:nvPicPr>
          <p:cNvPr id="13" name="Picture 4" descr="https://gate.ua/wp-content/uploads/2021/02/gvsyCHx0cv-735x3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1114" y="4933180"/>
            <a:ext cx="2848786" cy="1395324"/>
          </a:xfrm>
          <a:prstGeom prst="roundRect">
            <a:avLst>
              <a:gd name="adj" fmla="val 2414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538384" y="149913"/>
            <a:ext cx="10332815" cy="7755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tx2"/>
                </a:solidFill>
                <a:ea typeface="+mj-ea"/>
                <a:cs typeface="+mj-cs"/>
              </a:defRPr>
            </a:lvl1pPr>
          </a:lstStyle>
          <a:p>
            <a:r>
              <a:rPr lang="ru-RU" dirty="0"/>
              <a:t>Мировой опыт </a:t>
            </a:r>
            <a:endParaRPr lang="ru-RU" dirty="0" smtClean="0"/>
          </a:p>
          <a:p>
            <a:r>
              <a:rPr lang="ru-RU" dirty="0" smtClean="0"/>
              <a:t>запуска </a:t>
            </a:r>
            <a:r>
              <a:rPr lang="ru-RU" dirty="0"/>
              <a:t>беспилотного транспорта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526499" y="2533589"/>
            <a:ext cx="4955495" cy="2323812"/>
            <a:chOff x="526499" y="2678868"/>
            <a:chExt cx="4955495" cy="2323812"/>
          </a:xfrm>
        </p:grpSpPr>
        <p:pic>
          <p:nvPicPr>
            <p:cNvPr id="11" name="Picture 2" descr="imag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771" y="2678868"/>
              <a:ext cx="4698223" cy="2323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Овал 1"/>
            <p:cNvSpPr/>
            <p:nvPr/>
          </p:nvSpPr>
          <p:spPr>
            <a:xfrm>
              <a:off x="526499" y="2678868"/>
              <a:ext cx="2204816" cy="725380"/>
            </a:xfrm>
            <a:prstGeom prst="ellipse">
              <a:avLst/>
            </a:prstGeom>
            <a:noFill/>
            <a:ln w="412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9626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8384" y="1084814"/>
            <a:ext cx="11160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ru-RU" sz="1400" dirty="0" smtClean="0">
                <a:cs typeface="Times New Roman" panose="02020603050405020304" pitchFamily="18" charset="0"/>
              </a:rPr>
              <a:t>В </a:t>
            </a:r>
            <a:r>
              <a:rPr lang="ru-RU" sz="1400" dirty="0">
                <a:cs typeface="Times New Roman" panose="02020603050405020304" pitchFamily="18" charset="0"/>
              </a:rPr>
              <a:t>середине 2020 года более 50 стран, включая большинство стран </a:t>
            </a:r>
            <a:r>
              <a:rPr lang="ru-RU" sz="1400" dirty="0" smtClean="0">
                <a:cs typeface="Times New Roman" panose="02020603050405020304" pitchFamily="18" charset="0"/>
              </a:rPr>
              <a:t>Евросоюза, </a:t>
            </a:r>
            <a:r>
              <a:rPr lang="ru-RU" sz="1400" dirty="0">
                <a:cs typeface="Times New Roman" panose="02020603050405020304" pitchFamily="18" charset="0"/>
              </a:rPr>
              <a:t>подписали </a:t>
            </a:r>
            <a:r>
              <a:rPr lang="ru-RU" sz="1400" dirty="0" smtClean="0">
                <a:cs typeface="Times New Roman" panose="02020603050405020304" pitchFamily="18" charset="0"/>
              </a:rPr>
              <a:t>соглашения, </a:t>
            </a:r>
            <a:r>
              <a:rPr lang="ru-RU" sz="1400" dirty="0">
                <a:cs typeface="Times New Roman" panose="02020603050405020304" pitchFamily="18" charset="0"/>
              </a:rPr>
              <a:t>которые будут регулировать правила использования беспилотников 3-го уровня автономности. 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538384" y="384561"/>
            <a:ext cx="10332815" cy="54094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tx2"/>
                </a:solidFill>
                <a:ea typeface="+mj-ea"/>
                <a:cs typeface="+mj-cs"/>
              </a:defRPr>
            </a:lvl1pPr>
          </a:lstStyle>
          <a:p>
            <a:r>
              <a:rPr lang="ru-RU" dirty="0"/>
              <a:t>Мировые тенденции цифровизации автодорог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0731" y="2598335"/>
            <a:ext cx="8899831" cy="325308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23844" y="1734031"/>
            <a:ext cx="110069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ru-RU" sz="1400" dirty="0">
                <a:cs typeface="Times New Roman" panose="02020603050405020304" pitchFamily="18" charset="0"/>
              </a:rPr>
              <a:t>Ключевой тренд рынка – рост доли цифровых услуг и количества подключенных автомобилей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899910" y="2136670"/>
            <a:ext cx="42580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D25C20"/>
                </a:solidFill>
                <a:ea typeface="+mj-ea"/>
                <a:cs typeface="+mj-cs"/>
              </a:rPr>
              <a:t>Традиционные и цифровые услуги:</a:t>
            </a:r>
          </a:p>
          <a:p>
            <a:pPr algn="ctr"/>
            <a:r>
              <a:rPr lang="ru-RU" sz="1200" b="1" dirty="0">
                <a:solidFill>
                  <a:srgbClr val="D25C20"/>
                </a:solidFill>
                <a:ea typeface="+mj-ea"/>
                <a:cs typeface="+mj-cs"/>
              </a:rPr>
              <a:t>Объем рынка , млрд </a:t>
            </a:r>
            <a:r>
              <a:rPr lang="en-US" sz="1200" b="1" dirty="0">
                <a:solidFill>
                  <a:srgbClr val="D25C20"/>
                </a:solidFill>
                <a:ea typeface="+mj-ea"/>
                <a:cs typeface="+mj-cs"/>
              </a:rPr>
              <a:t>$</a:t>
            </a:r>
            <a:endParaRPr lang="ru-RU" sz="1200" b="1" dirty="0">
              <a:solidFill>
                <a:srgbClr val="D25C20"/>
              </a:solidFill>
              <a:ea typeface="+mj-ea"/>
              <a:cs typeface="+mj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260235" y="2136670"/>
            <a:ext cx="42580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D25C20"/>
                </a:solidFill>
                <a:ea typeface="+mj-ea"/>
                <a:cs typeface="+mj-cs"/>
              </a:rPr>
              <a:t>Количество подключенных автомобилей,</a:t>
            </a:r>
          </a:p>
          <a:p>
            <a:pPr algn="ctr"/>
            <a:r>
              <a:rPr lang="ru-RU" sz="1200" b="1" dirty="0">
                <a:solidFill>
                  <a:srgbClr val="D25C20"/>
                </a:solidFill>
                <a:ea typeface="+mj-ea"/>
                <a:cs typeface="+mj-cs"/>
              </a:rPr>
              <a:t>млн ед.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23844" y="5977414"/>
            <a:ext cx="11006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8775" algn="just"/>
            <a:r>
              <a:rPr lang="ru-RU" sz="1400" dirty="0">
                <a:cs typeface="Times New Roman" panose="02020603050405020304" pitchFamily="18" charset="0"/>
              </a:rPr>
              <a:t>Наиболее перспективным направлением для реализации проектов становится </a:t>
            </a:r>
          </a:p>
          <a:p>
            <a:pPr indent="358775" algn="just"/>
            <a:r>
              <a:rPr lang="ru-RU" sz="1400" dirty="0">
                <a:cs typeface="Times New Roman" panose="02020603050405020304" pitchFamily="18" charset="0"/>
              </a:rPr>
              <a:t>СОЗДАНИЕ ПУНКТОВ И УСЛУГ НА ФОРМИРУЮЩЕМСЯ СЕГОДНЯ РЫНКЕ </a:t>
            </a:r>
            <a:r>
              <a:rPr lang="ru-RU" sz="1400" dirty="0" smtClean="0">
                <a:cs typeface="Times New Roman" panose="02020603050405020304" pitchFamily="18" charset="0"/>
              </a:rPr>
              <a:t>«</a:t>
            </a:r>
            <a:r>
              <a:rPr lang="ru-RU" sz="1400" dirty="0">
                <a:cs typeface="Times New Roman" panose="02020603050405020304" pitchFamily="18" charset="0"/>
              </a:rPr>
              <a:t>БОЛЬШИХ» АВТОМОБИЛЬНЫХ ДАННЫХ.</a:t>
            </a:r>
          </a:p>
        </p:txBody>
      </p:sp>
    </p:spTree>
    <p:extLst>
      <p:ext uri="{BB962C8B-B14F-4D97-AF65-F5344CB8AC3E}">
        <p14:creationId xmlns:p14="http://schemas.microsoft.com/office/powerpoint/2010/main" val="279535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552881" y="342885"/>
            <a:ext cx="9067586" cy="91526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tx2"/>
                </a:solidFill>
                <a:ea typeface="+mj-ea"/>
                <a:cs typeface="+mj-cs"/>
              </a:defRPr>
            </a:lvl1pPr>
          </a:lstStyle>
          <a:p>
            <a:r>
              <a:rPr lang="ru-RU" dirty="0"/>
              <a:t>Спасение жизней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162082" y="1154547"/>
            <a:ext cx="9486608" cy="4454929"/>
            <a:chOff x="192024" y="1136519"/>
            <a:chExt cx="10333184" cy="4931418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>
              <a:off x="3621024" y="2369153"/>
              <a:ext cx="0" cy="3263551"/>
            </a:xfrm>
            <a:prstGeom prst="line">
              <a:avLst/>
            </a:prstGeom>
            <a:ln w="28575">
              <a:solidFill>
                <a:schemeClr val="bg1">
                  <a:lumMod val="65000"/>
                  <a:alpha val="2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4490553" y="2369153"/>
              <a:ext cx="0" cy="3263551"/>
            </a:xfrm>
            <a:prstGeom prst="line">
              <a:avLst/>
            </a:prstGeom>
            <a:ln w="28575">
              <a:solidFill>
                <a:schemeClr val="bg1">
                  <a:lumMod val="65000"/>
                  <a:alpha val="2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5432385" y="2369153"/>
              <a:ext cx="0" cy="3263551"/>
            </a:xfrm>
            <a:prstGeom prst="line">
              <a:avLst/>
            </a:prstGeom>
            <a:ln w="28575">
              <a:solidFill>
                <a:schemeClr val="bg1">
                  <a:lumMod val="65000"/>
                  <a:alpha val="2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6337641" y="2369153"/>
              <a:ext cx="0" cy="3263551"/>
            </a:xfrm>
            <a:prstGeom prst="line">
              <a:avLst/>
            </a:prstGeom>
            <a:ln w="28575">
              <a:solidFill>
                <a:schemeClr val="bg1">
                  <a:lumMod val="65000"/>
                  <a:alpha val="2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7242898" y="2369153"/>
              <a:ext cx="0" cy="3263551"/>
            </a:xfrm>
            <a:prstGeom prst="line">
              <a:avLst/>
            </a:prstGeom>
            <a:ln w="28575">
              <a:solidFill>
                <a:schemeClr val="bg1">
                  <a:lumMod val="65000"/>
                  <a:alpha val="2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flipH="1">
              <a:off x="8774386" y="2665021"/>
              <a:ext cx="1741586" cy="0"/>
            </a:xfrm>
            <a:prstGeom prst="line">
              <a:avLst/>
            </a:prstGeom>
            <a:ln w="28575">
              <a:solidFill>
                <a:schemeClr val="bg1">
                  <a:lumMod val="65000"/>
                  <a:alpha val="2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Прямоугольник 22"/>
            <p:cNvSpPr/>
            <p:nvPr/>
          </p:nvSpPr>
          <p:spPr>
            <a:xfrm>
              <a:off x="3633381" y="4524622"/>
              <a:ext cx="2546270" cy="216000"/>
            </a:xfrm>
            <a:prstGeom prst="rect">
              <a:avLst/>
            </a:prstGeom>
            <a:gradFill>
              <a:gsLst>
                <a:gs pos="0">
                  <a:schemeClr val="accent3">
                    <a:lumMod val="0"/>
                    <a:lumOff val="100000"/>
                  </a:schemeClr>
                </a:gs>
                <a:gs pos="54000">
                  <a:srgbClr val="FF6715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+mj-lt"/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627965" y="4289596"/>
              <a:ext cx="534758" cy="216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54000">
                  <a:schemeClr val="accent3">
                    <a:lumMod val="10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+mj-lt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629320" y="2709351"/>
              <a:ext cx="861234" cy="216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54000">
                  <a:schemeClr val="accent3">
                    <a:lumMod val="10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+mj-lt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3629320" y="3479543"/>
              <a:ext cx="4060784" cy="216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54000">
                  <a:schemeClr val="accent3">
                    <a:lumMod val="10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+mj-lt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629320" y="5056309"/>
              <a:ext cx="3481770" cy="216000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54000">
                  <a:schemeClr val="accent3">
                    <a:lumMod val="10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+mj-lt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3633381" y="2944377"/>
              <a:ext cx="621792" cy="216000"/>
            </a:xfrm>
            <a:prstGeom prst="rect">
              <a:avLst/>
            </a:prstGeom>
            <a:gradFill>
              <a:gsLst>
                <a:gs pos="0">
                  <a:schemeClr val="accent3">
                    <a:lumMod val="0"/>
                    <a:lumOff val="100000"/>
                  </a:schemeClr>
                </a:gs>
                <a:gs pos="54000">
                  <a:srgbClr val="FF6715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+mj-lt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3621024" y="3707344"/>
              <a:ext cx="1691640" cy="216000"/>
            </a:xfrm>
            <a:prstGeom prst="rect">
              <a:avLst/>
            </a:prstGeom>
            <a:gradFill>
              <a:gsLst>
                <a:gs pos="0">
                  <a:schemeClr val="accent3">
                    <a:lumMod val="0"/>
                    <a:lumOff val="100000"/>
                  </a:schemeClr>
                </a:gs>
                <a:gs pos="54000">
                  <a:srgbClr val="FF6715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+mj-lt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3633380" y="5281708"/>
              <a:ext cx="4056723" cy="230146"/>
            </a:xfrm>
            <a:prstGeom prst="rect">
              <a:avLst/>
            </a:prstGeom>
            <a:gradFill>
              <a:gsLst>
                <a:gs pos="0">
                  <a:schemeClr val="accent3">
                    <a:lumMod val="0"/>
                    <a:lumOff val="100000"/>
                  </a:schemeClr>
                </a:gs>
                <a:gs pos="54000">
                  <a:srgbClr val="FF6715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+mj-l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92024" y="4346576"/>
              <a:ext cx="3108111" cy="340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dirty="0" smtClean="0">
                  <a:solidFill>
                    <a:srgbClr val="2F5496"/>
                  </a:solidFill>
                  <a:latin typeface="+mj-lt"/>
                </a:rPr>
                <a:t>Лобовое столкновение</a:t>
              </a:r>
              <a:endParaRPr lang="ru-RU" sz="1400" dirty="0">
                <a:solidFill>
                  <a:srgbClr val="2F5496"/>
                </a:solidFill>
                <a:latin typeface="+mj-lt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83465" y="2743678"/>
              <a:ext cx="3013026" cy="340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dirty="0" smtClean="0">
                  <a:solidFill>
                    <a:srgbClr val="2F5496"/>
                  </a:solidFill>
                  <a:latin typeface="+mj-lt"/>
                </a:rPr>
                <a:t>Боковое столкновение</a:t>
              </a:r>
              <a:endParaRPr lang="ru-RU" sz="1400" dirty="0">
                <a:solidFill>
                  <a:srgbClr val="2F5496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28650" y="3488146"/>
              <a:ext cx="2667838" cy="340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dirty="0" smtClean="0">
                  <a:solidFill>
                    <a:srgbClr val="2F5496"/>
                  </a:solidFill>
                  <a:latin typeface="+mj-lt"/>
                </a:rPr>
                <a:t>Столкновение сзади</a:t>
              </a:r>
              <a:endParaRPr lang="ru-RU" sz="1400" dirty="0">
                <a:solidFill>
                  <a:srgbClr val="2F5496"/>
                </a:solidFill>
                <a:latin typeface="+mj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31937" y="5143985"/>
              <a:ext cx="2872849" cy="340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400" dirty="0" smtClean="0">
                  <a:solidFill>
                    <a:srgbClr val="2F5496"/>
                  </a:solidFill>
                  <a:latin typeface="+mj-lt"/>
                </a:rPr>
                <a:t>Аварии на поворотах</a:t>
              </a:r>
              <a:endParaRPr lang="ru-RU" sz="1400" dirty="0">
                <a:solidFill>
                  <a:srgbClr val="2F5496"/>
                </a:solidFill>
                <a:latin typeface="+mj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849402" y="1136519"/>
              <a:ext cx="3691505" cy="511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sz="2400" b="1" dirty="0">
                  <a:solidFill>
                    <a:srgbClr val="2F5496"/>
                  </a:solidFill>
                  <a:ea typeface="+mj-ea"/>
                  <a:cs typeface="+mj-cs"/>
                </a:rPr>
                <a:t>Статистика аварий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456639" y="5659102"/>
              <a:ext cx="536389" cy="408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dirty="0" smtClean="0">
                  <a:solidFill>
                    <a:srgbClr val="2F5496"/>
                  </a:solidFill>
                  <a:latin typeface="+mj-lt"/>
                </a:rPr>
                <a:t>0%</a:t>
              </a:r>
              <a:endParaRPr lang="ru-RU" dirty="0">
                <a:solidFill>
                  <a:srgbClr val="2F5496"/>
                </a:solidFill>
                <a:latin typeface="+mj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253530" y="5659102"/>
              <a:ext cx="676072" cy="408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dirty="0" smtClean="0">
                  <a:solidFill>
                    <a:srgbClr val="2F5496"/>
                  </a:solidFill>
                  <a:latin typeface="+mj-lt"/>
                </a:rPr>
                <a:t>10%</a:t>
              </a:r>
              <a:endParaRPr lang="ru-RU" dirty="0">
                <a:solidFill>
                  <a:srgbClr val="2F5496"/>
                </a:solidFill>
                <a:latin typeface="+mj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190102" y="5659102"/>
              <a:ext cx="676073" cy="408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dirty="0" smtClean="0">
                  <a:solidFill>
                    <a:srgbClr val="2F5496"/>
                  </a:solidFill>
                  <a:latin typeface="+mj-lt"/>
                </a:rPr>
                <a:t>20%</a:t>
              </a:r>
              <a:endParaRPr lang="ru-RU" dirty="0">
                <a:solidFill>
                  <a:srgbClr val="2F5496"/>
                </a:solidFill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102065" y="5659102"/>
              <a:ext cx="676073" cy="408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dirty="0" smtClean="0">
                  <a:solidFill>
                    <a:srgbClr val="2F5496"/>
                  </a:solidFill>
                  <a:latin typeface="+mj-lt"/>
                </a:rPr>
                <a:t>30%</a:t>
              </a:r>
              <a:endParaRPr lang="ru-RU" dirty="0">
                <a:solidFill>
                  <a:srgbClr val="2F5496"/>
                </a:solidFill>
                <a:latin typeface="+mj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014031" y="5659102"/>
              <a:ext cx="676072" cy="408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dirty="0" smtClean="0">
                  <a:solidFill>
                    <a:srgbClr val="2F5496"/>
                  </a:solidFill>
                  <a:latin typeface="+mj-lt"/>
                </a:rPr>
                <a:t>40%</a:t>
              </a:r>
              <a:endParaRPr lang="ru-RU" dirty="0">
                <a:solidFill>
                  <a:srgbClr val="2F5496"/>
                </a:solidFill>
                <a:latin typeface="+mj-lt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890552" y="5659102"/>
              <a:ext cx="676072" cy="408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dirty="0" smtClean="0">
                  <a:solidFill>
                    <a:srgbClr val="2F5496"/>
                  </a:solidFill>
                  <a:latin typeface="+mj-lt"/>
                </a:rPr>
                <a:t>50%</a:t>
              </a:r>
              <a:endParaRPr lang="ru-RU" dirty="0">
                <a:solidFill>
                  <a:srgbClr val="2F5496"/>
                </a:solidFill>
                <a:latin typeface="+mj-lt"/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434501" y="1982770"/>
              <a:ext cx="216000" cy="216000"/>
            </a:xfrm>
            <a:prstGeom prst="rect">
              <a:avLst/>
            </a:prstGeom>
            <a:gradFill>
              <a:gsLst>
                <a:gs pos="0">
                  <a:schemeClr val="accent3">
                    <a:lumMod val="0"/>
                    <a:lumOff val="100000"/>
                  </a:schemeClr>
                </a:gs>
                <a:gs pos="54000">
                  <a:srgbClr val="FF6715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+mj-lt"/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444148" y="1704691"/>
              <a:ext cx="216000" cy="198511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54000">
                  <a:schemeClr val="accent3">
                    <a:lumMod val="10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+mj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97717" y="1651706"/>
              <a:ext cx="1206084" cy="340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solidFill>
                    <a:srgbClr val="2F5496"/>
                  </a:solidFill>
                  <a:latin typeface="+mj-lt"/>
                </a:rPr>
                <a:t>Травмы</a:t>
              </a:r>
              <a:endParaRPr lang="ru-RU" sz="1400" dirty="0">
                <a:solidFill>
                  <a:srgbClr val="2F5496"/>
                </a:solidFill>
                <a:latin typeface="+mj-lt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91979" y="1902125"/>
              <a:ext cx="2458516" cy="340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solidFill>
                    <a:srgbClr val="2F5496"/>
                  </a:solidFill>
                  <a:latin typeface="+mj-lt"/>
                </a:rPr>
                <a:t>Летальные исходы</a:t>
              </a:r>
              <a:endParaRPr lang="ru-RU" sz="1400" dirty="0">
                <a:solidFill>
                  <a:srgbClr val="2F5496"/>
                </a:solidFill>
                <a:latin typeface="+mj-lt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456639" y="1902915"/>
              <a:ext cx="536389" cy="408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dirty="0" smtClean="0">
                  <a:solidFill>
                    <a:srgbClr val="2F5496"/>
                  </a:solidFill>
                  <a:latin typeface="+mj-lt"/>
                </a:rPr>
                <a:t>0%</a:t>
              </a:r>
              <a:endParaRPr lang="ru-RU" dirty="0">
                <a:solidFill>
                  <a:srgbClr val="2F5496"/>
                </a:solidFill>
                <a:latin typeface="+mj-lt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253529" y="1902915"/>
              <a:ext cx="676072" cy="408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dirty="0" smtClean="0">
                  <a:solidFill>
                    <a:srgbClr val="2F5496"/>
                  </a:solidFill>
                  <a:latin typeface="+mj-lt"/>
                </a:rPr>
                <a:t>10%</a:t>
              </a:r>
              <a:endParaRPr lang="ru-RU" dirty="0">
                <a:solidFill>
                  <a:srgbClr val="2F5496"/>
                </a:solidFill>
                <a:latin typeface="+mj-lt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190102" y="1902915"/>
              <a:ext cx="676073" cy="408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dirty="0" smtClean="0">
                  <a:solidFill>
                    <a:srgbClr val="2F5496"/>
                  </a:solidFill>
                  <a:latin typeface="+mj-lt"/>
                </a:rPr>
                <a:t>20%</a:t>
              </a:r>
              <a:endParaRPr lang="ru-RU" dirty="0">
                <a:solidFill>
                  <a:srgbClr val="2F5496"/>
                </a:solidFill>
                <a:latin typeface="+mj-lt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102065" y="1902915"/>
              <a:ext cx="676073" cy="408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dirty="0" smtClean="0">
                  <a:solidFill>
                    <a:srgbClr val="2F5496"/>
                  </a:solidFill>
                  <a:latin typeface="+mj-lt"/>
                </a:rPr>
                <a:t>30%</a:t>
              </a:r>
              <a:endParaRPr lang="ru-RU" dirty="0">
                <a:solidFill>
                  <a:srgbClr val="2F5496"/>
                </a:solidFill>
                <a:latin typeface="+mj-lt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014031" y="1902915"/>
              <a:ext cx="676072" cy="408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dirty="0" smtClean="0">
                  <a:solidFill>
                    <a:srgbClr val="2F5496"/>
                  </a:solidFill>
                  <a:latin typeface="+mj-lt"/>
                </a:rPr>
                <a:t>40%</a:t>
              </a:r>
              <a:endParaRPr lang="ru-RU" dirty="0">
                <a:solidFill>
                  <a:srgbClr val="2F5496"/>
                </a:solidFill>
                <a:latin typeface="+mj-lt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925995" y="1902915"/>
              <a:ext cx="676072" cy="4088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ru-RU" dirty="0" smtClean="0">
                  <a:solidFill>
                    <a:srgbClr val="2F5496"/>
                  </a:solidFill>
                  <a:latin typeface="+mj-lt"/>
                </a:rPr>
                <a:t>50%</a:t>
              </a:r>
              <a:endParaRPr lang="ru-RU" dirty="0">
                <a:solidFill>
                  <a:srgbClr val="2F5496"/>
                </a:solidFill>
                <a:latin typeface="+mj-lt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988960" y="1520936"/>
              <a:ext cx="1390207" cy="8176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6715"/>
                  </a:solidFill>
                </a:rPr>
                <a:t>V2X</a:t>
              </a:r>
              <a:endParaRPr lang="ru-RU" dirty="0" smtClean="0">
                <a:solidFill>
                  <a:srgbClr val="FF6715"/>
                </a:solidFill>
              </a:endParaRPr>
            </a:p>
            <a:p>
              <a:pPr algn="ctr"/>
              <a:r>
                <a:rPr lang="ru-RU" sz="1200" dirty="0" smtClean="0">
                  <a:solidFill>
                    <a:srgbClr val="FF6715"/>
                  </a:solidFill>
                </a:rPr>
                <a:t>для снижения </a:t>
              </a:r>
            </a:p>
            <a:p>
              <a:pPr algn="ctr"/>
              <a:r>
                <a:rPr lang="ru-RU" sz="1200" dirty="0" smtClean="0">
                  <a:solidFill>
                    <a:srgbClr val="FF6715"/>
                  </a:solidFill>
                </a:rPr>
                <a:t>аварийности</a:t>
              </a:r>
              <a:endParaRPr lang="en-US" dirty="0" smtClean="0">
                <a:solidFill>
                  <a:srgbClr val="FF6715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8965633" y="4983671"/>
              <a:ext cx="1559575" cy="579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rgbClr val="9C4122"/>
                  </a:solidFill>
                </a:rPr>
                <a:t>эффективен </a:t>
              </a:r>
            </a:p>
            <a:p>
              <a:pPr algn="ctr"/>
              <a:r>
                <a:rPr lang="ru-RU" sz="1400" dirty="0" smtClean="0">
                  <a:solidFill>
                    <a:srgbClr val="9C4122"/>
                  </a:solidFill>
                </a:rPr>
                <a:t>с фазы 2</a:t>
              </a:r>
              <a:endParaRPr lang="ru-RU" sz="1400" dirty="0">
                <a:solidFill>
                  <a:srgbClr val="9C4122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965633" y="4184049"/>
              <a:ext cx="1559575" cy="579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rgbClr val="9C4122"/>
                  </a:solidFill>
                </a:rPr>
                <a:t>эффективен </a:t>
              </a:r>
            </a:p>
            <a:p>
              <a:pPr algn="ctr"/>
              <a:r>
                <a:rPr lang="ru-RU" sz="1400" dirty="0" smtClean="0">
                  <a:solidFill>
                    <a:srgbClr val="9C4122"/>
                  </a:solidFill>
                </a:rPr>
                <a:t>с фазы 2</a:t>
              </a:r>
              <a:endParaRPr lang="ru-RU" sz="1400" dirty="0">
                <a:solidFill>
                  <a:srgbClr val="9C4122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965633" y="3373996"/>
              <a:ext cx="1559575" cy="579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rgbClr val="9C4122"/>
                  </a:solidFill>
                </a:rPr>
                <a:t>эффективен </a:t>
              </a:r>
            </a:p>
            <a:p>
              <a:pPr algn="ctr"/>
              <a:r>
                <a:rPr lang="ru-RU" sz="1400" dirty="0" smtClean="0">
                  <a:solidFill>
                    <a:srgbClr val="9C4122"/>
                  </a:solidFill>
                </a:rPr>
                <a:t>с фазы 1</a:t>
              </a:r>
              <a:endParaRPr lang="ru-RU" sz="1400" dirty="0">
                <a:solidFill>
                  <a:srgbClr val="9C4122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904275" y="2665021"/>
              <a:ext cx="1559575" cy="5791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rgbClr val="9C4122"/>
                  </a:solidFill>
                </a:rPr>
                <a:t>эффективен </a:t>
              </a:r>
            </a:p>
            <a:p>
              <a:pPr algn="ctr"/>
              <a:r>
                <a:rPr lang="ru-RU" sz="1400" dirty="0" smtClean="0">
                  <a:solidFill>
                    <a:srgbClr val="9C4122"/>
                  </a:solidFill>
                </a:rPr>
                <a:t>с фазы 2</a:t>
              </a:r>
              <a:endParaRPr lang="ru-RU" sz="1400" dirty="0">
                <a:solidFill>
                  <a:srgbClr val="9C4122"/>
                </a:solidFill>
              </a:endParaRPr>
            </a:p>
          </p:txBody>
        </p:sp>
        <p:cxnSp>
          <p:nvCxnSpPr>
            <p:cNvPr id="57" name="Прямая соединительная линия 56"/>
            <p:cNvCxnSpPr/>
            <p:nvPr/>
          </p:nvCxnSpPr>
          <p:spPr>
            <a:xfrm flipH="1">
              <a:off x="8774386" y="3373996"/>
              <a:ext cx="1741586" cy="0"/>
            </a:xfrm>
            <a:prstGeom prst="line">
              <a:avLst/>
            </a:prstGeom>
            <a:ln w="28575">
              <a:solidFill>
                <a:schemeClr val="bg1">
                  <a:lumMod val="65000"/>
                  <a:alpha val="2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 flipH="1">
              <a:off x="8774386" y="4184049"/>
              <a:ext cx="1741586" cy="0"/>
            </a:xfrm>
            <a:prstGeom prst="line">
              <a:avLst/>
            </a:prstGeom>
            <a:ln w="28575">
              <a:solidFill>
                <a:schemeClr val="bg1">
                  <a:lumMod val="65000"/>
                  <a:alpha val="2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Прямая соединительная линия 58"/>
            <p:cNvCxnSpPr/>
            <p:nvPr/>
          </p:nvCxnSpPr>
          <p:spPr>
            <a:xfrm flipH="1">
              <a:off x="8774386" y="4983671"/>
              <a:ext cx="1741586" cy="0"/>
            </a:xfrm>
            <a:prstGeom prst="line">
              <a:avLst/>
            </a:prstGeom>
            <a:ln w="28575">
              <a:solidFill>
                <a:schemeClr val="bg1">
                  <a:lumMod val="65000"/>
                  <a:alpha val="2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434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38385" y="3724198"/>
            <a:ext cx="754336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8775" algn="just"/>
            <a:r>
              <a:rPr lang="ru-RU" sz="1400" dirty="0">
                <a:cs typeface="Times New Roman" panose="02020603050405020304" pitchFamily="18" charset="0"/>
              </a:rPr>
              <a:t>Современные автомобили имеют множество датчиков</a:t>
            </a:r>
            <a:r>
              <a:rPr lang="en-US" sz="1400" dirty="0">
                <a:cs typeface="Times New Roman" panose="02020603050405020304" pitchFamily="18" charset="0"/>
              </a:rPr>
              <a:t>,</a:t>
            </a:r>
            <a:r>
              <a:rPr lang="ru-RU" sz="1400" dirty="0">
                <a:cs typeface="Times New Roman" panose="02020603050405020304" pitchFamily="18" charset="0"/>
              </a:rPr>
              <a:t> камер</a:t>
            </a:r>
            <a:r>
              <a:rPr lang="en-US" sz="1400" dirty="0">
                <a:cs typeface="Times New Roman" panose="02020603050405020304" pitchFamily="18" charset="0"/>
              </a:rPr>
              <a:t>,</a:t>
            </a:r>
            <a:r>
              <a:rPr lang="ru-RU" sz="1400" dirty="0">
                <a:cs typeface="Times New Roman" panose="02020603050405020304" pitchFamily="18" charset="0"/>
              </a:rPr>
              <a:t> радаров</a:t>
            </a:r>
            <a:r>
              <a:rPr lang="en-US" sz="1400" dirty="0">
                <a:cs typeface="Times New Roman" panose="02020603050405020304" pitchFamily="18" charset="0"/>
              </a:rPr>
              <a:t>,</a:t>
            </a:r>
            <a:r>
              <a:rPr lang="ru-RU" sz="1400" dirty="0">
                <a:cs typeface="Times New Roman" panose="02020603050405020304" pitchFamily="18" charset="0"/>
              </a:rPr>
              <a:t> но все они имеют ограниченную видимость из той точки</a:t>
            </a:r>
            <a:r>
              <a:rPr lang="en-US" sz="1400" dirty="0">
                <a:cs typeface="Times New Roman" panose="02020603050405020304" pitchFamily="18" charset="0"/>
              </a:rPr>
              <a:t>,</a:t>
            </a:r>
            <a:r>
              <a:rPr lang="ru-RU" sz="1400" dirty="0">
                <a:cs typeface="Times New Roman" panose="02020603050405020304" pitchFamily="18" charset="0"/>
              </a:rPr>
              <a:t> где находится </a:t>
            </a:r>
            <a:r>
              <a:rPr lang="ru-RU" sz="1400" dirty="0" smtClean="0">
                <a:cs typeface="Times New Roman" panose="02020603050405020304" pitchFamily="18" charset="0"/>
              </a:rPr>
              <a:t>ТС.</a:t>
            </a:r>
            <a:endParaRPr lang="ru-RU" sz="1400" dirty="0">
              <a:cs typeface="Times New Roman" panose="02020603050405020304" pitchFamily="18" charset="0"/>
            </a:endParaRPr>
          </a:p>
          <a:p>
            <a:pPr indent="358775" algn="just"/>
            <a:endParaRPr lang="ru-RU" sz="1400" dirty="0" smtClean="0">
              <a:cs typeface="Times New Roman" panose="02020603050405020304" pitchFamily="18" charset="0"/>
            </a:endParaRPr>
          </a:p>
          <a:p>
            <a:pPr indent="358775" algn="just"/>
            <a:r>
              <a:rPr lang="ru-RU" sz="1400" dirty="0" smtClean="0">
                <a:cs typeface="Times New Roman" panose="02020603050405020304" pitchFamily="18" charset="0"/>
              </a:rPr>
              <a:t>Опасную </a:t>
            </a:r>
            <a:r>
              <a:rPr lang="ru-RU" sz="1400" dirty="0">
                <a:cs typeface="Times New Roman" panose="02020603050405020304" pitchFamily="18" charset="0"/>
              </a:rPr>
              <a:t>дорожную ситуацию</a:t>
            </a:r>
            <a:r>
              <a:rPr lang="en-US" sz="1400" dirty="0">
                <a:cs typeface="Times New Roman" panose="02020603050405020304" pitchFamily="18" charset="0"/>
              </a:rPr>
              <a:t>,</a:t>
            </a:r>
            <a:r>
              <a:rPr lang="ru-RU" sz="1400" dirty="0">
                <a:cs typeface="Times New Roman" panose="02020603050405020304" pitchFamily="18" charset="0"/>
              </a:rPr>
              <a:t> не видимую одним автомобилем</a:t>
            </a:r>
            <a:r>
              <a:rPr lang="en-US" sz="1400" dirty="0">
                <a:cs typeface="Times New Roman" panose="02020603050405020304" pitchFamily="18" charset="0"/>
              </a:rPr>
              <a:t>,</a:t>
            </a:r>
            <a:r>
              <a:rPr lang="ru-RU" sz="1400" dirty="0">
                <a:cs typeface="Times New Roman" panose="02020603050405020304" pitchFamily="18" charset="0"/>
              </a:rPr>
              <a:t> могут видеть другие автомобили</a:t>
            </a:r>
            <a:r>
              <a:rPr lang="en-US" sz="1400" dirty="0">
                <a:cs typeface="Times New Roman" panose="02020603050405020304" pitchFamily="18" charset="0"/>
              </a:rPr>
              <a:t>,</a:t>
            </a:r>
            <a:r>
              <a:rPr lang="ru-RU" sz="1400" dirty="0">
                <a:cs typeface="Times New Roman" panose="02020603050405020304" pitchFamily="18" charset="0"/>
              </a:rPr>
              <a:t> восприятие дорожной обстановки может быть </a:t>
            </a:r>
            <a:r>
              <a:rPr lang="ru-RU" sz="1400" dirty="0" smtClean="0">
                <a:cs typeface="Times New Roman" panose="02020603050405020304" pitchFamily="18" charset="0"/>
              </a:rPr>
              <a:t>коллективным.</a:t>
            </a:r>
            <a:endParaRPr lang="ru-RU" sz="1400" dirty="0">
              <a:cs typeface="Times New Roman" panose="02020603050405020304" pitchFamily="18" charset="0"/>
            </a:endParaRPr>
          </a:p>
          <a:p>
            <a:pPr indent="358775" algn="just"/>
            <a:endParaRPr lang="ru-RU" sz="1400" dirty="0" smtClean="0">
              <a:cs typeface="Times New Roman" panose="02020603050405020304" pitchFamily="18" charset="0"/>
            </a:endParaRPr>
          </a:p>
          <a:p>
            <a:pPr indent="358775" algn="just"/>
            <a:r>
              <a:rPr lang="ru-RU" sz="1400" dirty="0" smtClean="0">
                <a:cs typeface="Times New Roman" panose="02020603050405020304" pitchFamily="18" charset="0"/>
              </a:rPr>
              <a:t>Безопасность </a:t>
            </a:r>
            <a:r>
              <a:rPr lang="ru-RU" sz="1400" dirty="0">
                <a:cs typeface="Times New Roman" panose="02020603050405020304" pitchFamily="18" charset="0"/>
              </a:rPr>
              <a:t>на дороге можно повысить</a:t>
            </a:r>
            <a:r>
              <a:rPr lang="en-US" sz="1400" dirty="0">
                <a:cs typeface="Times New Roman" panose="02020603050405020304" pitchFamily="18" charset="0"/>
              </a:rPr>
              <a:t>,</a:t>
            </a:r>
            <a:r>
              <a:rPr lang="ru-RU" sz="1400" dirty="0">
                <a:cs typeface="Times New Roman" panose="02020603050405020304" pitchFamily="18" charset="0"/>
              </a:rPr>
              <a:t> если участники дорожного движения станут обмениваться информацией о видимой ими дорожной обстановке в реальном </a:t>
            </a:r>
            <a:r>
              <a:rPr lang="ru-RU" sz="1400" dirty="0" smtClean="0">
                <a:cs typeface="Times New Roman" panose="02020603050405020304" pitchFamily="18" charset="0"/>
              </a:rPr>
              <a:t>времени.</a:t>
            </a:r>
            <a:endParaRPr lang="ru-RU" sz="1400" dirty="0">
              <a:cs typeface="Times New Roman" panose="02020603050405020304" pitchFamily="18" charset="0"/>
            </a:endParaRPr>
          </a:p>
          <a:p>
            <a:pPr indent="358775" algn="just"/>
            <a:endParaRPr lang="ru-RU" sz="1400" dirty="0" smtClean="0">
              <a:cs typeface="Times New Roman" panose="02020603050405020304" pitchFamily="18" charset="0"/>
            </a:endParaRPr>
          </a:p>
          <a:p>
            <a:pPr indent="358775" algn="just"/>
            <a:r>
              <a:rPr lang="ru-RU" sz="1400" dirty="0" smtClean="0">
                <a:cs typeface="Times New Roman" panose="02020603050405020304" pitchFamily="18" charset="0"/>
              </a:rPr>
              <a:t>Любой</a:t>
            </a:r>
            <a:r>
              <a:rPr lang="en-US" sz="1400" dirty="0">
                <a:cs typeface="Times New Roman" panose="02020603050405020304" pitchFamily="18" charset="0"/>
              </a:rPr>
              <a:t>,</a:t>
            </a:r>
            <a:r>
              <a:rPr lang="ru-RU" sz="1400" dirty="0">
                <a:cs typeface="Times New Roman" panose="02020603050405020304" pitchFamily="18" charset="0"/>
              </a:rPr>
              <a:t> даже старый автомобиль</a:t>
            </a:r>
            <a:r>
              <a:rPr lang="en-US" sz="1400" dirty="0">
                <a:cs typeface="Times New Roman" panose="02020603050405020304" pitchFamily="18" charset="0"/>
              </a:rPr>
              <a:t>,</a:t>
            </a:r>
            <a:r>
              <a:rPr lang="ru-RU" sz="1400" dirty="0">
                <a:cs typeface="Times New Roman" panose="02020603050405020304" pitchFamily="18" charset="0"/>
              </a:rPr>
              <a:t> может получать информацию о дорожной обстановке</a:t>
            </a:r>
            <a:r>
              <a:rPr lang="en-US" sz="1400" dirty="0">
                <a:cs typeface="Times New Roman" panose="02020603050405020304" pitchFamily="18" charset="0"/>
              </a:rPr>
              <a:t>,</a:t>
            </a:r>
            <a:r>
              <a:rPr lang="ru-RU" sz="1400" dirty="0">
                <a:cs typeface="Times New Roman" panose="02020603050405020304" pitchFamily="18" charset="0"/>
              </a:rPr>
              <a:t> если он подключен к </a:t>
            </a:r>
            <a:r>
              <a:rPr lang="en-US" sz="1400" dirty="0" smtClean="0">
                <a:cs typeface="Times New Roman" panose="02020603050405020304" pitchFamily="18" charset="0"/>
              </a:rPr>
              <a:t>V2X</a:t>
            </a:r>
            <a:r>
              <a:rPr lang="ru-RU" sz="1400" dirty="0" smtClean="0">
                <a:cs typeface="Times New Roman" panose="02020603050405020304" pitchFamily="18" charset="0"/>
              </a:rPr>
              <a:t>.</a:t>
            </a:r>
            <a:endParaRPr lang="ru-RU" sz="1400" dirty="0"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5418" y="1260253"/>
            <a:ext cx="3635072" cy="2008007"/>
          </a:xfrm>
          <a:prstGeom prst="roundRect">
            <a:avLst>
              <a:gd name="adj" fmla="val 2414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5417" y="3660315"/>
            <a:ext cx="3635073" cy="2773162"/>
          </a:xfrm>
          <a:prstGeom prst="roundRect">
            <a:avLst>
              <a:gd name="adj" fmla="val 2414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85" y="1376112"/>
            <a:ext cx="3376946" cy="1861300"/>
          </a:xfrm>
          <a:prstGeom prst="roundRect">
            <a:avLst>
              <a:gd name="adj" fmla="val 2414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0" name="Rectangle 3"/>
          <p:cNvSpPr txBox="1">
            <a:spLocks noChangeArrowheads="1"/>
          </p:cNvSpPr>
          <p:nvPr/>
        </p:nvSpPr>
        <p:spPr>
          <a:xfrm>
            <a:off x="538385" y="142319"/>
            <a:ext cx="9067586" cy="116339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chemeClr val="tx2"/>
                </a:solidFill>
                <a:ea typeface="+mj-ea"/>
                <a:cs typeface="+mj-cs"/>
              </a:defRPr>
            </a:lvl1pPr>
          </a:lstStyle>
          <a:p>
            <a:r>
              <a:rPr lang="ru-RU" dirty="0" smtClean="0"/>
              <a:t>Проблемы индивидуального восприятия </a:t>
            </a:r>
            <a:endParaRPr lang="en-US" dirty="0" smtClean="0"/>
          </a:p>
          <a:p>
            <a:r>
              <a:rPr lang="ru-RU" dirty="0" smtClean="0"/>
              <a:t>беспилотниками дорожной обстановки</a:t>
            </a: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4161960" y="972578"/>
            <a:ext cx="4033457" cy="2748905"/>
            <a:chOff x="4306610" y="1094666"/>
            <a:chExt cx="3566289" cy="2430518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610" y="1094666"/>
              <a:ext cx="3566289" cy="2430518"/>
            </a:xfrm>
            <a:prstGeom prst="rect">
              <a:avLst/>
            </a:prstGeom>
          </p:spPr>
        </p:pic>
        <p:sp>
          <p:nvSpPr>
            <p:cNvPr id="2" name="Овал 1"/>
            <p:cNvSpPr/>
            <p:nvPr/>
          </p:nvSpPr>
          <p:spPr>
            <a:xfrm>
              <a:off x="4306610" y="1184785"/>
              <a:ext cx="3465790" cy="2218312"/>
            </a:xfrm>
            <a:prstGeom prst="ellipse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53500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11873" y="314803"/>
            <a:ext cx="8355681" cy="43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tabLst>
                <a:tab pos="0" algn="l"/>
                <a:tab pos="279169" algn="l"/>
                <a:tab pos="561637" algn="l"/>
                <a:tab pos="844104" algn="l"/>
                <a:tab pos="1125471" algn="l"/>
                <a:tab pos="1407939" algn="l"/>
                <a:tab pos="1690406" algn="l"/>
                <a:tab pos="1972873" algn="l"/>
                <a:tab pos="2253142" algn="l"/>
                <a:tab pos="2535609" algn="l"/>
                <a:tab pos="2818076" algn="l"/>
                <a:tab pos="3099444" algn="l"/>
                <a:tab pos="3381911" algn="l"/>
                <a:tab pos="3664377" algn="l"/>
                <a:tab pos="3946845" algn="l"/>
                <a:tab pos="4229312" algn="l"/>
                <a:tab pos="4511779" algn="l"/>
                <a:tab pos="4794245" algn="l"/>
                <a:tab pos="5075613" algn="l"/>
                <a:tab pos="5358080" algn="l"/>
                <a:tab pos="5640547" algn="l"/>
              </a:tabLst>
              <a:defRPr/>
            </a:pPr>
            <a:r>
              <a:rPr lang="ru-RU" altLang="ru-RU" sz="2800" b="1" dirty="0">
                <a:solidFill>
                  <a:schemeClr val="tx2"/>
                </a:solidFill>
                <a:ea typeface="+mj-ea"/>
                <a:cs typeface="+mj-cs"/>
              </a:rPr>
              <a:t>Инфраструктура </a:t>
            </a:r>
            <a:r>
              <a:rPr lang="ru-RU" altLang="ru-RU" sz="2800" b="1" dirty="0">
                <a:solidFill>
                  <a:srgbClr val="D25C20"/>
                </a:solidFill>
                <a:ea typeface="+mj-ea"/>
                <a:cs typeface="+mj-cs"/>
              </a:rPr>
              <a:t>V2X</a:t>
            </a:r>
          </a:p>
        </p:txBody>
      </p:sp>
      <p:grpSp>
        <p:nvGrpSpPr>
          <p:cNvPr id="37" name="Группа 36"/>
          <p:cNvGrpSpPr/>
          <p:nvPr/>
        </p:nvGrpSpPr>
        <p:grpSpPr>
          <a:xfrm>
            <a:off x="5046768" y="2191656"/>
            <a:ext cx="6889624" cy="4379065"/>
            <a:chOff x="4326053" y="894522"/>
            <a:chExt cx="7478285" cy="5039549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326053" y="894522"/>
              <a:ext cx="7478285" cy="5039549"/>
            </a:xfrm>
            <a:custGeom>
              <a:avLst/>
              <a:gdLst>
                <a:gd name="connsiteX0" fmla="*/ 307860 w 7478285"/>
                <a:gd name="connsiteY0" fmla="*/ 3506028 h 5039549"/>
                <a:gd name="connsiteX1" fmla="*/ 307860 w 7478285"/>
                <a:gd name="connsiteY1" fmla="*/ 3844166 h 5039549"/>
                <a:gd name="connsiteX2" fmla="*/ 1122247 w 7478285"/>
                <a:gd name="connsiteY2" fmla="*/ 3844166 h 5039549"/>
                <a:gd name="connsiteX3" fmla="*/ 1122247 w 7478285"/>
                <a:gd name="connsiteY3" fmla="*/ 3506028 h 5039549"/>
                <a:gd name="connsiteX4" fmla="*/ 0 w 7478285"/>
                <a:gd name="connsiteY4" fmla="*/ 0 h 5039549"/>
                <a:gd name="connsiteX5" fmla="*/ 7478285 w 7478285"/>
                <a:gd name="connsiteY5" fmla="*/ 0 h 5039549"/>
                <a:gd name="connsiteX6" fmla="*/ 7478285 w 7478285"/>
                <a:gd name="connsiteY6" fmla="*/ 5039549 h 5039549"/>
                <a:gd name="connsiteX7" fmla="*/ 0 w 7478285"/>
                <a:gd name="connsiteY7" fmla="*/ 5039549 h 503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8285" h="5039549">
                  <a:moveTo>
                    <a:pt x="307860" y="3506028"/>
                  </a:moveTo>
                  <a:lnTo>
                    <a:pt x="307860" y="3844166"/>
                  </a:lnTo>
                  <a:lnTo>
                    <a:pt x="1122247" y="3844166"/>
                  </a:lnTo>
                  <a:lnTo>
                    <a:pt x="1122247" y="3506028"/>
                  </a:lnTo>
                  <a:close/>
                  <a:moveTo>
                    <a:pt x="0" y="0"/>
                  </a:moveTo>
                  <a:lnTo>
                    <a:pt x="7478285" y="0"/>
                  </a:lnTo>
                  <a:lnTo>
                    <a:pt x="7478285" y="5039549"/>
                  </a:lnTo>
                  <a:lnTo>
                    <a:pt x="0" y="5039549"/>
                  </a:lnTo>
                  <a:close/>
                </a:path>
              </a:pathLst>
            </a:custGeom>
          </p:spPr>
        </p:pic>
        <p:sp>
          <p:nvSpPr>
            <p:cNvPr id="36" name="Прямоугольник 35"/>
            <p:cNvSpPr/>
            <p:nvPr/>
          </p:nvSpPr>
          <p:spPr>
            <a:xfrm>
              <a:off x="4587956" y="4564056"/>
              <a:ext cx="9289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14313" algn="just">
                <a:spcBef>
                  <a:spcPts val="300"/>
                </a:spcBef>
              </a:pPr>
              <a:r>
                <a:rPr lang="ru-RU" sz="1200" b="1" dirty="0" smtClean="0">
                  <a:solidFill>
                    <a:srgbClr val="EA7A26"/>
                  </a:solidFill>
                  <a:latin typeface="Montserrat" panose="000005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ЦОД</a:t>
              </a:r>
              <a:endParaRPr lang="en-US" sz="1200" b="1" dirty="0">
                <a:solidFill>
                  <a:srgbClr val="EA7A26"/>
                </a:solidFill>
                <a:latin typeface="Montserrat" panose="00000500000000000000" pitchFamily="2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348390" y="1906188"/>
            <a:ext cx="4667128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cs typeface="Times New Roman" panose="02020603050405020304" pitchFamily="18" charset="0"/>
              </a:rPr>
              <a:t>транспортными </a:t>
            </a:r>
            <a:r>
              <a:rPr lang="ru-RU" sz="1400" b="1" dirty="0" smtClean="0">
                <a:cs typeface="Times New Roman" panose="02020603050405020304" pitchFamily="18" charset="0"/>
              </a:rPr>
              <a:t>средствами V2V </a:t>
            </a:r>
            <a:r>
              <a:rPr lang="ru-RU" sz="1200" i="1" dirty="0">
                <a:cs typeface="Times New Roman" panose="02020603050405020304" pitchFamily="18" charset="0"/>
              </a:rPr>
              <a:t>(vehicle-to-vehicle)</a:t>
            </a:r>
            <a:r>
              <a:rPr lang="en-US" sz="1400" dirty="0">
                <a:cs typeface="Times New Roman" panose="02020603050405020304" pitchFamily="18" charset="0"/>
              </a:rPr>
              <a:t>,</a:t>
            </a:r>
            <a:r>
              <a:rPr lang="ru-RU" sz="1400" dirty="0">
                <a:cs typeface="Times New Roman" panose="02020603050405020304" pitchFamily="18" charset="0"/>
              </a:rPr>
              <a:t> </a:t>
            </a:r>
            <a:endParaRPr lang="en-US" sz="1400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cs typeface="Times New Roman" panose="02020603050405020304" pitchFamily="18" charset="0"/>
              </a:rPr>
              <a:t>инфраструктурой </a:t>
            </a:r>
            <a:r>
              <a:rPr lang="ru-RU" sz="1400" b="1" dirty="0" smtClean="0">
                <a:cs typeface="Times New Roman" panose="02020603050405020304" pitchFamily="18" charset="0"/>
              </a:rPr>
              <a:t>V2I </a:t>
            </a:r>
            <a:r>
              <a:rPr lang="ru-RU" sz="1200" i="1" dirty="0">
                <a:cs typeface="Times New Roman" panose="02020603050405020304" pitchFamily="18" charset="0"/>
              </a:rPr>
              <a:t>(vehicle-to-infrastructure )</a:t>
            </a:r>
            <a:r>
              <a:rPr lang="en-US" sz="1200" i="1" dirty="0">
                <a:cs typeface="Times New Roman" panose="02020603050405020304" pitchFamily="18" charset="0"/>
              </a:rPr>
              <a:t>,</a:t>
            </a:r>
            <a:r>
              <a:rPr lang="ru-RU" sz="1200" i="1" dirty="0">
                <a:cs typeface="Times New Roman" panose="02020603050405020304" pitchFamily="18" charset="0"/>
              </a:rPr>
              <a:t> </a:t>
            </a:r>
            <a:endParaRPr lang="en-US" sz="1200" i="1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cs typeface="Times New Roman" panose="02020603050405020304" pitchFamily="18" charset="0"/>
              </a:rPr>
              <a:t>пешеходами </a:t>
            </a:r>
            <a:r>
              <a:rPr lang="en-US" sz="1400" b="1" dirty="0">
                <a:cs typeface="Times New Roman" panose="02020603050405020304" pitchFamily="18" charset="0"/>
              </a:rPr>
              <a:t>V2P </a:t>
            </a:r>
            <a:r>
              <a:rPr lang="ru-RU" sz="1200" i="1" dirty="0">
                <a:cs typeface="Times New Roman" panose="02020603050405020304" pitchFamily="18" charset="0"/>
              </a:rPr>
              <a:t>(vehicle-to-</a:t>
            </a:r>
            <a:r>
              <a:rPr lang="en-US" sz="1200" i="1" dirty="0">
                <a:cs typeface="Times New Roman" panose="02020603050405020304" pitchFamily="18" charset="0"/>
              </a:rPr>
              <a:t>pedestrial</a:t>
            </a:r>
            <a:r>
              <a:rPr lang="ru-RU" sz="1200" i="1" dirty="0">
                <a:cs typeface="Times New Roman" panose="02020603050405020304" pitchFamily="18" charset="0"/>
              </a:rPr>
              <a:t> )</a:t>
            </a:r>
            <a:r>
              <a:rPr lang="en-US" sz="1200" i="1" dirty="0">
                <a:cs typeface="Times New Roman" panose="02020603050405020304" pitchFamily="18" charset="0"/>
              </a:rPr>
              <a:t>,</a:t>
            </a:r>
            <a:r>
              <a:rPr lang="ru-RU" sz="1200" i="1" dirty="0">
                <a:cs typeface="Times New Roman" panose="02020603050405020304" pitchFamily="18" charset="0"/>
              </a:rPr>
              <a:t> </a:t>
            </a:r>
            <a:endParaRPr lang="en-US" sz="1200" i="1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cs typeface="Times New Roman" panose="02020603050405020304" pitchFamily="18" charset="0"/>
              </a:rPr>
              <a:t>сетями </a:t>
            </a:r>
            <a:r>
              <a:rPr lang="en-US" sz="1400" b="1" dirty="0">
                <a:cs typeface="Times New Roman" panose="02020603050405020304" pitchFamily="18" charset="0"/>
              </a:rPr>
              <a:t>V2N </a:t>
            </a:r>
            <a:r>
              <a:rPr lang="ru-RU" sz="1200" i="1" dirty="0" smtClean="0">
                <a:cs typeface="Times New Roman" panose="02020603050405020304" pitchFamily="18" charset="0"/>
              </a:rPr>
              <a:t>(vehicle-to-</a:t>
            </a:r>
            <a:r>
              <a:rPr lang="en-US" sz="1200" i="1" dirty="0" smtClean="0">
                <a:cs typeface="Times New Roman" panose="02020603050405020304" pitchFamily="18" charset="0"/>
              </a:rPr>
              <a:t>net</a:t>
            </a:r>
            <a:r>
              <a:rPr lang="ru-RU" sz="1200" i="1" dirty="0" smtClean="0">
                <a:cs typeface="Times New Roman" panose="02020603050405020304" pitchFamily="18" charset="0"/>
              </a:rPr>
              <a:t>)</a:t>
            </a:r>
            <a:r>
              <a:rPr lang="en-US" sz="1200" i="1" dirty="0">
                <a:cs typeface="Times New Roman" panose="02020603050405020304" pitchFamily="18" charset="0"/>
              </a:rPr>
              <a:t>,</a:t>
            </a:r>
            <a:r>
              <a:rPr lang="ru-RU" sz="1200" i="1" dirty="0">
                <a:cs typeface="Times New Roman" panose="02020603050405020304" pitchFamily="18" charset="0"/>
              </a:rPr>
              <a:t> </a:t>
            </a:r>
            <a:endParaRPr lang="en-US" sz="1200" i="1" dirty="0"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 smtClean="0">
                <a:cs typeface="Times New Roman" panose="02020603050405020304" pitchFamily="18" charset="0"/>
              </a:rPr>
              <a:t>облачными </a:t>
            </a:r>
            <a:r>
              <a:rPr lang="ru-RU" sz="1400" b="1" dirty="0">
                <a:cs typeface="Times New Roman" panose="02020603050405020304" pitchFamily="18" charset="0"/>
              </a:rPr>
              <a:t>сервисами </a:t>
            </a:r>
            <a:r>
              <a:rPr lang="en-US" sz="1400" b="1" dirty="0">
                <a:cs typeface="Times New Roman" panose="02020603050405020304" pitchFamily="18" charset="0"/>
              </a:rPr>
              <a:t>V2</a:t>
            </a:r>
            <a:r>
              <a:rPr lang="ru-RU" sz="1400" b="1" dirty="0">
                <a:cs typeface="Times New Roman" panose="02020603050405020304" pitchFamily="18" charset="0"/>
              </a:rPr>
              <a:t>С</a:t>
            </a:r>
            <a:r>
              <a:rPr lang="en-US" sz="1400" b="1" dirty="0">
                <a:cs typeface="Times New Roman" panose="02020603050405020304" pitchFamily="18" charset="0"/>
              </a:rPr>
              <a:t> </a:t>
            </a:r>
            <a:r>
              <a:rPr lang="ru-RU" sz="1200" i="1" dirty="0" smtClean="0">
                <a:cs typeface="Times New Roman" panose="02020603050405020304" pitchFamily="18" charset="0"/>
              </a:rPr>
              <a:t>(vehicle-to-</a:t>
            </a:r>
            <a:r>
              <a:rPr lang="en-US" sz="1200" i="1" dirty="0">
                <a:cs typeface="Times New Roman" panose="02020603050405020304" pitchFamily="18" charset="0"/>
              </a:rPr>
              <a:t>cloud</a:t>
            </a:r>
            <a:r>
              <a:rPr lang="ru-RU" sz="1200" i="1" dirty="0">
                <a:cs typeface="Times New Roman" panose="02020603050405020304" pitchFamily="18" charset="0"/>
              </a:rPr>
              <a:t> )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cs typeface="Times New Roman" panose="02020603050405020304" pitchFamily="18" charset="0"/>
              </a:rPr>
              <a:t>и т.д</a:t>
            </a:r>
            <a:r>
              <a:rPr lang="ru-RU" sz="1400" b="1" dirty="0" smtClean="0">
                <a:cs typeface="Times New Roman" panose="02020603050405020304" pitchFamily="18" charset="0"/>
              </a:rPr>
              <a:t>.</a:t>
            </a:r>
            <a:endParaRPr lang="en-US" sz="1400" b="1" dirty="0"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7868" y="4027572"/>
            <a:ext cx="427184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>
              <a:spcAft>
                <a:spcPts val="600"/>
              </a:spcAft>
            </a:pPr>
            <a:r>
              <a:rPr lang="ru-RU" sz="1400" b="1" dirty="0">
                <a:cs typeface="Times New Roman" panose="02020603050405020304" pitchFamily="18" charset="0"/>
              </a:rPr>
              <a:t>Технология </a:t>
            </a:r>
            <a:r>
              <a:rPr lang="en-US" sz="1400" b="1" dirty="0">
                <a:cs typeface="Times New Roman" panose="02020603050405020304" pitchFamily="18" charset="0"/>
              </a:rPr>
              <a:t>V2X </a:t>
            </a:r>
            <a:r>
              <a:rPr lang="ru-RU" sz="1400" b="1" dirty="0">
                <a:cs typeface="Times New Roman" panose="02020603050405020304" pitchFamily="18" charset="0"/>
              </a:rPr>
              <a:t>описана стандартами </a:t>
            </a:r>
            <a:r>
              <a:rPr lang="en-US" sz="1400" b="1" dirty="0">
                <a:cs typeface="Times New Roman" panose="02020603050405020304" pitchFamily="18" charset="0"/>
              </a:rPr>
              <a:t>ETSI </a:t>
            </a:r>
            <a:r>
              <a:rPr lang="en-US" sz="1400" dirty="0">
                <a:cs typeface="Times New Roman" panose="02020603050405020304" pitchFamily="18" charset="0"/>
              </a:rPr>
              <a:t>(</a:t>
            </a:r>
            <a:r>
              <a:rPr lang="ru-RU" sz="1400" i="1" dirty="0">
                <a:cs typeface="Times New Roman" panose="02020603050405020304" pitchFamily="18" charset="0"/>
              </a:rPr>
              <a:t>European Telecommunications Standards Institute </a:t>
            </a:r>
            <a:r>
              <a:rPr lang="en-US" sz="1400" i="1" dirty="0">
                <a:cs typeface="Times New Roman" panose="02020603050405020304" pitchFamily="18" charset="0"/>
              </a:rPr>
              <a:t>-</a:t>
            </a:r>
            <a:r>
              <a:rPr lang="ru-RU" sz="1400" i="1" dirty="0">
                <a:cs typeface="Times New Roman" panose="02020603050405020304" pitchFamily="18" charset="0"/>
              </a:rPr>
              <a:t> Европейский институт по стандартизации в области</a:t>
            </a:r>
            <a:r>
              <a:rPr lang="en-US" sz="1400" i="1" dirty="0">
                <a:cs typeface="Times New Roman" panose="02020603050405020304" pitchFamily="18" charset="0"/>
              </a:rPr>
              <a:t> </a:t>
            </a:r>
            <a:r>
              <a:rPr lang="ru-RU" sz="1400" i="1" dirty="0">
                <a:cs typeface="Times New Roman" panose="02020603050405020304" pitchFamily="18" charset="0"/>
              </a:rPr>
              <a:t>телекоммуникаций) 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7868" y="1037856"/>
            <a:ext cx="1084499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V2X</a:t>
            </a:r>
            <a:r>
              <a:rPr lang="en-US" sz="1400" dirty="0">
                <a:cs typeface="Times New Roman" panose="02020603050405020304" pitchFamily="18" charset="0"/>
              </a:rPr>
              <a:t> </a:t>
            </a:r>
            <a:r>
              <a:rPr lang="ru-RU" sz="1400" dirty="0">
                <a:cs typeface="Times New Roman" panose="02020603050405020304" pitchFamily="18" charset="0"/>
              </a:rPr>
              <a:t>(</a:t>
            </a:r>
            <a:r>
              <a:rPr lang="en-US" sz="1400" dirty="0">
                <a:cs typeface="Times New Roman" panose="02020603050405020304" pitchFamily="18" charset="0"/>
              </a:rPr>
              <a:t>vehicle to everything communications</a:t>
            </a:r>
            <a:r>
              <a:rPr lang="ru-RU" sz="1400" dirty="0">
                <a:cs typeface="Times New Roman" panose="02020603050405020304" pitchFamily="18" charset="0"/>
              </a:rPr>
              <a:t> – взаимодействие автомобиля со всеми) - технология связи использует беспроводную локальную сеть и работает непосредственно </a:t>
            </a:r>
            <a:r>
              <a:rPr lang="en-US" sz="1400" dirty="0">
                <a:cs typeface="Times New Roman" panose="02020603050405020304" pitchFamily="18" charset="0"/>
              </a:rPr>
              <a:t>c: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7868" y="5380260"/>
            <a:ext cx="43030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>
              <a:spcAft>
                <a:spcPts val="600"/>
              </a:spcAft>
            </a:pPr>
            <a:r>
              <a:rPr lang="ru-RU" sz="1400" dirty="0" smtClean="0">
                <a:cs typeface="Times New Roman" panose="02020603050405020304" pitchFamily="18" charset="0"/>
              </a:rPr>
              <a:t>Связность </a:t>
            </a:r>
            <a:r>
              <a:rPr lang="ru-RU" sz="1400" dirty="0">
                <a:cs typeface="Times New Roman" panose="02020603050405020304" pitchFamily="18" charset="0"/>
              </a:rPr>
              <a:t>инфраструктуры </a:t>
            </a:r>
            <a:r>
              <a:rPr lang="en-US" sz="1400" dirty="0">
                <a:cs typeface="Times New Roman" panose="02020603050405020304" pitchFamily="18" charset="0"/>
              </a:rPr>
              <a:t>V2X </a:t>
            </a:r>
            <a:r>
              <a:rPr lang="ru-RU" sz="1400" dirty="0">
                <a:cs typeface="Times New Roman" panose="02020603050405020304" pitchFamily="18" charset="0"/>
              </a:rPr>
              <a:t>обеспечивается высокоскоростными каналами связи с минимальными задержками </a:t>
            </a:r>
            <a:r>
              <a:rPr lang="ru-RU" sz="1400" b="1" dirty="0">
                <a:cs typeface="Times New Roman" panose="02020603050405020304" pitchFamily="18" charset="0"/>
              </a:rPr>
              <a:t>на базе ВОЛС</a:t>
            </a:r>
            <a:r>
              <a:rPr lang="ru-RU" sz="1400" dirty="0"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756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33938" y="332496"/>
            <a:ext cx="10138392" cy="43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tabLst>
                <a:tab pos="0" algn="l"/>
                <a:tab pos="302426" algn="l"/>
                <a:tab pos="608425" algn="l"/>
                <a:tab pos="914423" algn="l"/>
                <a:tab pos="1219230" algn="l"/>
                <a:tab pos="1525229" algn="l"/>
                <a:tab pos="1831227" algn="l"/>
                <a:tab pos="2137226" algn="l"/>
                <a:tab pos="2440843" algn="l"/>
                <a:tab pos="2746841" algn="l"/>
                <a:tab pos="3052839" algn="l"/>
                <a:tab pos="3357647" algn="l"/>
                <a:tab pos="3663645" algn="l"/>
                <a:tab pos="3969643" algn="l"/>
                <a:tab pos="4275642" algn="l"/>
                <a:tab pos="4581640" algn="l"/>
                <a:tab pos="4887638" algn="l"/>
                <a:tab pos="5193636" algn="l"/>
                <a:tab pos="5498443" algn="l"/>
                <a:tab pos="5804442" algn="l"/>
                <a:tab pos="6110440" algn="l"/>
              </a:tabLst>
              <a:defRPr/>
            </a:pPr>
            <a:r>
              <a:rPr lang="ru-RU" altLang="ru-RU" sz="2800" b="1" dirty="0">
                <a:solidFill>
                  <a:schemeClr val="tx2"/>
                </a:solidFill>
                <a:latin typeface="Century Gothic (Основной текст)"/>
                <a:ea typeface="+mj-ea"/>
                <a:cs typeface="+mj-cs"/>
              </a:rPr>
              <a:t>Стандарты</a:t>
            </a:r>
          </a:p>
          <a:p>
            <a:pPr>
              <a:tabLst>
                <a:tab pos="0" algn="l"/>
                <a:tab pos="302426" algn="l"/>
                <a:tab pos="608425" algn="l"/>
                <a:tab pos="914423" algn="l"/>
                <a:tab pos="1219230" algn="l"/>
                <a:tab pos="1525229" algn="l"/>
                <a:tab pos="1831227" algn="l"/>
                <a:tab pos="2137226" algn="l"/>
                <a:tab pos="2440843" algn="l"/>
                <a:tab pos="2746841" algn="l"/>
                <a:tab pos="3052839" algn="l"/>
                <a:tab pos="3357647" algn="l"/>
                <a:tab pos="3663645" algn="l"/>
                <a:tab pos="3969643" algn="l"/>
                <a:tab pos="4275642" algn="l"/>
                <a:tab pos="4581640" algn="l"/>
                <a:tab pos="4887638" algn="l"/>
                <a:tab pos="5193636" algn="l"/>
                <a:tab pos="5498443" algn="l"/>
                <a:tab pos="5804442" algn="l"/>
                <a:tab pos="6110440" algn="l"/>
              </a:tabLst>
              <a:defRPr/>
            </a:pPr>
            <a:r>
              <a:rPr lang="ru-RU" altLang="ru-RU" sz="2000" b="1" dirty="0">
                <a:solidFill>
                  <a:srgbClr val="D25C20"/>
                </a:solidFill>
                <a:ea typeface="+mj-ea"/>
                <a:cs typeface="+mj-cs"/>
              </a:rPr>
              <a:t>Существующие и планируемые технологии V2X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17068" y="1013485"/>
            <a:ext cx="929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entury Gothic (Основной текст)"/>
                <a:ea typeface="+mj-ea"/>
                <a:cs typeface="+mj-cs"/>
              </a:rPr>
              <a:t>V2X</a:t>
            </a:r>
            <a:endParaRPr lang="ru-RU" sz="2400" b="1" dirty="0">
              <a:solidFill>
                <a:schemeClr val="tx2"/>
              </a:solidFill>
              <a:latin typeface="Century Gothic (Основной текст)"/>
              <a:ea typeface="+mj-ea"/>
              <a:cs typeface="+mj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03438" y="1513920"/>
            <a:ext cx="504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F5496"/>
                </a:solidFill>
              </a:rPr>
              <a:t>DSRC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 (Основной текст)"/>
              </a:rPr>
              <a:t> </a:t>
            </a:r>
            <a:r>
              <a:rPr lang="ru-RU" sz="1400" dirty="0">
                <a:cs typeface="Times New Roman" panose="02020603050405020304" pitchFamily="18" charset="0"/>
              </a:rPr>
              <a:t>(выделенная связь ближнего действия)</a:t>
            </a:r>
            <a:r>
              <a:rPr lang="en-US" sz="1400" dirty="0">
                <a:cs typeface="Times New Roman" panose="02020603050405020304" pitchFamily="18" charset="0"/>
              </a:rPr>
              <a:t> </a:t>
            </a:r>
            <a:r>
              <a:rPr lang="ru-RU" sz="1400" dirty="0">
                <a:cs typeface="Times New Roman" panose="02020603050405020304" pitchFamily="18" charset="0"/>
              </a:rPr>
              <a:t>является разновидностью технологии </a:t>
            </a:r>
            <a:r>
              <a:rPr lang="en-US" sz="1400" dirty="0">
                <a:cs typeface="Times New Roman" panose="02020603050405020304" pitchFamily="18" charset="0"/>
              </a:rPr>
              <a:t>Wi-Fi,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 (Основной текст)"/>
              </a:rPr>
              <a:t> </a:t>
            </a:r>
            <a:r>
              <a:rPr lang="en-US" sz="1400" b="1" dirty="0">
                <a:solidFill>
                  <a:srgbClr val="2F5496"/>
                </a:solidFill>
              </a:rPr>
              <a:t>ETSI</a:t>
            </a:r>
            <a:r>
              <a:rPr lang="ru-RU" sz="1400" b="1" dirty="0">
                <a:solidFill>
                  <a:srgbClr val="2F5496"/>
                </a:solidFill>
              </a:rPr>
              <a:t> </a:t>
            </a:r>
            <a:r>
              <a:rPr lang="en-US" sz="1400" b="1" dirty="0">
                <a:solidFill>
                  <a:srgbClr val="2F5496"/>
                </a:solidFill>
              </a:rPr>
              <a:t>ITS-G5 </a:t>
            </a:r>
            <a:r>
              <a:rPr lang="ru-RU" sz="1400" dirty="0"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cs typeface="Times New Roman" panose="02020603050405020304" pitchFamily="18" charset="0"/>
              </a:rPr>
              <a:t>Европа</a:t>
            </a:r>
            <a:r>
              <a:rPr lang="ru-RU" sz="1400" dirty="0"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882337" y="1629083"/>
            <a:ext cx="40523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cs typeface="Times New Roman" panose="02020603050405020304" pitchFamily="18" charset="0"/>
              </a:rPr>
              <a:t>Cellular (3GPP </a:t>
            </a:r>
            <a:r>
              <a:rPr lang="en-US" sz="1400" b="1" dirty="0">
                <a:solidFill>
                  <a:srgbClr val="2F5496"/>
                </a:solidFill>
              </a:rPr>
              <a:t>C-V2X,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1400" dirty="0">
                <a:cs typeface="Times New Roman" panose="02020603050405020304" pitchFamily="18" charset="0"/>
              </a:rPr>
              <a:t>сотовая связь</a:t>
            </a:r>
            <a:r>
              <a:rPr lang="en-US" sz="1400" dirty="0"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52533" y="2334623"/>
            <a:ext cx="1309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2F5496"/>
                </a:solidFill>
              </a:rPr>
              <a:t>LTE-V2X</a:t>
            </a:r>
            <a:endParaRPr lang="ru-RU" sz="1400" b="1" dirty="0">
              <a:solidFill>
                <a:srgbClr val="2F549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53447" y="2360770"/>
            <a:ext cx="1335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latin typeface="Century Gothic (Основной текст)"/>
              </a:rPr>
              <a:t>5G NR-V2X</a:t>
            </a:r>
            <a:r>
              <a:rPr lang="ru-RU" sz="1100" b="1" dirty="0">
                <a:solidFill>
                  <a:schemeClr val="bg1">
                    <a:lumMod val="50000"/>
                  </a:schemeClr>
                </a:solidFill>
                <a:latin typeface="Century Gothic (Основной текст)"/>
              </a:rPr>
              <a:t>*</a:t>
            </a:r>
          </a:p>
          <a:p>
            <a:pPr algn="ctr"/>
            <a:r>
              <a:rPr lang="ru-RU" sz="900" dirty="0">
                <a:solidFill>
                  <a:schemeClr val="bg1">
                    <a:lumMod val="50000"/>
                  </a:schemeClr>
                </a:solidFill>
                <a:latin typeface="Century Gothic (Основной текст)"/>
              </a:rPr>
              <a:t>(планируется)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18157" y="2320943"/>
            <a:ext cx="1405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2F5496"/>
                </a:solidFill>
              </a:rPr>
              <a:t>IEEE 802.11p</a:t>
            </a:r>
            <a:endParaRPr lang="ru-RU" sz="1400" b="1" dirty="0">
              <a:solidFill>
                <a:srgbClr val="2F549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85157" y="2417843"/>
            <a:ext cx="1391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bg1">
                    <a:lumMod val="50000"/>
                  </a:schemeClr>
                </a:solidFill>
              </a:rPr>
              <a:t>IEEE 802.11bd</a:t>
            </a:r>
            <a:endParaRPr lang="ru-RU" sz="11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ru-RU" sz="900" dirty="0">
                <a:solidFill>
                  <a:schemeClr val="bg1">
                    <a:lumMod val="50000"/>
                  </a:schemeClr>
                </a:solidFill>
              </a:rPr>
              <a:t>(планируется)</a:t>
            </a:r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4751862" y="1216154"/>
            <a:ext cx="765206" cy="229026"/>
          </a:xfrm>
          <a:prstGeom prst="straightConnector1">
            <a:avLst/>
          </a:prstGeom>
          <a:ln w="38100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2258942" y="2010936"/>
            <a:ext cx="382822" cy="289417"/>
          </a:xfrm>
          <a:prstGeom prst="straightConnector1">
            <a:avLst/>
          </a:prstGeom>
          <a:ln w="38100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4061197" y="2032399"/>
            <a:ext cx="369046" cy="289417"/>
          </a:xfrm>
          <a:prstGeom prst="straightConnector1">
            <a:avLst/>
          </a:prstGeom>
          <a:ln w="38100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8948327" y="2760880"/>
            <a:ext cx="200462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 (Основной текст)"/>
              </a:rPr>
              <a:t>*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 (Основной текст)"/>
              </a:rPr>
              <a:t>NR </a:t>
            </a:r>
            <a:r>
              <a:rPr lang="ru-RU"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 (Основной текст)"/>
              </a:rPr>
              <a:t>означает</a:t>
            </a:r>
            <a:r>
              <a:rPr lang="en-US" sz="9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 (Основной текст)"/>
              </a:rPr>
              <a:t> New </a:t>
            </a: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 (Основной текст)"/>
              </a:rPr>
              <a:t>Radio</a:t>
            </a:r>
            <a:endParaRPr lang="ru-RU" sz="900" dirty="0">
              <a:solidFill>
                <a:schemeClr val="tx1">
                  <a:lumMod val="85000"/>
                  <a:lumOff val="15000"/>
                </a:schemeClr>
              </a:solidFill>
              <a:latin typeface="Century Gothic (Основной текст)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H="1">
            <a:off x="7523602" y="2019660"/>
            <a:ext cx="382822" cy="289417"/>
          </a:xfrm>
          <a:prstGeom prst="straightConnector1">
            <a:avLst/>
          </a:prstGeom>
          <a:ln w="38100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8948327" y="2006239"/>
            <a:ext cx="369046" cy="289417"/>
          </a:xfrm>
          <a:prstGeom prst="straightConnector1">
            <a:avLst/>
          </a:prstGeom>
          <a:ln w="38100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751862" y="3028280"/>
            <a:ext cx="5568438" cy="193899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100">
                <a:solidFill>
                  <a:srgbClr val="1A4CB8"/>
                </a:solidFill>
                <a:latin typeface="LetoSans Thin" panose="02000203000000000000" pitchFamily="50" charset="0"/>
              </a:defRPr>
            </a:lvl1pPr>
          </a:lstStyle>
          <a:p>
            <a:r>
              <a:rPr lang="ru-RU" sz="1400" b="1" dirty="0">
                <a:solidFill>
                  <a:srgbClr val="D25C20"/>
                </a:solidFill>
                <a:latin typeface="+mn-lt"/>
                <a:ea typeface="+mj-ea"/>
                <a:cs typeface="+mj-cs"/>
              </a:rPr>
              <a:t>Сравнение технологий </a:t>
            </a:r>
            <a:r>
              <a:rPr lang="en-US" sz="1400" b="1" dirty="0">
                <a:solidFill>
                  <a:srgbClr val="D25C20"/>
                </a:solidFill>
                <a:latin typeface="+mn-lt"/>
                <a:ea typeface="+mj-ea"/>
                <a:cs typeface="+mj-cs"/>
              </a:rPr>
              <a:t>V2X</a:t>
            </a:r>
            <a:endParaRPr lang="fi-FI" sz="1400" b="1" dirty="0">
              <a:solidFill>
                <a:srgbClr val="D25C20"/>
              </a:solidFill>
              <a:latin typeface="+mn-lt"/>
              <a:ea typeface="+mj-ea"/>
              <a:cs typeface="+mj-c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119741"/>
              </p:ext>
            </p:extLst>
          </p:nvPr>
        </p:nvGraphicFramePr>
        <p:xfrm>
          <a:off x="533401" y="3300217"/>
          <a:ext cx="10839450" cy="323879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495424">
                  <a:extLst>
                    <a:ext uri="{9D8B030D-6E8A-4147-A177-3AD203B41FA5}">
                      <a16:colId xmlns:a16="http://schemas.microsoft.com/office/drawing/2014/main" val="2370668892"/>
                    </a:ext>
                  </a:extLst>
                </a:gridCol>
                <a:gridCol w="1638300">
                  <a:extLst>
                    <a:ext uri="{9D8B030D-6E8A-4147-A177-3AD203B41FA5}">
                      <a16:colId xmlns:a16="http://schemas.microsoft.com/office/drawing/2014/main" val="1900214889"/>
                    </a:ext>
                  </a:extLst>
                </a:gridCol>
                <a:gridCol w="2581275">
                  <a:extLst>
                    <a:ext uri="{9D8B030D-6E8A-4147-A177-3AD203B41FA5}">
                      <a16:colId xmlns:a16="http://schemas.microsoft.com/office/drawing/2014/main" val="2575379423"/>
                    </a:ext>
                  </a:extLst>
                </a:gridCol>
                <a:gridCol w="2381250">
                  <a:extLst>
                    <a:ext uri="{9D8B030D-6E8A-4147-A177-3AD203B41FA5}">
                      <a16:colId xmlns:a16="http://schemas.microsoft.com/office/drawing/2014/main" val="1384604313"/>
                    </a:ext>
                  </a:extLst>
                </a:gridCol>
                <a:gridCol w="2743201">
                  <a:extLst>
                    <a:ext uri="{9D8B030D-6E8A-4147-A177-3AD203B41FA5}">
                      <a16:colId xmlns:a16="http://schemas.microsoft.com/office/drawing/2014/main" val="3341665406"/>
                    </a:ext>
                  </a:extLst>
                </a:gridCol>
              </a:tblGrid>
              <a:tr h="33923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+mn-lt"/>
                        </a:rPr>
                        <a:t>802.11</a:t>
                      </a:r>
                      <a:r>
                        <a:rPr lang="en-US" sz="1600" dirty="0" smtClean="0">
                          <a:latin typeface="+mn-lt"/>
                        </a:rPr>
                        <a:t>p</a:t>
                      </a:r>
                      <a:endParaRPr lang="ru-RU" sz="1600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LTE V2X</a:t>
                      </a:r>
                      <a:endParaRPr lang="ru-RU" sz="1600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802.11bd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+mn-lt"/>
                        </a:rPr>
                        <a:t>5G NR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213492"/>
                  </a:ext>
                </a:extLst>
              </a:tr>
              <a:tr h="37224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+mn-lt"/>
                        </a:rPr>
                        <a:t>Frequency</a:t>
                      </a:r>
                      <a:endParaRPr lang="ru-RU" sz="16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5.85-5.925 GHz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5.85-5.925 GHz</a:t>
                      </a:r>
                    </a:p>
                    <a:p>
                      <a:r>
                        <a:rPr lang="en-US" sz="1000" dirty="0" smtClean="0">
                          <a:latin typeface="+mn-lt"/>
                        </a:rPr>
                        <a:t>With</a:t>
                      </a:r>
                      <a:r>
                        <a:rPr lang="en-US" sz="1000" baseline="0" dirty="0" smtClean="0">
                          <a:latin typeface="+mn-lt"/>
                        </a:rPr>
                        <a:t> optional support for cellular radio</a:t>
                      </a:r>
                      <a:endParaRPr lang="ru-RU" sz="1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5.85-5.925 GHz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5.85-5.925 GHz</a:t>
                      </a:r>
                    </a:p>
                    <a:p>
                      <a:r>
                        <a:rPr lang="en-US" sz="1000" dirty="0" smtClean="0">
                          <a:latin typeface="+mn-lt"/>
                        </a:rPr>
                        <a:t>With</a:t>
                      </a:r>
                      <a:r>
                        <a:rPr lang="en-US" sz="1000" baseline="0" dirty="0" smtClean="0">
                          <a:latin typeface="+mn-lt"/>
                        </a:rPr>
                        <a:t> optional support for cellular radio</a:t>
                      </a:r>
                      <a:endParaRPr lang="ru-RU" sz="1000" dirty="0" smtClean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132522"/>
                  </a:ext>
                </a:extLst>
              </a:tr>
              <a:tr h="2879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+mn-lt"/>
                        </a:rPr>
                        <a:t>Channel size</a:t>
                      </a:r>
                      <a:endParaRPr lang="ru-RU" sz="16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10/20Mhz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+mn-lt"/>
                        </a:rPr>
                        <a:t>10/20Mhz</a:t>
                      </a:r>
                      <a:endParaRPr lang="ru-RU" sz="1400" dirty="0" smtClean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+mn-lt"/>
                        </a:rPr>
                        <a:t>10/20Mhz</a:t>
                      </a:r>
                      <a:endParaRPr lang="ru-RU" sz="1400" dirty="0" smtClean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+mn-lt"/>
                        </a:rPr>
                        <a:t>10/20/40/60/80/100/</a:t>
                      </a:r>
                      <a:r>
                        <a:rPr lang="ru-RU" sz="1400" dirty="0" smtClean="0">
                          <a:latin typeface="+mn-lt"/>
                        </a:rPr>
                        <a:t>…</a:t>
                      </a:r>
                      <a:r>
                        <a:rPr lang="en-US" sz="1400" dirty="0" smtClean="0">
                          <a:latin typeface="+mn-lt"/>
                        </a:rPr>
                        <a:t>Mhz</a:t>
                      </a:r>
                      <a:endParaRPr lang="ru-RU" sz="1400" dirty="0" smtClean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73645762"/>
                  </a:ext>
                </a:extLst>
              </a:tr>
              <a:tr h="48949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+mn-lt"/>
                        </a:rPr>
                        <a:t>Latency</a:t>
                      </a:r>
                      <a:endParaRPr lang="ru-RU" sz="16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&lt;100ms</a:t>
                      </a:r>
                      <a:endParaRPr lang="en-US" sz="1400" baseline="0" dirty="0" smtClean="0">
                        <a:latin typeface="+mn-lt"/>
                      </a:endParaRPr>
                    </a:p>
                    <a:p>
                      <a:r>
                        <a:rPr lang="en-US" sz="1400" baseline="0" dirty="0" smtClean="0">
                          <a:latin typeface="+mn-lt"/>
                        </a:rPr>
                        <a:t>(average)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&lt;50ms</a:t>
                      </a:r>
                      <a:endParaRPr lang="en-US" sz="1400" baseline="0" dirty="0" smtClean="0">
                        <a:latin typeface="+mn-lt"/>
                      </a:endParaRPr>
                    </a:p>
                    <a:p>
                      <a:r>
                        <a:rPr lang="en-US" sz="1400" baseline="0" dirty="0" smtClean="0">
                          <a:latin typeface="+mn-lt"/>
                        </a:rPr>
                        <a:t>(average)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0,5-10ms</a:t>
                      </a:r>
                      <a:r>
                        <a:rPr lang="en-US" sz="1400" baseline="0" dirty="0" smtClean="0">
                          <a:latin typeface="+mn-lt"/>
                        </a:rPr>
                        <a:t> (300m range)</a:t>
                      </a:r>
                    </a:p>
                    <a:p>
                      <a:r>
                        <a:rPr lang="en-US" sz="1400" baseline="0" dirty="0" smtClean="0">
                          <a:latin typeface="+mn-lt"/>
                        </a:rPr>
                        <a:t>10-100ms (0,3-2km range)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0,5-10ms</a:t>
                      </a:r>
                      <a:r>
                        <a:rPr lang="en-US" sz="1400" baseline="0" dirty="0" smtClean="0">
                          <a:latin typeface="+mn-lt"/>
                        </a:rPr>
                        <a:t> (500m range)</a:t>
                      </a:r>
                    </a:p>
                    <a:p>
                      <a:r>
                        <a:rPr lang="en-US" sz="1400" baseline="0" dirty="0" smtClean="0">
                          <a:latin typeface="+mn-lt"/>
                        </a:rPr>
                        <a:t>10-100ms (0,5-2km range)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225258"/>
                  </a:ext>
                </a:extLst>
              </a:tr>
              <a:tr h="2879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+mn-lt"/>
                        </a:rPr>
                        <a:t>Range</a:t>
                      </a:r>
                      <a:endParaRPr lang="ru-RU" sz="16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~1km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+mn-lt"/>
                        </a:rPr>
                        <a:t>~1km</a:t>
                      </a:r>
                      <a:endParaRPr lang="ru-RU" sz="1400" dirty="0" smtClean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+mn-lt"/>
                        </a:rPr>
                        <a:t>~2km</a:t>
                      </a:r>
                      <a:endParaRPr lang="ru-RU" sz="1400" dirty="0" smtClean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+mn-lt"/>
                        </a:rPr>
                        <a:t>~2km</a:t>
                      </a:r>
                      <a:endParaRPr lang="ru-RU" sz="1400" dirty="0" smtClean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401674274"/>
                  </a:ext>
                </a:extLst>
              </a:tr>
              <a:tr h="2879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+mn-lt"/>
                        </a:rPr>
                        <a:t>Relative speed</a:t>
                      </a:r>
                      <a:endParaRPr lang="ru-RU" sz="16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&lt;=500rmh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+mn-lt"/>
                        </a:rPr>
                        <a:t>&lt;=500rmh</a:t>
                      </a:r>
                      <a:endParaRPr lang="ru-RU" sz="1400" dirty="0" smtClean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+mn-lt"/>
                        </a:rPr>
                        <a:t>&lt;=500rmh</a:t>
                      </a:r>
                      <a:endParaRPr lang="ru-RU" sz="1400" dirty="0" smtClean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+mn-lt"/>
                        </a:rPr>
                        <a:t>&lt;=500rmh</a:t>
                      </a:r>
                      <a:endParaRPr lang="ru-RU" sz="1400" dirty="0" smtClean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107097"/>
                  </a:ext>
                </a:extLst>
              </a:tr>
              <a:tr h="2879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+mn-lt"/>
                        </a:rPr>
                        <a:t>Data rate</a:t>
                      </a:r>
                      <a:endParaRPr lang="ru-RU" sz="16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~15Mbs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+mn-lt"/>
                        </a:rPr>
                        <a:t>~13-16Mbs</a:t>
                      </a:r>
                      <a:endParaRPr lang="ru-RU" sz="1400" dirty="0" smtClean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+mn-lt"/>
                        </a:rPr>
                        <a:t>~15-23Mbs</a:t>
                      </a:r>
                      <a:endParaRPr lang="ru-RU" sz="1400" dirty="0" smtClean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+mn-lt"/>
                        </a:rPr>
                        <a:t>~30-60Mbs</a:t>
                      </a:r>
                      <a:endParaRPr lang="ru-RU" sz="1400" dirty="0" smtClean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28247477"/>
                  </a:ext>
                </a:extLst>
              </a:tr>
              <a:tr h="33923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+mn-lt"/>
                        </a:rPr>
                        <a:t>Packet size</a:t>
                      </a:r>
                      <a:endParaRPr lang="ru-RU" sz="16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100-1500 bytes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+mn-lt"/>
                        </a:rPr>
                        <a:t>100-1500 bytes</a:t>
                      </a:r>
                      <a:endParaRPr lang="ru-RU" sz="1400" dirty="0" smtClean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+mn-lt"/>
                        </a:rPr>
                        <a:t>100-1500 bytes</a:t>
                      </a:r>
                      <a:endParaRPr lang="ru-RU" sz="1400" dirty="0" smtClean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+mn-lt"/>
                        </a:rPr>
                        <a:t>100-1500 bytes</a:t>
                      </a:r>
                      <a:endParaRPr lang="ru-RU" sz="1400" dirty="0" smtClean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1664347"/>
                  </a:ext>
                </a:extLst>
              </a:tr>
            </a:tbl>
          </a:graphicData>
        </a:graphic>
      </p:graphicFrame>
      <p:cxnSp>
        <p:nvCxnSpPr>
          <p:cNvPr id="35" name="Прямая со стрелкой 34"/>
          <p:cNvCxnSpPr/>
          <p:nvPr/>
        </p:nvCxnSpPr>
        <p:spPr>
          <a:xfrm>
            <a:off x="6559382" y="1218918"/>
            <a:ext cx="775483" cy="256232"/>
          </a:xfrm>
          <a:prstGeom prst="straightConnector1">
            <a:avLst/>
          </a:prstGeom>
          <a:ln w="38100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39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20766" y="330547"/>
            <a:ext cx="10138392" cy="432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tabLst>
                <a:tab pos="0" algn="l"/>
                <a:tab pos="302426" algn="l"/>
                <a:tab pos="608425" algn="l"/>
                <a:tab pos="914423" algn="l"/>
                <a:tab pos="1219230" algn="l"/>
                <a:tab pos="1525229" algn="l"/>
                <a:tab pos="1831227" algn="l"/>
                <a:tab pos="2137226" algn="l"/>
                <a:tab pos="2440843" algn="l"/>
                <a:tab pos="2746841" algn="l"/>
                <a:tab pos="3052839" algn="l"/>
                <a:tab pos="3357647" algn="l"/>
                <a:tab pos="3663645" algn="l"/>
                <a:tab pos="3969643" algn="l"/>
                <a:tab pos="4275642" algn="l"/>
                <a:tab pos="4581640" algn="l"/>
                <a:tab pos="4887638" algn="l"/>
                <a:tab pos="5193636" algn="l"/>
                <a:tab pos="5498443" algn="l"/>
                <a:tab pos="5804442" algn="l"/>
                <a:tab pos="6110440" algn="l"/>
              </a:tabLst>
              <a:defRPr/>
            </a:pPr>
            <a:r>
              <a:rPr lang="ru-RU" altLang="ru-RU" sz="2800" b="1" dirty="0" smtClean="0">
                <a:solidFill>
                  <a:schemeClr val="tx2"/>
                </a:solidFill>
                <a:latin typeface="Century Gothic (Основной текст)"/>
                <a:ea typeface="+mj-ea"/>
                <a:cs typeface="+mj-cs"/>
              </a:rPr>
              <a:t>Частоты </a:t>
            </a:r>
            <a:endParaRPr lang="en-US" altLang="ru-RU" sz="2800" b="1" dirty="0" smtClean="0">
              <a:solidFill>
                <a:schemeClr val="tx2"/>
              </a:solidFill>
              <a:latin typeface="Century Gothic (Основной текст)"/>
              <a:ea typeface="+mj-ea"/>
              <a:cs typeface="+mj-cs"/>
            </a:endParaRPr>
          </a:p>
          <a:p>
            <a:pPr>
              <a:tabLst>
                <a:tab pos="0" algn="l"/>
                <a:tab pos="302426" algn="l"/>
                <a:tab pos="608425" algn="l"/>
                <a:tab pos="914423" algn="l"/>
                <a:tab pos="1219230" algn="l"/>
                <a:tab pos="1525229" algn="l"/>
                <a:tab pos="1831227" algn="l"/>
                <a:tab pos="2137226" algn="l"/>
                <a:tab pos="2440843" algn="l"/>
                <a:tab pos="2746841" algn="l"/>
                <a:tab pos="3052839" algn="l"/>
                <a:tab pos="3357647" algn="l"/>
                <a:tab pos="3663645" algn="l"/>
                <a:tab pos="3969643" algn="l"/>
                <a:tab pos="4275642" algn="l"/>
                <a:tab pos="4581640" algn="l"/>
                <a:tab pos="4887638" algn="l"/>
                <a:tab pos="5193636" algn="l"/>
                <a:tab pos="5498443" algn="l"/>
                <a:tab pos="5804442" algn="l"/>
                <a:tab pos="6110440" algn="l"/>
              </a:tabLst>
              <a:defRPr/>
            </a:pPr>
            <a:r>
              <a:rPr lang="ru-RU" altLang="ru-RU" sz="2000" b="1" dirty="0">
                <a:solidFill>
                  <a:srgbClr val="D25C20"/>
                </a:solidFill>
                <a:ea typeface="+mj-ea"/>
                <a:cs typeface="+mj-cs"/>
              </a:rPr>
              <a:t>и дальность связи</a:t>
            </a: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920946"/>
              </p:ext>
            </p:extLst>
          </p:nvPr>
        </p:nvGraphicFramePr>
        <p:xfrm>
          <a:off x="688906" y="1512260"/>
          <a:ext cx="5645540" cy="2150659"/>
        </p:xfrm>
        <a:graphic>
          <a:graphicData uri="http://schemas.openxmlformats.org/drawingml/2006/table">
            <a:tbl>
              <a:tblPr/>
              <a:tblGrid>
                <a:gridCol w="1190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2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2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3809">
                <a:tc>
                  <a:txBody>
                    <a:bodyPr/>
                    <a:lstStyle>
                      <a:lvl1pPr defTabSz="828675">
                        <a:lnSpc>
                          <a:spcPct val="93000"/>
                        </a:lnSpc>
                        <a:spcAft>
                          <a:spcPts val="1288"/>
                        </a:spcAft>
                        <a:buSzPct val="100000"/>
                        <a:buFont typeface="Times New Roman" panose="02020603050405020304" pitchFamily="18" charset="0"/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14338" defTabSz="828675">
                        <a:lnSpc>
                          <a:spcPct val="93000"/>
                        </a:lnSpc>
                        <a:spcAft>
                          <a:spcPts val="1038"/>
                        </a:spcAft>
                        <a:buSzPct val="100000"/>
                        <a:buFont typeface="Times New Roman" panose="02020603050405020304" pitchFamily="18" charset="0"/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828675" defTabSz="828675">
                        <a:lnSpc>
                          <a:spcPct val="93000"/>
                        </a:lnSpc>
                        <a:spcAft>
                          <a:spcPts val="775"/>
                        </a:spcAft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243013" defTabSz="828675">
                        <a:lnSpc>
                          <a:spcPct val="93000"/>
                        </a:lnSpc>
                        <a:spcAft>
                          <a:spcPts val="525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657350" defTabSz="828675">
                        <a:lnSpc>
                          <a:spcPct val="93000"/>
                        </a:lnSpc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114550" indent="-206375" defTabSz="828675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571750" indent="-206375" defTabSz="828675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028950" indent="-206375" defTabSz="828675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486150" indent="-206375" defTabSz="828675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-52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Диапазон</a:t>
                      </a:r>
                    </a:p>
                  </a:txBody>
                  <a:tcPr marL="55721" marR="55721" marT="27861" marB="2786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28675">
                        <a:lnSpc>
                          <a:spcPct val="93000"/>
                        </a:lnSpc>
                        <a:spcAft>
                          <a:spcPts val="1288"/>
                        </a:spcAft>
                        <a:buSzPct val="100000"/>
                        <a:buFont typeface="Times New Roman" panose="02020603050405020304" pitchFamily="18" charset="0"/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14338" defTabSz="828675">
                        <a:lnSpc>
                          <a:spcPct val="93000"/>
                        </a:lnSpc>
                        <a:spcAft>
                          <a:spcPts val="1038"/>
                        </a:spcAft>
                        <a:buSzPct val="100000"/>
                        <a:buFont typeface="Times New Roman" panose="02020603050405020304" pitchFamily="18" charset="0"/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828675" defTabSz="828675">
                        <a:lnSpc>
                          <a:spcPct val="93000"/>
                        </a:lnSpc>
                        <a:spcAft>
                          <a:spcPts val="775"/>
                        </a:spcAft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243013" defTabSz="828675">
                        <a:lnSpc>
                          <a:spcPct val="93000"/>
                        </a:lnSpc>
                        <a:spcAft>
                          <a:spcPts val="525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657350" defTabSz="828675">
                        <a:lnSpc>
                          <a:spcPct val="93000"/>
                        </a:lnSpc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114550" indent="-206375" defTabSz="828675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571750" indent="-206375" defTabSz="828675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028950" indent="-206375" defTabSz="828675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486150" indent="-206375" defTabSz="828675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-52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Документ</a:t>
                      </a:r>
                    </a:p>
                  </a:txBody>
                  <a:tcPr marL="55721" marR="55721" marT="27861" marB="2786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828675">
                        <a:lnSpc>
                          <a:spcPct val="93000"/>
                        </a:lnSpc>
                        <a:spcAft>
                          <a:spcPts val="1288"/>
                        </a:spcAft>
                        <a:buSzPct val="100000"/>
                        <a:buFont typeface="Times New Roman" panose="02020603050405020304" pitchFamily="18" charset="0"/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14338" defTabSz="828675">
                        <a:lnSpc>
                          <a:spcPct val="93000"/>
                        </a:lnSpc>
                        <a:spcAft>
                          <a:spcPts val="1038"/>
                        </a:spcAft>
                        <a:buSzPct val="100000"/>
                        <a:buFont typeface="Times New Roman" panose="02020603050405020304" pitchFamily="18" charset="0"/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828675" defTabSz="828675">
                        <a:lnSpc>
                          <a:spcPct val="93000"/>
                        </a:lnSpc>
                        <a:spcAft>
                          <a:spcPts val="775"/>
                        </a:spcAft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243013" defTabSz="828675">
                        <a:lnSpc>
                          <a:spcPct val="93000"/>
                        </a:lnSpc>
                        <a:spcAft>
                          <a:spcPts val="525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657350" defTabSz="828675">
                        <a:lnSpc>
                          <a:spcPct val="93000"/>
                        </a:lnSpc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114550" indent="-206375" defTabSz="828675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571750" indent="-206375" defTabSz="828675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028950" indent="-206375" defTabSz="828675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486150" indent="-206375" defTabSz="828675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Montserrat" panose="00000500000000000000" pitchFamily="2" charset="-52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Условия использования</a:t>
                      </a:r>
                    </a:p>
                  </a:txBody>
                  <a:tcPr marL="55721" marR="55721" marT="27861" marB="2786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0636">
                <a:tc>
                  <a:txBody>
                    <a:bodyPr/>
                    <a:lstStyle>
                      <a:lvl1pPr defTabSz="828675">
                        <a:lnSpc>
                          <a:spcPct val="93000"/>
                        </a:lnSpc>
                        <a:spcAft>
                          <a:spcPts val="1288"/>
                        </a:spcAft>
                        <a:buSzPct val="100000"/>
                        <a:buFont typeface="Times New Roman" panose="02020603050405020304" pitchFamily="18" charset="0"/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14338" defTabSz="828675">
                        <a:lnSpc>
                          <a:spcPct val="93000"/>
                        </a:lnSpc>
                        <a:spcAft>
                          <a:spcPts val="1038"/>
                        </a:spcAft>
                        <a:buSzPct val="100000"/>
                        <a:buFont typeface="Times New Roman" panose="02020603050405020304" pitchFamily="18" charset="0"/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828675" defTabSz="828675">
                        <a:lnSpc>
                          <a:spcPct val="93000"/>
                        </a:lnSpc>
                        <a:spcAft>
                          <a:spcPts val="775"/>
                        </a:spcAft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243013" defTabSz="828675">
                        <a:lnSpc>
                          <a:spcPct val="93000"/>
                        </a:lnSpc>
                        <a:spcAft>
                          <a:spcPts val="525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657350" defTabSz="828675">
                        <a:lnSpc>
                          <a:spcPct val="93000"/>
                        </a:lnSpc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114550" indent="-206375" defTabSz="828675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571750" indent="-206375" defTabSz="828675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028950" indent="-206375" defTabSz="828675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486150" indent="-206375" defTabSz="828675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5855-5925 МГц</a:t>
                      </a:r>
                    </a:p>
                  </a:txBody>
                  <a:tcPr marL="55721" marR="55721" marT="27861" marB="2786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 defTabSz="828675">
                        <a:lnSpc>
                          <a:spcPct val="93000"/>
                        </a:lnSpc>
                        <a:spcAft>
                          <a:spcPts val="1288"/>
                        </a:spcAft>
                        <a:buSzPct val="100000"/>
                        <a:buFont typeface="Times New Roman" panose="02020603050405020304" pitchFamily="18" charset="0"/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14338" defTabSz="828675">
                        <a:lnSpc>
                          <a:spcPct val="93000"/>
                        </a:lnSpc>
                        <a:spcAft>
                          <a:spcPts val="1038"/>
                        </a:spcAft>
                        <a:buSzPct val="100000"/>
                        <a:buFont typeface="Times New Roman" panose="02020603050405020304" pitchFamily="18" charset="0"/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828675" defTabSz="828675">
                        <a:lnSpc>
                          <a:spcPct val="93000"/>
                        </a:lnSpc>
                        <a:spcAft>
                          <a:spcPts val="775"/>
                        </a:spcAft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243013" defTabSz="828675">
                        <a:lnSpc>
                          <a:spcPct val="93000"/>
                        </a:lnSpc>
                        <a:spcAft>
                          <a:spcPts val="525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657350" defTabSz="828675">
                        <a:lnSpc>
                          <a:spcPct val="93000"/>
                        </a:lnSpc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114550" indent="-206375" defTabSz="828675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571750" indent="-206375" defTabSz="828675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028950" indent="-206375" defTabSz="828675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486150" indent="-206375" defTabSz="828675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Решение ГКРЧ </a:t>
                      </a:r>
                    </a:p>
                    <a:p>
                      <a:pPr marL="0" marR="0" lvl="0" indent="0" algn="ctr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№11-11-01-2 </a:t>
                      </a:r>
                    </a:p>
                    <a:p>
                      <a:pPr marL="0" marR="0" lvl="0" indent="0" algn="ctr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от 10.03.2011</a:t>
                      </a:r>
                    </a:p>
                  </a:txBody>
                  <a:tcPr marL="55721" marR="55721" marT="27861" marB="2786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Aft>
                          <a:spcPts val="1288"/>
                        </a:spcAft>
                        <a:buSzPct val="100000"/>
                        <a:buFont typeface="Times New Roman" panose="02020603050405020304" pitchFamily="18" charset="0"/>
                        <a:defRPr sz="25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1pPr>
                      <a:lvl2pPr marL="414338">
                        <a:lnSpc>
                          <a:spcPct val="93000"/>
                        </a:lnSpc>
                        <a:spcAft>
                          <a:spcPts val="1038"/>
                        </a:spcAft>
                        <a:buSzPct val="100000"/>
                        <a:buFont typeface="Times New Roman" panose="02020603050405020304" pitchFamily="18" charset="0"/>
                        <a:defRPr sz="21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2pPr>
                      <a:lvl3pPr marL="828675">
                        <a:lnSpc>
                          <a:spcPct val="93000"/>
                        </a:lnSpc>
                        <a:spcAft>
                          <a:spcPts val="775"/>
                        </a:spcAft>
                        <a:buSzPct val="100000"/>
                        <a:buFont typeface="Times New Roman" panose="02020603050405020304" pitchFamily="18" charset="0"/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3pPr>
                      <a:lvl4pPr marL="1243013">
                        <a:lnSpc>
                          <a:spcPct val="93000"/>
                        </a:lnSpc>
                        <a:spcAft>
                          <a:spcPts val="525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4pPr>
                      <a:lvl5pPr marL="1657350">
                        <a:lnSpc>
                          <a:spcPct val="93000"/>
                        </a:lnSpc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5pPr>
                      <a:lvl6pPr marL="2114550" indent="-206375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6pPr>
                      <a:lvl7pPr marL="2571750" indent="-206375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7pPr>
                      <a:lvl8pPr marL="3028950" indent="-206375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8pPr>
                      <a:lvl9pPr marL="3486150" indent="-206375" eaLnBrk="0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63"/>
                        </a:spcAft>
                        <a:buSzPct val="100000"/>
                        <a:buFont typeface="Times New Roman" panose="02020603050405020304" pitchFamily="18" charset="0"/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Придорожные до 2 Вт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(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необходимы РИЧ и регистрация)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,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 автомобильные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до 0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,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anose="020B0604020202020204" pitchFamily="34" charset="-128"/>
                          <a:cs typeface="Arial Unicode MS" panose="020B0604020202020204" pitchFamily="34" charset="-128"/>
                        </a:rPr>
                        <a:t>1 Вт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5721" marR="55721" marT="27861" marB="2786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0636">
                <a:tc>
                  <a:txBody>
                    <a:bodyPr/>
                    <a:lstStyle/>
                    <a:p>
                      <a:pPr marL="0" marR="0" lvl="0" indent="0" algn="ctr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+mn-lt"/>
                        </a:rPr>
                        <a:t>5795-5815</a:t>
                      </a:r>
                      <a:r>
                        <a:rPr lang="ru-RU" sz="1100" baseline="0" dirty="0" smtClean="0">
                          <a:latin typeface="+mn-lt"/>
                        </a:rPr>
                        <a:t> МГц</a:t>
                      </a:r>
                      <a:endParaRPr lang="ru-RU" sz="1100" dirty="0" smtClean="0">
                        <a:latin typeface="+mn-lt"/>
                      </a:endParaRPr>
                    </a:p>
                    <a:p>
                      <a:pPr marL="0" marR="0" lvl="0" indent="0" algn="ctr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5721" marR="55721" marT="27861" marB="2786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+mn-lt"/>
                        </a:rPr>
                        <a:t>Приложение 12 к решению ГКРЧ №07-20-03-001 от 03.05.2007 в редакции ГКРЧ №08-24-01-001 от 28.04.2008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5721" marR="55721" marT="27861" marB="2786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B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Max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0,2 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Вт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,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б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ез РИЧ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,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без регистрации</a:t>
                      </a:r>
                    </a:p>
                  </a:txBody>
                  <a:tcPr marL="55721" marR="55721" marT="27861" marB="2786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F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1246631"/>
                  </a:ext>
                </a:extLst>
              </a:tr>
              <a:tr h="489973">
                <a:tc>
                  <a:txBody>
                    <a:bodyPr/>
                    <a:lstStyle/>
                    <a:p>
                      <a:pPr marL="0" marR="0" lvl="0" indent="0" algn="ctr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+mn-lt"/>
                        </a:rPr>
                        <a:t>63-64 ГГц</a:t>
                      </a:r>
                    </a:p>
                    <a:p>
                      <a:pPr marL="0" marR="0" lvl="0" indent="0" algn="ctr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5721" marR="55721" marT="27861" marB="2786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28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+mn-lt"/>
                        </a:rPr>
                        <a:t>Решение ГКРЧ №10-06-03-2 от 19.02.2010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anose="020B0604020202020204" pitchFamily="34" charset="-128"/>
                        <a:cs typeface="Arial Unicode MS" panose="020B0604020202020204" pitchFamily="34" charset="-128"/>
                      </a:endParaRPr>
                    </a:p>
                  </a:txBody>
                  <a:tcPr marL="55721" marR="55721" marT="27861" marB="2786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Max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10 Вт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,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б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ез РИЧ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,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без регистрации</a:t>
                      </a:r>
                    </a:p>
                  </a:txBody>
                  <a:tcPr marL="55721" marR="55721" marT="27861" marB="2786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387879"/>
                  </a:ext>
                </a:extLst>
              </a:tr>
            </a:tbl>
          </a:graphicData>
        </a:graphic>
      </p:graphicFrame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116172"/>
              </p:ext>
            </p:extLst>
          </p:nvPr>
        </p:nvGraphicFramePr>
        <p:xfrm>
          <a:off x="7309088" y="2424476"/>
          <a:ext cx="3574064" cy="849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863">
                  <a:extLst>
                    <a:ext uri="{9D8B030D-6E8A-4147-A177-3AD203B41FA5}">
                      <a16:colId xmlns:a16="http://schemas.microsoft.com/office/drawing/2014/main" val="457468126"/>
                    </a:ext>
                  </a:extLst>
                </a:gridCol>
                <a:gridCol w="475215">
                  <a:extLst>
                    <a:ext uri="{9D8B030D-6E8A-4147-A177-3AD203B41FA5}">
                      <a16:colId xmlns:a16="http://schemas.microsoft.com/office/drawing/2014/main" val="4114125155"/>
                    </a:ext>
                  </a:extLst>
                </a:gridCol>
                <a:gridCol w="472020">
                  <a:extLst>
                    <a:ext uri="{9D8B030D-6E8A-4147-A177-3AD203B41FA5}">
                      <a16:colId xmlns:a16="http://schemas.microsoft.com/office/drawing/2014/main" val="128404629"/>
                    </a:ext>
                  </a:extLst>
                </a:gridCol>
                <a:gridCol w="468712">
                  <a:extLst>
                    <a:ext uri="{9D8B030D-6E8A-4147-A177-3AD203B41FA5}">
                      <a16:colId xmlns:a16="http://schemas.microsoft.com/office/drawing/2014/main" val="294570828"/>
                    </a:ext>
                  </a:extLst>
                </a:gridCol>
                <a:gridCol w="465517">
                  <a:extLst>
                    <a:ext uri="{9D8B030D-6E8A-4147-A177-3AD203B41FA5}">
                      <a16:colId xmlns:a16="http://schemas.microsoft.com/office/drawing/2014/main" val="357439188"/>
                    </a:ext>
                  </a:extLst>
                </a:gridCol>
                <a:gridCol w="504310">
                  <a:extLst>
                    <a:ext uri="{9D8B030D-6E8A-4147-A177-3AD203B41FA5}">
                      <a16:colId xmlns:a16="http://schemas.microsoft.com/office/drawing/2014/main" val="4004243616"/>
                    </a:ext>
                  </a:extLst>
                </a:gridCol>
                <a:gridCol w="486567">
                  <a:extLst>
                    <a:ext uri="{9D8B030D-6E8A-4147-A177-3AD203B41FA5}">
                      <a16:colId xmlns:a16="http://schemas.microsoft.com/office/drawing/2014/main" val="279311194"/>
                    </a:ext>
                  </a:extLst>
                </a:gridCol>
                <a:gridCol w="447860">
                  <a:extLst>
                    <a:ext uri="{9D8B030D-6E8A-4147-A177-3AD203B41FA5}">
                      <a16:colId xmlns:a16="http://schemas.microsoft.com/office/drawing/2014/main" val="4053506579"/>
                    </a:ext>
                  </a:extLst>
                </a:gridCol>
              </a:tblGrid>
              <a:tr h="698275">
                <a:tc>
                  <a:txBody>
                    <a:bodyPr/>
                    <a:lstStyle/>
                    <a:p>
                      <a:pPr algn="ctr"/>
                      <a:endParaRPr lang="ru-RU" sz="10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ontserrat" panose="00000500000000000000" pitchFamily="2" charset="-52"/>
                      </a:endParaRPr>
                    </a:p>
                  </a:txBody>
                  <a:tcPr marL="87284" marR="87284" marT="43642" marB="43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wdUpDiag">
                      <a:fgClr>
                        <a:srgbClr val="FF9900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-52"/>
                        </a:rPr>
                        <a:t>Ch</a:t>
                      </a:r>
                    </a:p>
                    <a:p>
                      <a:pPr algn="ctr"/>
                      <a:r>
                        <a:rPr lang="en-US" sz="10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-52"/>
                        </a:rPr>
                        <a:t>172</a:t>
                      </a:r>
                    </a:p>
                    <a:p>
                      <a:pPr algn="ctr"/>
                      <a:r>
                        <a:rPr lang="en-US" sz="10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-52"/>
                        </a:rPr>
                        <a:t>SCH</a:t>
                      </a:r>
                      <a:endParaRPr lang="ru-RU" sz="10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ontserrat" panose="00000500000000000000" pitchFamily="2" charset="-52"/>
                      </a:endParaRPr>
                    </a:p>
                  </a:txBody>
                  <a:tcPr marL="87284" marR="87284" marT="43642" marB="43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-52"/>
                        </a:rPr>
                        <a:t>Ch</a:t>
                      </a:r>
                    </a:p>
                    <a:p>
                      <a:pPr algn="ctr"/>
                      <a:r>
                        <a:rPr lang="en-US" sz="10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-52"/>
                        </a:rPr>
                        <a:t>174</a:t>
                      </a:r>
                    </a:p>
                    <a:p>
                      <a:pPr algn="ctr"/>
                      <a:r>
                        <a:rPr lang="en-US" sz="10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-52"/>
                        </a:rPr>
                        <a:t>SCH</a:t>
                      </a:r>
                      <a:endParaRPr lang="ru-RU" sz="1000" b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ontserrat" panose="00000500000000000000" pitchFamily="2" charset="-52"/>
                      </a:endParaRPr>
                    </a:p>
                  </a:txBody>
                  <a:tcPr marL="87284" marR="87284" marT="43642" marB="43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-52"/>
                        </a:rPr>
                        <a:t>Ch</a:t>
                      </a:r>
                    </a:p>
                    <a:p>
                      <a:pPr algn="ctr"/>
                      <a:r>
                        <a:rPr lang="en-US" sz="10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-52"/>
                        </a:rPr>
                        <a:t>176</a:t>
                      </a:r>
                    </a:p>
                    <a:p>
                      <a:pPr algn="ctr"/>
                      <a:r>
                        <a:rPr lang="en-US" sz="10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-52"/>
                        </a:rPr>
                        <a:t>SCH</a:t>
                      </a:r>
                      <a:endParaRPr lang="ru-RU" sz="1000" b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ontserrat" panose="00000500000000000000" pitchFamily="2" charset="-52"/>
                      </a:endParaRPr>
                    </a:p>
                  </a:txBody>
                  <a:tcPr marL="87284" marR="87284" marT="43642" marB="43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-52"/>
                        </a:rPr>
                        <a:t>Ch</a:t>
                      </a:r>
                    </a:p>
                    <a:p>
                      <a:pPr algn="ctr"/>
                      <a:r>
                        <a:rPr lang="en-US" sz="10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-52"/>
                        </a:rPr>
                        <a:t>178</a:t>
                      </a:r>
                    </a:p>
                    <a:p>
                      <a:pPr algn="ctr"/>
                      <a:r>
                        <a:rPr lang="en-US" sz="10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-52"/>
                        </a:rPr>
                        <a:t>SCH</a:t>
                      </a:r>
                      <a:endParaRPr lang="ru-RU" sz="1000" b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ontserrat" panose="00000500000000000000" pitchFamily="2" charset="-52"/>
                      </a:endParaRPr>
                    </a:p>
                  </a:txBody>
                  <a:tcPr marL="87284" marR="87284" marT="43642" marB="43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-52"/>
                        </a:rPr>
                        <a:t>Ch</a:t>
                      </a:r>
                    </a:p>
                    <a:p>
                      <a:pPr algn="ctr"/>
                      <a:r>
                        <a:rPr lang="en-US" sz="10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-52"/>
                        </a:rPr>
                        <a:t>180</a:t>
                      </a:r>
                    </a:p>
                    <a:p>
                      <a:pPr algn="ctr"/>
                      <a:r>
                        <a:rPr lang="en-US" sz="10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-52"/>
                        </a:rPr>
                        <a:t>SCH</a:t>
                      </a:r>
                      <a:endParaRPr lang="ru-RU" sz="1000" b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ontserrat" panose="00000500000000000000" pitchFamily="2" charset="-52"/>
                      </a:endParaRPr>
                    </a:p>
                  </a:txBody>
                  <a:tcPr marL="87284" marR="87284" marT="43642" marB="43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-52"/>
                        </a:rPr>
                        <a:t>Ch</a:t>
                      </a:r>
                    </a:p>
                    <a:p>
                      <a:pPr algn="ctr"/>
                      <a:r>
                        <a:rPr lang="en-US" sz="10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-52"/>
                        </a:rPr>
                        <a:t>182</a:t>
                      </a:r>
                    </a:p>
                    <a:p>
                      <a:pPr algn="ctr"/>
                      <a:r>
                        <a:rPr lang="en-US" sz="10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-52"/>
                        </a:rPr>
                        <a:t>SCH</a:t>
                      </a:r>
                      <a:endParaRPr lang="ru-RU" sz="1000" b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ontserrat" panose="00000500000000000000" pitchFamily="2" charset="-52"/>
                      </a:endParaRPr>
                    </a:p>
                  </a:txBody>
                  <a:tcPr marL="87284" marR="87284" marT="43642" marB="43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-52"/>
                        </a:rPr>
                        <a:t>Ch</a:t>
                      </a:r>
                    </a:p>
                    <a:p>
                      <a:pPr algn="ctr"/>
                      <a:r>
                        <a:rPr lang="en-US" sz="10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-52"/>
                        </a:rPr>
                        <a:t>184</a:t>
                      </a:r>
                    </a:p>
                    <a:p>
                      <a:pPr algn="ctr"/>
                      <a:r>
                        <a:rPr lang="en-US" sz="10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ontserrat" panose="00000500000000000000" pitchFamily="2" charset="-52"/>
                        </a:rPr>
                        <a:t>SCH</a:t>
                      </a:r>
                      <a:endParaRPr lang="ru-RU" sz="1000" b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ontserrat" panose="00000500000000000000" pitchFamily="2" charset="-52"/>
                      </a:endParaRPr>
                    </a:p>
                    <a:p>
                      <a:pPr algn="ctr"/>
                      <a:endParaRPr lang="ru-RU" sz="10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ontserrat" panose="00000500000000000000" pitchFamily="2" charset="-52"/>
                      </a:endParaRPr>
                    </a:p>
                  </a:txBody>
                  <a:tcPr marL="87284" marR="87284" marT="43642" marB="4364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393380"/>
                  </a:ext>
                </a:extLst>
              </a:tr>
            </a:tbl>
          </a:graphicData>
        </a:graphic>
      </p:graphicFrame>
      <p:grpSp>
        <p:nvGrpSpPr>
          <p:cNvPr id="29" name="Группа 28"/>
          <p:cNvGrpSpPr/>
          <p:nvPr/>
        </p:nvGrpSpPr>
        <p:grpSpPr>
          <a:xfrm>
            <a:off x="7013827" y="1496187"/>
            <a:ext cx="4345420" cy="2473511"/>
            <a:chOff x="4851169" y="3599396"/>
            <a:chExt cx="4552307" cy="2591280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4851169" y="3599396"/>
              <a:ext cx="4552307" cy="2591280"/>
              <a:chOff x="4851170" y="2985817"/>
              <a:chExt cx="4552308" cy="2591276"/>
            </a:xfrm>
          </p:grpSpPr>
          <p:grpSp>
            <p:nvGrpSpPr>
              <p:cNvPr id="36" name="Группа 35"/>
              <p:cNvGrpSpPr/>
              <p:nvPr/>
            </p:nvGrpSpPr>
            <p:grpSpPr>
              <a:xfrm>
                <a:off x="5045576" y="4497210"/>
                <a:ext cx="3998400" cy="741581"/>
                <a:chOff x="5045576" y="4291238"/>
                <a:chExt cx="3998400" cy="741581"/>
              </a:xfrm>
            </p:grpSpPr>
            <p:sp>
              <p:nvSpPr>
                <p:cNvPr id="42" name="TextBox 41"/>
                <p:cNvSpPr txBox="1"/>
                <p:nvPr/>
              </p:nvSpPr>
              <p:spPr>
                <a:xfrm rot="16200000">
                  <a:off x="4819880" y="4516934"/>
                  <a:ext cx="741580" cy="2901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Century Gothic (Основной текст)"/>
                    </a:rPr>
                    <a:t>5,850</a:t>
                  </a:r>
                  <a:endParaRPr lang="ru-RU" sz="1200" dirty="0">
                    <a:latin typeface="Century Gothic (Основной текст)"/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 rot="16200000">
                  <a:off x="5087076" y="4516934"/>
                  <a:ext cx="741580" cy="2901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Century Gothic (Основной текст)"/>
                    </a:rPr>
                    <a:t>5,855</a:t>
                  </a:r>
                  <a:endParaRPr lang="ru-RU" sz="1200" dirty="0">
                    <a:latin typeface="Century Gothic (Основной текст)"/>
                  </a:endParaRP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 rot="16200000">
                  <a:off x="5573579" y="4516934"/>
                  <a:ext cx="741580" cy="2901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Century Gothic (Основной текст)"/>
                    </a:rPr>
                    <a:t>5,865</a:t>
                  </a:r>
                  <a:endParaRPr lang="ru-RU" sz="1200" dirty="0">
                    <a:latin typeface="Century Gothic (Основной текст)"/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 rot="16200000">
                  <a:off x="6070578" y="4516934"/>
                  <a:ext cx="741580" cy="2901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Century Gothic (Основной текст)"/>
                    </a:rPr>
                    <a:t>5,865</a:t>
                  </a:r>
                  <a:endParaRPr lang="ru-RU" sz="1200" dirty="0">
                    <a:latin typeface="Century Gothic (Основной текст)"/>
                  </a:endParaRPr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 rot="16200000">
                  <a:off x="6567577" y="4516934"/>
                  <a:ext cx="741580" cy="2901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Century Gothic (Основной текст)"/>
                    </a:rPr>
                    <a:t>5,885</a:t>
                  </a:r>
                  <a:endParaRPr lang="ru-RU" sz="1200" dirty="0">
                    <a:latin typeface="Century Gothic (Основной текст)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 rot="16200000">
                  <a:off x="7064576" y="4516934"/>
                  <a:ext cx="741580" cy="2901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Century Gothic (Основной текст)"/>
                    </a:rPr>
                    <a:t>5,895</a:t>
                  </a:r>
                  <a:endParaRPr lang="ru-RU" sz="1200" dirty="0">
                    <a:latin typeface="Century Gothic (Основной текст)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 rot="16200000">
                  <a:off x="7564987" y="4516935"/>
                  <a:ext cx="741580" cy="2901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Century Gothic (Основной текст)"/>
                    </a:rPr>
                    <a:t>5,905</a:t>
                  </a:r>
                  <a:endParaRPr lang="ru-RU" sz="1200" dirty="0">
                    <a:latin typeface="Century Gothic (Основной текст)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 rot="16200000">
                  <a:off x="8041687" y="4516935"/>
                  <a:ext cx="741580" cy="2901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Century Gothic (Основной текст)"/>
                    </a:rPr>
                    <a:t>5,915</a:t>
                  </a:r>
                  <a:endParaRPr lang="ru-RU" sz="1200" dirty="0">
                    <a:latin typeface="Century Gothic (Основной текст)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 rot="16200000">
                  <a:off x="8528093" y="4516935"/>
                  <a:ext cx="741580" cy="2901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 smtClean="0">
                      <a:latin typeface="Century Gothic (Основной текст)"/>
                    </a:rPr>
                    <a:t>5,925</a:t>
                  </a:r>
                  <a:endParaRPr lang="ru-RU" sz="1200" dirty="0">
                    <a:latin typeface="Century Gothic (Основной текст)"/>
                  </a:endParaRPr>
                </a:p>
              </p:txBody>
            </p:sp>
          </p:grpSp>
          <p:cxnSp>
            <p:nvCxnSpPr>
              <p:cNvPr id="37" name="Прямая соединительная линия 36"/>
              <p:cNvCxnSpPr/>
              <p:nvPr/>
            </p:nvCxnSpPr>
            <p:spPr>
              <a:xfrm>
                <a:off x="5183158" y="5273029"/>
                <a:ext cx="3744225" cy="0"/>
              </a:xfrm>
              <a:prstGeom prst="line">
                <a:avLst/>
              </a:prstGeom>
              <a:ln w="9525">
                <a:headEnd type="arrow"/>
                <a:tailEnd type="arrow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7398973" y="5286906"/>
                <a:ext cx="2004505" cy="290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Century Gothic (Основной текст)"/>
                  </a:rPr>
                  <a:t>Spectrum (GHz)</a:t>
                </a:r>
                <a:endParaRPr lang="ru-RU" sz="1200" dirty="0">
                  <a:latin typeface="Century Gothic (Основной текст)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851170" y="3183071"/>
                <a:ext cx="2004505" cy="290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latin typeface="Century Gothic (Основной текст)"/>
                  </a:rPr>
                  <a:t>Reserved</a:t>
                </a:r>
                <a:endParaRPr lang="ru-RU" sz="1200" dirty="0">
                  <a:latin typeface="Century Gothic (Основной текст)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5895468" y="2985817"/>
                <a:ext cx="1102915" cy="660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 (Основной текст)"/>
                  </a:rPr>
                  <a:t>Ch 175</a:t>
                </a:r>
              </a:p>
              <a:p>
                <a:pPr algn="ctr"/>
                <a:r>
                  <a:rPr lang="en-US" sz="11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 (Основной текст)"/>
                  </a:rPr>
                  <a:t>alternative</a:t>
                </a:r>
                <a:endParaRPr lang="en-US" sz="11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 (Основной текст)"/>
                </a:endParaRPr>
              </a:p>
              <a:p>
                <a:pPr algn="ctr"/>
                <a:r>
                  <a:rPr lang="en-US" sz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 (Основной текст)"/>
                  </a:rPr>
                  <a:t>(20 MHz)</a:t>
                </a:r>
                <a:endParaRPr lang="ru-RU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 (Основной текст)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7398973" y="2985817"/>
                <a:ext cx="1059224" cy="660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 (Основной текст)"/>
                  </a:rPr>
                  <a:t>Ch </a:t>
                </a:r>
                <a:r>
                  <a:rPr lang="en-US" sz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 (Основной текст)"/>
                  </a:rPr>
                  <a:t>181</a:t>
                </a:r>
                <a:endPara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 (Основной текст)"/>
                </a:endParaRPr>
              </a:p>
              <a:p>
                <a:pPr algn="ctr"/>
                <a:r>
                  <a:rPr lang="en-US" sz="11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 (Основной текст)"/>
                  </a:rPr>
                  <a:t>alternative</a:t>
                </a:r>
              </a:p>
              <a:p>
                <a:pPr algn="ctr"/>
                <a:r>
                  <a:rPr 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 (Основной текст)"/>
                  </a:rPr>
                  <a:t>(20 MHz)</a:t>
                </a:r>
                <a:endParaRPr lang="ru-RU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 (Основной текст)"/>
                </a:endParaRPr>
              </a:p>
            </p:txBody>
          </p:sp>
        </p:grpSp>
        <p:sp>
          <p:nvSpPr>
            <p:cNvPr id="31" name="Левая фигурная скобка 30"/>
            <p:cNvSpPr/>
            <p:nvPr/>
          </p:nvSpPr>
          <p:spPr>
            <a:xfrm rot="5400000">
              <a:off x="5206417" y="4254495"/>
              <a:ext cx="210637" cy="288365"/>
            </a:xfrm>
            <a:prstGeom prst="leftBrac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entury Gothic (Основной текст)"/>
              </a:endParaRPr>
            </a:p>
          </p:txBody>
        </p:sp>
        <p:sp>
          <p:nvSpPr>
            <p:cNvPr id="33" name="Левая фигурная скобка 32"/>
            <p:cNvSpPr/>
            <p:nvPr/>
          </p:nvSpPr>
          <p:spPr>
            <a:xfrm rot="5400000">
              <a:off x="6334375" y="3906637"/>
              <a:ext cx="200089" cy="973533"/>
            </a:xfrm>
            <a:prstGeom prst="leftBrac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entury Gothic (Основной текст)"/>
              </a:endParaRPr>
            </a:p>
          </p:txBody>
        </p:sp>
        <p:sp>
          <p:nvSpPr>
            <p:cNvPr id="35" name="Левая фигурная скобка 34"/>
            <p:cNvSpPr/>
            <p:nvPr/>
          </p:nvSpPr>
          <p:spPr>
            <a:xfrm rot="5400000">
              <a:off x="7825336" y="3880943"/>
              <a:ext cx="220449" cy="1045272"/>
            </a:xfrm>
            <a:prstGeom prst="leftBrac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entury Gothic (Основной текст)"/>
              </a:endParaRPr>
            </a:p>
          </p:txBody>
        </p:sp>
      </p:grpSp>
      <p:sp>
        <p:nvSpPr>
          <p:cNvPr id="51" name="Прямоугольник 50"/>
          <p:cNvSpPr/>
          <p:nvPr/>
        </p:nvSpPr>
        <p:spPr>
          <a:xfrm>
            <a:off x="1869512" y="1169426"/>
            <a:ext cx="30119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2F5496"/>
                </a:solidFill>
                <a:latin typeface="Century Gothic (Основной текст)"/>
                <a:cs typeface="Times New Roman" panose="02020603050405020304" pitchFamily="18" charset="0"/>
              </a:rPr>
              <a:t>Частоты</a:t>
            </a:r>
            <a:r>
              <a:rPr lang="en-US" sz="1200" b="1" dirty="0">
                <a:solidFill>
                  <a:srgbClr val="2F5496"/>
                </a:solidFill>
                <a:latin typeface="Century Gothic (Основной текст)"/>
                <a:cs typeface="Times New Roman" panose="02020603050405020304" pitchFamily="18" charset="0"/>
              </a:rPr>
              <a:t>,</a:t>
            </a:r>
            <a:r>
              <a:rPr lang="ru-RU" sz="1200" b="1" dirty="0">
                <a:solidFill>
                  <a:srgbClr val="2F5496"/>
                </a:solidFill>
                <a:latin typeface="Century Gothic (Основной текст)"/>
                <a:cs typeface="Times New Roman" panose="02020603050405020304" pitchFamily="18" charset="0"/>
              </a:rPr>
              <a:t> выделенные для ИТС в РФ</a:t>
            </a:r>
            <a:endParaRPr lang="fi-FI" sz="1200" b="1" dirty="0">
              <a:solidFill>
                <a:srgbClr val="2F5496"/>
              </a:solidFill>
              <a:latin typeface="Century Gothic (Основной текст)"/>
              <a:cs typeface="Times New Roman" panose="02020603050405020304" pitchFamily="18" charset="0"/>
            </a:endParaRPr>
          </a:p>
        </p:txBody>
      </p:sp>
      <p:grpSp>
        <p:nvGrpSpPr>
          <p:cNvPr id="52" name="Группа 51"/>
          <p:cNvGrpSpPr/>
          <p:nvPr/>
        </p:nvGrpSpPr>
        <p:grpSpPr>
          <a:xfrm>
            <a:off x="42874" y="4349653"/>
            <a:ext cx="6510557" cy="2196087"/>
            <a:chOff x="199980" y="4659726"/>
            <a:chExt cx="4716436" cy="1590909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199980" y="4659726"/>
              <a:ext cx="4716436" cy="1590909"/>
              <a:chOff x="1747520" y="2574116"/>
              <a:chExt cx="5384114" cy="1816125"/>
            </a:xfrm>
          </p:grpSpPr>
          <p:sp>
            <p:nvSpPr>
              <p:cNvPr id="57" name="Полилиния 56"/>
              <p:cNvSpPr/>
              <p:nvPr/>
            </p:nvSpPr>
            <p:spPr>
              <a:xfrm>
                <a:off x="1747520" y="2913014"/>
                <a:ext cx="2410738" cy="1019390"/>
              </a:xfrm>
              <a:custGeom>
                <a:avLst/>
                <a:gdLst>
                  <a:gd name="connsiteX0" fmla="*/ 756448 w 2410738"/>
                  <a:gd name="connsiteY0" fmla="*/ 0 h 1019390"/>
                  <a:gd name="connsiteX1" fmla="*/ 2409941 w 2410738"/>
                  <a:gd name="connsiteY1" fmla="*/ 1008717 h 1019390"/>
                  <a:gd name="connsiteX2" fmla="*/ 2410738 w 2410738"/>
                  <a:gd name="connsiteY2" fmla="*/ 1019390 h 1019390"/>
                  <a:gd name="connsiteX3" fmla="*/ 0 w 2410738"/>
                  <a:gd name="connsiteY3" fmla="*/ 1019390 h 1019390"/>
                  <a:gd name="connsiteX4" fmla="*/ 0 w 2410738"/>
                  <a:gd name="connsiteY4" fmla="*/ 123171 h 1019390"/>
                  <a:gd name="connsiteX5" fmla="*/ 8761 w 2410738"/>
                  <a:gd name="connsiteY5" fmla="*/ 119837 h 1019390"/>
                  <a:gd name="connsiteX6" fmla="*/ 756448 w 2410738"/>
                  <a:gd name="connsiteY6" fmla="*/ 0 h 1019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0738" h="1019390">
                    <a:moveTo>
                      <a:pt x="756448" y="0"/>
                    </a:moveTo>
                    <a:cubicBezTo>
                      <a:pt x="1617015" y="0"/>
                      <a:pt x="2324826" y="442136"/>
                      <a:pt x="2409941" y="1008717"/>
                    </a:cubicBezTo>
                    <a:lnTo>
                      <a:pt x="2410738" y="1019390"/>
                    </a:lnTo>
                    <a:lnTo>
                      <a:pt x="0" y="1019390"/>
                    </a:lnTo>
                    <a:lnTo>
                      <a:pt x="0" y="123171"/>
                    </a:lnTo>
                    <a:lnTo>
                      <a:pt x="8761" y="119837"/>
                    </a:lnTo>
                    <a:cubicBezTo>
                      <a:pt x="233511" y="43178"/>
                      <a:pt x="487521" y="0"/>
                      <a:pt x="756448" y="0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4">
                      <a:lumMod val="0"/>
                      <a:lumOff val="100000"/>
                      <a:alpha val="9000"/>
                    </a:schemeClr>
                  </a:gs>
                  <a:gs pos="33000">
                    <a:schemeClr val="accent4">
                      <a:lumMod val="0"/>
                      <a:lumOff val="100000"/>
                      <a:alpha val="14000"/>
                    </a:schemeClr>
                  </a:gs>
                  <a:gs pos="81000">
                    <a:schemeClr val="accent4">
                      <a:lumMod val="100000"/>
                      <a:alpha val="1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solidFill>
                  <a:srgbClr val="FFFF00">
                    <a:alpha val="23000"/>
                  </a:srgb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entury Gothic (Основной текст)"/>
                </a:endParaRPr>
              </a:p>
            </p:txBody>
          </p:sp>
          <p:sp>
            <p:nvSpPr>
              <p:cNvPr id="58" name="Дуга 57"/>
              <p:cNvSpPr/>
              <p:nvPr/>
            </p:nvSpPr>
            <p:spPr>
              <a:xfrm rot="20785824">
                <a:off x="1762877" y="2840334"/>
                <a:ext cx="2338297" cy="1490103"/>
              </a:xfrm>
              <a:prstGeom prst="arc">
                <a:avLst/>
              </a:prstGeom>
              <a:ln w="25400">
                <a:solidFill>
                  <a:srgbClr val="FF99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entury Gothic (Основной текст)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2915713" y="2574116"/>
                <a:ext cx="4215921" cy="229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i="1" dirty="0" smtClean="0"/>
                  <a:t>Зона покрытия  </a:t>
                </a:r>
                <a:r>
                  <a:rPr lang="en-US" sz="1200" b="1" i="1" dirty="0" smtClean="0"/>
                  <a:t>RSU </a:t>
                </a:r>
                <a:r>
                  <a:rPr lang="ru-RU" sz="1200" b="1" i="1" dirty="0" smtClean="0"/>
                  <a:t>в </a:t>
                </a:r>
                <a:r>
                  <a:rPr lang="ru-RU" sz="1200" b="1" i="1" dirty="0"/>
                  <a:t>городе</a:t>
                </a:r>
                <a:r>
                  <a:rPr lang="en-US" sz="1200" b="1" i="1" dirty="0"/>
                  <a:t>:</a:t>
                </a:r>
                <a:endParaRPr lang="ru-RU" sz="1200" b="1" i="1" dirty="0"/>
              </a:p>
            </p:txBody>
          </p:sp>
          <p:sp>
            <p:nvSpPr>
              <p:cNvPr id="60" name="Дуга 59"/>
              <p:cNvSpPr/>
              <p:nvPr/>
            </p:nvSpPr>
            <p:spPr>
              <a:xfrm rot="19116975">
                <a:off x="4047581" y="3275683"/>
                <a:ext cx="1124286" cy="1000298"/>
              </a:xfrm>
              <a:prstGeom prst="arc">
                <a:avLst/>
              </a:prstGeom>
              <a:ln w="25400">
                <a:solidFill>
                  <a:srgbClr val="FF99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entury Gothic (Основной текст)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3992414" y="4071591"/>
                <a:ext cx="1250665" cy="316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 (Основной текст)"/>
                  </a:rPr>
                  <a:t>~</a:t>
                </a:r>
                <a:r>
                  <a:rPr lang="ru-RU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 (Основной текст)"/>
                  </a:rPr>
                  <a:t>3</a:t>
                </a:r>
                <a:r>
                  <a:rPr 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 (Основной текст)"/>
                  </a:rPr>
                  <a:t>00</a:t>
                </a:r>
                <a:r>
                  <a:rPr lang="ru-RU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 (Основной текст)"/>
                  </a:rPr>
                  <a:t> м</a:t>
                </a:r>
              </a:p>
            </p:txBody>
          </p:sp>
          <p:cxnSp>
            <p:nvCxnSpPr>
              <p:cNvPr id="62" name="Прямая соединительная линия 61"/>
              <p:cNvCxnSpPr/>
              <p:nvPr/>
            </p:nvCxnSpPr>
            <p:spPr>
              <a:xfrm>
                <a:off x="2536219" y="3962560"/>
                <a:ext cx="0" cy="22918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 стрелкой 62"/>
              <p:cNvCxnSpPr/>
              <p:nvPr/>
            </p:nvCxnSpPr>
            <p:spPr>
              <a:xfrm>
                <a:off x="2536219" y="4077151"/>
                <a:ext cx="162524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 стрелкой 63"/>
              <p:cNvCxnSpPr/>
              <p:nvPr/>
            </p:nvCxnSpPr>
            <p:spPr>
              <a:xfrm>
                <a:off x="4161465" y="4077151"/>
                <a:ext cx="896519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/>
              <p:cNvSpPr txBox="1"/>
              <p:nvPr/>
            </p:nvSpPr>
            <p:spPr>
              <a:xfrm>
                <a:off x="2551503" y="2899576"/>
                <a:ext cx="1702940" cy="316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FF9900"/>
                    </a:solidFill>
                    <a:latin typeface="Century Gothic (Основной текст)"/>
                  </a:rPr>
                  <a:t>V2</a:t>
                </a:r>
                <a:r>
                  <a:rPr lang="en-US" sz="1200" dirty="0">
                    <a:solidFill>
                      <a:srgbClr val="FF9900"/>
                    </a:solidFill>
                    <a:latin typeface="Century Gothic (Основной текст)"/>
                  </a:rPr>
                  <a:t>I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4019336" y="2972493"/>
                <a:ext cx="1250665" cy="316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rgbClr val="FF9900"/>
                    </a:solidFill>
                    <a:latin typeface="Century Gothic (Основной текст)"/>
                  </a:rPr>
                  <a:t>V2V</a:t>
                </a:r>
                <a:endParaRPr lang="en-US" sz="1200" dirty="0">
                  <a:solidFill>
                    <a:srgbClr val="FF9900"/>
                  </a:solidFill>
                  <a:latin typeface="Century Gothic (Основной текст)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2068241" y="2803656"/>
                <a:ext cx="987899" cy="316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C56423"/>
                    </a:solidFill>
                    <a:latin typeface="Century Gothic (Основной текст)"/>
                  </a:rPr>
                  <a:t>RSU</a:t>
                </a:r>
              </a:p>
            </p:txBody>
          </p:sp>
          <p:cxnSp>
            <p:nvCxnSpPr>
              <p:cNvPr id="68" name="Прямая соединительная линия 67"/>
              <p:cNvCxnSpPr/>
              <p:nvPr/>
            </p:nvCxnSpPr>
            <p:spPr>
              <a:xfrm flipH="1">
                <a:off x="2010250" y="3901989"/>
                <a:ext cx="4611040" cy="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/>
              <p:cNvSpPr txBox="1"/>
              <p:nvPr/>
            </p:nvSpPr>
            <p:spPr>
              <a:xfrm>
                <a:off x="2543483" y="4074029"/>
                <a:ext cx="1702940" cy="316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 (Основной текст)"/>
                  </a:rPr>
                  <a:t>~</a:t>
                </a:r>
                <a:r>
                  <a:rPr 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 (Основной текст)"/>
                  </a:rPr>
                  <a:t>500</a:t>
                </a:r>
                <a:r>
                  <a:rPr lang="ru-RU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 (Основной текст)"/>
                  </a:rPr>
                  <a:t> м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4503543" y="3337394"/>
                <a:ext cx="987819" cy="281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rgbClr val="C56423"/>
                    </a:solidFill>
                    <a:latin typeface="Century Gothic (Основной текст)"/>
                  </a:rPr>
                  <a:t>OBU</a:t>
                </a:r>
              </a:p>
            </p:txBody>
          </p:sp>
          <p:cxnSp>
            <p:nvCxnSpPr>
              <p:cNvPr id="71" name="Прямая соединительная линия 70"/>
              <p:cNvCxnSpPr/>
              <p:nvPr/>
            </p:nvCxnSpPr>
            <p:spPr>
              <a:xfrm>
                <a:off x="4161465" y="3941003"/>
                <a:ext cx="0" cy="22918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Прямая соединительная линия 71"/>
              <p:cNvCxnSpPr/>
              <p:nvPr/>
            </p:nvCxnSpPr>
            <p:spPr>
              <a:xfrm>
                <a:off x="5073163" y="3947487"/>
                <a:ext cx="0" cy="22918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Box 72"/>
              <p:cNvSpPr txBox="1"/>
              <p:nvPr/>
            </p:nvSpPr>
            <p:spPr>
              <a:xfrm>
                <a:off x="3631045" y="3337394"/>
                <a:ext cx="987819" cy="281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>
                    <a:solidFill>
                      <a:srgbClr val="C56423"/>
                    </a:solidFill>
                    <a:latin typeface="Century Gothic (Основной текст)"/>
                  </a:rPr>
                  <a:t>OBU</a:t>
                </a:r>
              </a:p>
            </p:txBody>
          </p:sp>
        </p:grp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984" y="5078186"/>
              <a:ext cx="466423" cy="734138"/>
            </a:xfrm>
            <a:prstGeom prst="rect">
              <a:avLst/>
            </a:prstGeom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4501" y="5475381"/>
              <a:ext cx="493270" cy="362683"/>
            </a:xfrm>
            <a:prstGeom prst="rect">
              <a:avLst/>
            </a:prstGeom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73370" y="5475381"/>
              <a:ext cx="493270" cy="362683"/>
            </a:xfrm>
            <a:prstGeom prst="rect">
              <a:avLst/>
            </a:prstGeom>
          </p:spPr>
        </p:pic>
      </p:grpSp>
      <p:grpSp>
        <p:nvGrpSpPr>
          <p:cNvPr id="74" name="Группа 73"/>
          <p:cNvGrpSpPr/>
          <p:nvPr/>
        </p:nvGrpSpPr>
        <p:grpSpPr>
          <a:xfrm>
            <a:off x="5790850" y="4378479"/>
            <a:ext cx="6323907" cy="3438472"/>
            <a:chOff x="4530751" y="4529713"/>
            <a:chExt cx="5134697" cy="2791868"/>
          </a:xfrm>
        </p:grpSpPr>
        <p:grpSp>
          <p:nvGrpSpPr>
            <p:cNvPr id="75" name="Группа 74"/>
            <p:cNvGrpSpPr/>
            <p:nvPr/>
          </p:nvGrpSpPr>
          <p:grpSpPr>
            <a:xfrm>
              <a:off x="4530751" y="4529713"/>
              <a:ext cx="5134697" cy="2791868"/>
              <a:chOff x="1979967" y="4716718"/>
              <a:chExt cx="5321265" cy="3187096"/>
            </a:xfrm>
          </p:grpSpPr>
          <p:sp>
            <p:nvSpPr>
              <p:cNvPr id="79" name="Дуга 78"/>
              <p:cNvSpPr/>
              <p:nvPr/>
            </p:nvSpPr>
            <p:spPr>
              <a:xfrm rot="19788969">
                <a:off x="2167451" y="5020813"/>
                <a:ext cx="2883001" cy="2883001"/>
              </a:xfrm>
              <a:prstGeom prst="arc">
                <a:avLst/>
              </a:prstGeom>
              <a:ln w="25400">
                <a:solidFill>
                  <a:srgbClr val="FF99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entury Gothic (Основной текст)"/>
                </a:endParaRPr>
              </a:p>
            </p:txBody>
          </p:sp>
          <p:grpSp>
            <p:nvGrpSpPr>
              <p:cNvPr id="80" name="Группа 79"/>
              <p:cNvGrpSpPr/>
              <p:nvPr/>
            </p:nvGrpSpPr>
            <p:grpSpPr>
              <a:xfrm>
                <a:off x="1979967" y="4716718"/>
                <a:ext cx="5321265" cy="2161843"/>
                <a:chOff x="1979967" y="4716718"/>
                <a:chExt cx="5321265" cy="2161843"/>
              </a:xfrm>
            </p:grpSpPr>
            <p:sp>
              <p:nvSpPr>
                <p:cNvPr id="81" name="Полилиния 80"/>
                <p:cNvSpPr/>
                <p:nvPr/>
              </p:nvSpPr>
              <p:spPr>
                <a:xfrm>
                  <a:off x="1979967" y="5159566"/>
                  <a:ext cx="2995483" cy="1019391"/>
                </a:xfrm>
                <a:custGeom>
                  <a:avLst/>
                  <a:gdLst>
                    <a:gd name="connsiteX0" fmla="*/ 907846 w 3227932"/>
                    <a:gd name="connsiteY0" fmla="*/ 0 h 1019390"/>
                    <a:gd name="connsiteX1" fmla="*/ 3226814 w 3227932"/>
                    <a:gd name="connsiteY1" fmla="*/ 1008717 h 1019390"/>
                    <a:gd name="connsiteX2" fmla="*/ 3227932 w 3227932"/>
                    <a:gd name="connsiteY2" fmla="*/ 1019390 h 1019390"/>
                    <a:gd name="connsiteX3" fmla="*/ 0 w 3227932"/>
                    <a:gd name="connsiteY3" fmla="*/ 1019390 h 1019390"/>
                    <a:gd name="connsiteX4" fmla="*/ 0 w 3227932"/>
                    <a:gd name="connsiteY4" fmla="*/ 89418 h 1019390"/>
                    <a:gd name="connsiteX5" fmla="*/ 53126 w 3227932"/>
                    <a:gd name="connsiteY5" fmla="*/ 77937 h 1019390"/>
                    <a:gd name="connsiteX6" fmla="*/ 907846 w 3227932"/>
                    <a:gd name="connsiteY6" fmla="*/ 0 h 1019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27932" h="1019390">
                      <a:moveTo>
                        <a:pt x="907846" y="0"/>
                      </a:moveTo>
                      <a:cubicBezTo>
                        <a:pt x="2114762" y="0"/>
                        <a:pt x="3107444" y="442136"/>
                        <a:pt x="3226814" y="1008717"/>
                      </a:cubicBezTo>
                      <a:lnTo>
                        <a:pt x="3227932" y="1019390"/>
                      </a:lnTo>
                      <a:lnTo>
                        <a:pt x="0" y="1019390"/>
                      </a:lnTo>
                      <a:lnTo>
                        <a:pt x="0" y="89418"/>
                      </a:lnTo>
                      <a:lnTo>
                        <a:pt x="53126" y="77937"/>
                      </a:lnTo>
                      <a:cubicBezTo>
                        <a:pt x="317778" y="27634"/>
                        <a:pt x="606117" y="0"/>
                        <a:pt x="907846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accent4">
                        <a:lumMod val="0"/>
                        <a:lumOff val="100000"/>
                        <a:alpha val="10000"/>
                      </a:schemeClr>
                    </a:gs>
                    <a:gs pos="33000">
                      <a:schemeClr val="accent4">
                        <a:lumMod val="0"/>
                        <a:lumOff val="100000"/>
                        <a:alpha val="14000"/>
                      </a:schemeClr>
                    </a:gs>
                    <a:gs pos="81000">
                      <a:schemeClr val="accent4">
                        <a:lumMod val="100000"/>
                        <a:alpha val="1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>
                  <a:solidFill>
                    <a:srgbClr val="FFFF00">
                      <a:alpha val="23000"/>
                    </a:srgb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entury Gothic (Основной текст)"/>
                  </a:endParaRPr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3468577" y="4716718"/>
                  <a:ext cx="3832655" cy="316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200" b="1" i="1" dirty="0">
                      <a:latin typeface="Century Gothic (Основной текст)"/>
                    </a:rPr>
                    <a:t>Зона покрытия  </a:t>
                  </a:r>
                  <a:r>
                    <a:rPr lang="en-US" sz="1200" b="1" i="1" dirty="0">
                      <a:latin typeface="Century Gothic (Основной текст)"/>
                    </a:rPr>
                    <a:t>RSU </a:t>
                  </a:r>
                  <a:r>
                    <a:rPr lang="ru-RU" sz="1200" b="1" i="1" dirty="0" smtClean="0">
                      <a:latin typeface="Century Gothic (Основной текст)"/>
                    </a:rPr>
                    <a:t>вне города</a:t>
                  </a:r>
                  <a:r>
                    <a:rPr lang="en-US" sz="1200" b="1" i="1" dirty="0" smtClean="0">
                      <a:latin typeface="Century Gothic (Основной текст)"/>
                    </a:rPr>
                    <a:t>:</a:t>
                  </a:r>
                  <a:endParaRPr lang="ru-RU" sz="1200" b="1" i="1" dirty="0">
                    <a:latin typeface="Century Gothic (Основной текст)"/>
                  </a:endParaRPr>
                </a:p>
              </p:txBody>
            </p:sp>
            <p:sp>
              <p:nvSpPr>
                <p:cNvPr id="83" name="Дуга 82"/>
                <p:cNvSpPr/>
                <p:nvPr/>
              </p:nvSpPr>
              <p:spPr>
                <a:xfrm rot="18829786">
                  <a:off x="5039168" y="5630266"/>
                  <a:ext cx="1248295" cy="1248295"/>
                </a:xfrm>
                <a:prstGeom prst="arc">
                  <a:avLst/>
                </a:prstGeom>
                <a:ln w="25400">
                  <a:solidFill>
                    <a:srgbClr val="FF990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entury Gothic (Основной текст)"/>
                  </a:endParaRP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5216957" y="6335256"/>
                  <a:ext cx="1136968" cy="316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entury Gothic (Основной текст)"/>
                    </a:rPr>
                    <a:t>~</a:t>
                  </a:r>
                  <a:r>
                    <a:rPr lang="ru-RU" sz="12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entury Gothic (Основной текст)"/>
                    </a:rPr>
                    <a:t>4</a:t>
                  </a:r>
                  <a:r>
                    <a:rPr lang="en-US" sz="12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entury Gothic (Основной текст)"/>
                    </a:rPr>
                    <a:t>00</a:t>
                  </a:r>
                  <a:r>
                    <a:rPr lang="ru-RU" sz="12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entury Gothic (Основной текст)"/>
                    </a:rPr>
                    <a:t> </a:t>
                  </a:r>
                  <a:r>
                    <a:rPr lang="ru-RU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entury Gothic (Основной текст)"/>
                    </a:rPr>
                    <a:t>м</a:t>
                  </a:r>
                </a:p>
              </p:txBody>
            </p:sp>
            <p:cxnSp>
              <p:nvCxnSpPr>
                <p:cNvPr id="85" name="Прямая соединительная линия 84"/>
                <p:cNvCxnSpPr/>
                <p:nvPr/>
              </p:nvCxnSpPr>
              <p:spPr>
                <a:xfrm>
                  <a:off x="2707719" y="6248205"/>
                  <a:ext cx="0" cy="22918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Прямая соединительная линия 85"/>
                <p:cNvCxnSpPr/>
                <p:nvPr/>
              </p:nvCxnSpPr>
              <p:spPr>
                <a:xfrm>
                  <a:off x="5014030" y="6226648"/>
                  <a:ext cx="0" cy="22918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Прямая соединительная линия 86"/>
                <p:cNvCxnSpPr/>
                <p:nvPr/>
              </p:nvCxnSpPr>
              <p:spPr>
                <a:xfrm>
                  <a:off x="6362464" y="6187635"/>
                  <a:ext cx="0" cy="22918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Прямая со стрелкой 87"/>
                <p:cNvCxnSpPr/>
                <p:nvPr/>
              </p:nvCxnSpPr>
              <p:spPr>
                <a:xfrm>
                  <a:off x="2707719" y="6362796"/>
                  <a:ext cx="2306312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Прямая со стрелкой 88"/>
                <p:cNvCxnSpPr/>
                <p:nvPr/>
              </p:nvCxnSpPr>
              <p:spPr>
                <a:xfrm>
                  <a:off x="5014031" y="6362796"/>
                  <a:ext cx="1348434" cy="243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0" name="TextBox 89"/>
                <p:cNvSpPr txBox="1"/>
                <p:nvPr/>
              </p:nvSpPr>
              <p:spPr>
                <a:xfrm>
                  <a:off x="2882187" y="5085193"/>
                  <a:ext cx="1548127" cy="316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rgbClr val="FF9900"/>
                      </a:solidFill>
                      <a:latin typeface="Century Gothic (Основной текст)"/>
                    </a:rPr>
                    <a:t>V2I</a:t>
                  </a:r>
                  <a:endParaRPr lang="en-US" sz="1200" dirty="0">
                    <a:solidFill>
                      <a:srgbClr val="FF9900"/>
                    </a:solidFill>
                    <a:latin typeface="Century Gothic (Основной текст)"/>
                  </a:endParaRPr>
                </a:p>
              </p:txBody>
            </p:sp>
            <p:sp>
              <p:nvSpPr>
                <p:cNvPr id="91" name="TextBox 90"/>
                <p:cNvSpPr txBox="1"/>
                <p:nvPr/>
              </p:nvSpPr>
              <p:spPr>
                <a:xfrm>
                  <a:off x="5023593" y="5251088"/>
                  <a:ext cx="1136968" cy="316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rgbClr val="FF9900"/>
                      </a:solidFill>
                      <a:latin typeface="Century Gothic (Основной текст)"/>
                    </a:rPr>
                    <a:t>V2V</a:t>
                  </a:r>
                  <a:endParaRPr lang="en-US" sz="1200" dirty="0">
                    <a:solidFill>
                      <a:srgbClr val="FF9900"/>
                    </a:solidFill>
                    <a:latin typeface="Century Gothic (Основной текст)"/>
                  </a:endParaRPr>
                </a:p>
              </p:txBody>
            </p:sp>
            <p:sp>
              <p:nvSpPr>
                <p:cNvPr id="92" name="TextBox 91"/>
                <p:cNvSpPr txBox="1"/>
                <p:nvPr/>
              </p:nvSpPr>
              <p:spPr>
                <a:xfrm>
                  <a:off x="2254501" y="5062790"/>
                  <a:ext cx="898090" cy="316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C56423"/>
                      </a:solidFill>
                      <a:latin typeface="Century Gothic (Основной текст)"/>
                    </a:rPr>
                    <a:t>RSU</a:t>
                  </a:r>
                </a:p>
              </p:txBody>
            </p:sp>
            <p:sp>
              <p:nvSpPr>
                <p:cNvPr id="93" name="TextBox 92"/>
                <p:cNvSpPr txBox="1"/>
                <p:nvPr/>
              </p:nvSpPr>
              <p:spPr>
                <a:xfrm>
                  <a:off x="4550349" y="5619237"/>
                  <a:ext cx="898017" cy="2810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b="1" dirty="0">
                      <a:solidFill>
                        <a:srgbClr val="C56423"/>
                      </a:solidFill>
                      <a:latin typeface="Century Gothic (Основной текст)"/>
                    </a:rPr>
                    <a:t>OBU</a:t>
                  </a:r>
                </a:p>
              </p:txBody>
            </p:sp>
            <p:cxnSp>
              <p:nvCxnSpPr>
                <p:cNvPr id="94" name="Прямая соединительная линия 93"/>
                <p:cNvCxnSpPr/>
                <p:nvPr/>
              </p:nvCxnSpPr>
              <p:spPr>
                <a:xfrm flipH="1">
                  <a:off x="2159119" y="6187634"/>
                  <a:ext cx="4611038" cy="0"/>
                </a:xfrm>
                <a:prstGeom prst="line">
                  <a:avLst/>
                </a:prstGeom>
                <a:ln w="349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5" name="TextBox 94"/>
                <p:cNvSpPr txBox="1"/>
                <p:nvPr/>
              </p:nvSpPr>
              <p:spPr>
                <a:xfrm>
                  <a:off x="2962251" y="6314236"/>
                  <a:ext cx="1548127" cy="3162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entury Gothic (Основной текст)"/>
                    </a:rPr>
                    <a:t>~</a:t>
                  </a:r>
                  <a:r>
                    <a:rPr lang="ru-RU" sz="12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entury Gothic (Основной текст)"/>
                    </a:rPr>
                    <a:t>8</a:t>
                  </a:r>
                  <a:r>
                    <a:rPr lang="en-US" sz="12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entury Gothic (Основной текст)"/>
                    </a:rPr>
                    <a:t>00</a:t>
                  </a:r>
                  <a:r>
                    <a:rPr lang="ru-RU" sz="1200" dirty="0" smtClean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entury Gothic (Основной текст)"/>
                    </a:rPr>
                    <a:t> </a:t>
                  </a:r>
                  <a:r>
                    <a:rPr lang="ru-RU" sz="1200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entury Gothic (Основной текст)"/>
                    </a:rPr>
                    <a:t>м</a:t>
                  </a:r>
                </a:p>
              </p:txBody>
            </p:sp>
            <p:sp>
              <p:nvSpPr>
                <p:cNvPr id="96" name="TextBox 95"/>
                <p:cNvSpPr txBox="1"/>
                <p:nvPr/>
              </p:nvSpPr>
              <p:spPr>
                <a:xfrm>
                  <a:off x="6119187" y="5544899"/>
                  <a:ext cx="898017" cy="2810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b="1" dirty="0">
                      <a:solidFill>
                        <a:srgbClr val="C56423"/>
                      </a:solidFill>
                      <a:latin typeface="Century Gothic (Основной текст)"/>
                    </a:rPr>
                    <a:t>OBU</a:t>
                  </a:r>
                </a:p>
              </p:txBody>
            </p:sp>
          </p:grpSp>
        </p:grpSp>
        <p:pic>
          <p:nvPicPr>
            <p:cNvPr id="76" name="Рисунок 7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1680" y="5076354"/>
              <a:ext cx="466423" cy="734138"/>
            </a:xfrm>
            <a:prstGeom prst="rect">
              <a:avLst/>
            </a:prstGeom>
          </p:spPr>
        </p:pic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98784" y="5459775"/>
              <a:ext cx="493270" cy="362683"/>
            </a:xfrm>
            <a:prstGeom prst="rect">
              <a:avLst/>
            </a:prstGeom>
          </p:spPr>
        </p:pic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0468" y="5475381"/>
              <a:ext cx="493270" cy="362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389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Другая 2">
      <a:dk1>
        <a:srgbClr val="2F5496"/>
      </a:dk1>
      <a:lt1>
        <a:sysClr val="window" lastClr="FFFFFF"/>
      </a:lt1>
      <a:dk2>
        <a:srgbClr val="034A90"/>
      </a:dk2>
      <a:lt2>
        <a:srgbClr val="E7E6E6"/>
      </a:lt2>
      <a:accent1>
        <a:srgbClr val="FF6600"/>
      </a:accent1>
      <a:accent2>
        <a:srgbClr val="FF66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Другая 2">
    <a:dk1>
      <a:srgbClr val="2F5496"/>
    </a:dk1>
    <a:lt1>
      <a:sysClr val="window" lastClr="FFFFFF"/>
    </a:lt1>
    <a:dk2>
      <a:srgbClr val="034A90"/>
    </a:dk2>
    <a:lt2>
      <a:srgbClr val="E7E6E6"/>
    </a:lt2>
    <a:accent1>
      <a:srgbClr val="FF6600"/>
    </a:accent1>
    <a:accent2>
      <a:srgbClr val="FF6600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915</TotalTime>
  <Words>1948</Words>
  <Application>Microsoft Office PowerPoint</Application>
  <PresentationFormat>Широкоэкранный</PresentationFormat>
  <Paragraphs>339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3" baseType="lpstr">
      <vt:lpstr>SimSun</vt:lpstr>
      <vt:lpstr>SimSun</vt:lpstr>
      <vt:lpstr>Arial</vt:lpstr>
      <vt:lpstr>Arial Unicode MS</vt:lpstr>
      <vt:lpstr>Calibri</vt:lpstr>
      <vt:lpstr>Century Gothic</vt:lpstr>
      <vt:lpstr>Century Gothic (Основной текст)</vt:lpstr>
      <vt:lpstr>Gotham Pro Light</vt:lpstr>
      <vt:lpstr>Gotham Pro Medium</vt:lpstr>
      <vt:lpstr>Helvetica Light</vt:lpstr>
      <vt:lpstr>Montserrat</vt:lpstr>
      <vt:lpstr>Times New Roman</vt:lpstr>
      <vt:lpstr>Office Theme</vt:lpstr>
      <vt:lpstr>ДОРОЖНАЯ ИНФРАСТРУКТУРА ДЛЯ ВЫСОКОАВТОМАТИЗИРОВАННОГО И БЕСПИЛОТНОГО ТРАНСПОРТА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</dc:title>
  <dc:creator>Work</dc:creator>
  <cp:lastModifiedBy>Васильева Е.Г.</cp:lastModifiedBy>
  <cp:revision>82</cp:revision>
  <dcterms:created xsi:type="dcterms:W3CDTF">2021-08-17T12:22:19Z</dcterms:created>
  <dcterms:modified xsi:type="dcterms:W3CDTF">2021-09-10T10:39:32Z</dcterms:modified>
</cp:coreProperties>
</file>