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9" r:id="rId4"/>
    <p:sldId id="270" r:id="rId5"/>
    <p:sldId id="273" r:id="rId6"/>
    <p:sldId id="272" r:id="rId7"/>
    <p:sldId id="271" r:id="rId8"/>
    <p:sldId id="274" r:id="rId9"/>
    <p:sldId id="275" r:id="rId10"/>
    <p:sldId id="27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7B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3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C4B6-CFD4-4D24-ACA2-1223EE0B5DE5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297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C4B6-CFD4-4D24-ACA2-1223EE0B5DE5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99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C4B6-CFD4-4D24-ACA2-1223EE0B5DE5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525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C4B6-CFD4-4D24-ACA2-1223EE0B5DE5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731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C4B6-CFD4-4D24-ACA2-1223EE0B5DE5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8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C4B6-CFD4-4D24-ACA2-1223EE0B5DE5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98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C4B6-CFD4-4D24-ACA2-1223EE0B5DE5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21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C4B6-CFD4-4D24-ACA2-1223EE0B5DE5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275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C4B6-CFD4-4D24-ACA2-1223EE0B5DE5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252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C4B6-CFD4-4D24-ACA2-1223EE0B5DE5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407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C4B6-CFD4-4D24-ACA2-1223EE0B5DE5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956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CC4B6-CFD4-4D24-ACA2-1223EE0B5DE5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ABED2-B07F-4895-8944-5ED55C751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25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92583" y="2929518"/>
            <a:ext cx="7010400" cy="1409700"/>
          </a:xfrm>
        </p:spPr>
        <p:txBody>
          <a:bodyPr>
            <a:noAutofit/>
          </a:bodyPr>
          <a:lstStyle/>
          <a:p>
            <a:pPr algn="l"/>
            <a:r>
              <a:rPr lang="ru-RU" sz="4000" b="1" dirty="0"/>
              <a:t>Федеральная платформа национальной сети интеллектуальных транспортных систем на дорогах общего пользования Российской Федерации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92583" y="4682778"/>
            <a:ext cx="5695950" cy="684212"/>
          </a:xfrm>
        </p:spPr>
        <p:txBody>
          <a:bodyPr/>
          <a:lstStyle/>
          <a:p>
            <a:pPr algn="l"/>
            <a:r>
              <a:rPr lang="ru-RU" b="1" dirty="0"/>
              <a:t>Докладчик: </a:t>
            </a:r>
            <a:r>
              <a:rPr lang="ru-RU" dirty="0"/>
              <a:t>Евстигнеев И.А.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D2B6088-9EAB-054D-9D41-FCC885AC42B2}"/>
              </a:ext>
            </a:extLst>
          </p:cNvPr>
          <p:cNvGrpSpPr/>
          <p:nvPr/>
        </p:nvGrpSpPr>
        <p:grpSpPr>
          <a:xfrm>
            <a:off x="793866" y="5890252"/>
            <a:ext cx="1505709" cy="485012"/>
            <a:chOff x="760412" y="6291706"/>
            <a:chExt cx="1505709" cy="485012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CA89E2F8-9DA1-D948-9367-03351CD613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36"/>
            <a:stretch/>
          </p:blipFill>
          <p:spPr>
            <a:xfrm>
              <a:off x="1219200" y="6332884"/>
              <a:ext cx="1046921" cy="377953"/>
            </a:xfrm>
            <a:prstGeom prst="rect">
              <a:avLst/>
            </a:prstGeom>
          </p:spPr>
        </p:pic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47DB7F04-05C3-A84A-881F-939AFAB16904}"/>
                </a:ext>
              </a:extLst>
            </p:cNvPr>
            <p:cNvGrpSpPr/>
            <p:nvPr/>
          </p:nvGrpSpPr>
          <p:grpSpPr>
            <a:xfrm>
              <a:off x="760412" y="6291706"/>
              <a:ext cx="458776" cy="485012"/>
              <a:chOff x="1909683" y="237829"/>
              <a:chExt cx="838200" cy="1066800"/>
            </a:xfrm>
            <a:noFill/>
          </p:grpSpPr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993DB8D2-6F27-6948-8044-DE401BA701A1}"/>
                  </a:ext>
                </a:extLst>
              </p:cNvPr>
              <p:cNvSpPr/>
              <p:nvPr/>
            </p:nvSpPr>
            <p:spPr>
              <a:xfrm>
                <a:off x="1981676" y="237829"/>
                <a:ext cx="762000" cy="1066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id="{4D250161-E162-8840-A0F7-25F57FE242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9683" y="237829"/>
                <a:ext cx="838200" cy="944144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4021855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6D25AD-9237-7345-A139-770A3932B1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" y="0"/>
            <a:ext cx="12192000" cy="635000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E8C9C31A-F94A-2D40-9600-AC29C96C0205}"/>
              </a:ext>
            </a:extLst>
          </p:cNvPr>
          <p:cNvSpPr/>
          <p:nvPr/>
        </p:nvSpPr>
        <p:spPr>
          <a:xfrm>
            <a:off x="641350" y="6223000"/>
            <a:ext cx="0" cy="635000"/>
          </a:xfrm>
          <a:custGeom>
            <a:avLst/>
            <a:gdLst/>
            <a:ahLst/>
            <a:cxnLst/>
            <a:rect l="l" t="t" r="r" b="b"/>
            <a:pathLst>
              <a:path h="635000">
                <a:moveTo>
                  <a:pt x="0" y="63500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2F549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821F52C-568D-E148-8820-557738E8630F}"/>
              </a:ext>
            </a:extLst>
          </p:cNvPr>
          <p:cNvGrpSpPr/>
          <p:nvPr/>
        </p:nvGrpSpPr>
        <p:grpSpPr>
          <a:xfrm>
            <a:off x="760412" y="6291706"/>
            <a:ext cx="1505709" cy="485012"/>
            <a:chOff x="760412" y="6291706"/>
            <a:chExt cx="1505709" cy="485012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B0CE215F-8CC9-7D4A-BBC9-57C9340C59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36"/>
            <a:stretch/>
          </p:blipFill>
          <p:spPr>
            <a:xfrm>
              <a:off x="1219200" y="6332884"/>
              <a:ext cx="1046921" cy="377953"/>
            </a:xfrm>
            <a:prstGeom prst="rect">
              <a:avLst/>
            </a:prstGeom>
          </p:spPr>
        </p:pic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1B92844B-552C-064F-B839-38F944B3B676}"/>
                </a:ext>
              </a:extLst>
            </p:cNvPr>
            <p:cNvGrpSpPr/>
            <p:nvPr/>
          </p:nvGrpSpPr>
          <p:grpSpPr>
            <a:xfrm>
              <a:off x="760412" y="6291706"/>
              <a:ext cx="458776" cy="485012"/>
              <a:chOff x="1909683" y="237829"/>
              <a:chExt cx="838200" cy="1066800"/>
            </a:xfrm>
            <a:noFill/>
          </p:grpSpPr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AF229E28-CF81-B640-8E1F-C40CD3682578}"/>
                  </a:ext>
                </a:extLst>
              </p:cNvPr>
              <p:cNvSpPr/>
              <p:nvPr/>
            </p:nvSpPr>
            <p:spPr>
              <a:xfrm>
                <a:off x="1981676" y="237829"/>
                <a:ext cx="762000" cy="1066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pic>
            <p:nvPicPr>
              <p:cNvPr id="18" name="Рисунок 17">
                <a:extLst>
                  <a:ext uri="{FF2B5EF4-FFF2-40B4-BE49-F238E27FC236}">
                    <a16:creationId xmlns:a16="http://schemas.microsoft.com/office/drawing/2014/main" id="{FF3EC4FF-0D4D-974D-895F-7AA065B978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9683" y="237829"/>
                <a:ext cx="838200" cy="944144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  <p:sp>
        <p:nvSpPr>
          <p:cNvPr id="9" name="object 26">
            <a:extLst>
              <a:ext uri="{FF2B5EF4-FFF2-40B4-BE49-F238E27FC236}">
                <a16:creationId xmlns:a16="http://schemas.microsoft.com/office/drawing/2014/main" id="{96A9C0F5-E90E-8746-BC01-D20FDB0452FF}"/>
              </a:ext>
            </a:extLst>
          </p:cNvPr>
          <p:cNvSpPr txBox="1"/>
          <p:nvPr/>
        </p:nvSpPr>
        <p:spPr>
          <a:xfrm>
            <a:off x="8930974" y="2286000"/>
            <a:ext cx="284429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b="1" spc="-5" dirty="0">
                <a:solidFill>
                  <a:srgbClr val="00488E"/>
                </a:solidFill>
                <a:cs typeface="Open Sans SemiBold"/>
              </a:rPr>
              <a:t>РАЗРАБОТКА ТЕХНИЧЕСКОГО ПРОЕКТА</a:t>
            </a:r>
          </a:p>
        </p:txBody>
      </p:sp>
      <p:sp>
        <p:nvSpPr>
          <p:cNvPr id="10" name="object 27">
            <a:extLst>
              <a:ext uri="{FF2B5EF4-FFF2-40B4-BE49-F238E27FC236}">
                <a16:creationId xmlns:a16="http://schemas.microsoft.com/office/drawing/2014/main" id="{13E41BB2-A30C-DA4C-9BFC-48131731CE7E}"/>
              </a:ext>
            </a:extLst>
          </p:cNvPr>
          <p:cNvSpPr txBox="1"/>
          <p:nvPr/>
        </p:nvSpPr>
        <p:spPr>
          <a:xfrm>
            <a:off x="8430840" y="2882131"/>
            <a:ext cx="3344426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ru-RU" sz="1200" dirty="0">
                <a:solidFill>
                  <a:srgbClr val="0A1135"/>
                </a:solidFill>
                <a:cs typeface="Open Sans"/>
              </a:rPr>
              <a:t>Разработка и согласование Технического проекта – комплекта проектных документов на ФП ИТС, утвержденного в установленном порядке, содержащего основные проектные решения по платформе в целом, ее функциям и всем видам обеспечения и достаточный для разработки рабочей документации на ФП ИТС.</a:t>
            </a:r>
            <a:endParaRPr lang="ru-RU" sz="1200" dirty="0">
              <a:solidFill>
                <a:srgbClr val="FF0000"/>
              </a:solidFill>
              <a:cs typeface="Open Sans"/>
            </a:endParaRPr>
          </a:p>
        </p:txBody>
      </p:sp>
      <p:sp>
        <p:nvSpPr>
          <p:cNvPr id="11" name="object 28">
            <a:extLst>
              <a:ext uri="{FF2B5EF4-FFF2-40B4-BE49-F238E27FC236}">
                <a16:creationId xmlns:a16="http://schemas.microsoft.com/office/drawing/2014/main" id="{E43EAABC-CF57-1E49-B653-F4899B324D8D}"/>
              </a:ext>
            </a:extLst>
          </p:cNvPr>
          <p:cNvSpPr txBox="1">
            <a:spLocks/>
          </p:cNvSpPr>
          <p:nvPr/>
        </p:nvSpPr>
        <p:spPr>
          <a:xfrm>
            <a:off x="628655" y="1286408"/>
            <a:ext cx="10572745" cy="412934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2600" b="1" dirty="0">
                <a:solidFill>
                  <a:srgbClr val="00488E"/>
                </a:solidFill>
                <a:cs typeface="Montserrat"/>
              </a:rPr>
              <a:t>Основные</a:t>
            </a:r>
            <a:r>
              <a:rPr lang="ru-RU" sz="2600" b="1" dirty="0">
                <a:solidFill>
                  <a:srgbClr val="00488E"/>
                </a:solidFill>
                <a:latin typeface="+mn-lt"/>
                <a:cs typeface="Montserrat"/>
              </a:rPr>
              <a:t> этапы создания ФП ИТС в 2021-22 гг.</a:t>
            </a:r>
            <a:endParaRPr lang="ru-RU" sz="2600" dirty="0">
              <a:latin typeface="+mn-lt"/>
              <a:cs typeface="Montserrat"/>
            </a:endParaRPr>
          </a:p>
        </p:txBody>
      </p:sp>
      <p:sp>
        <p:nvSpPr>
          <p:cNvPr id="12" name="object 29">
            <a:extLst>
              <a:ext uri="{FF2B5EF4-FFF2-40B4-BE49-F238E27FC236}">
                <a16:creationId xmlns:a16="http://schemas.microsoft.com/office/drawing/2014/main" id="{35CE43E3-9AF4-EA42-AE83-BC7A82C1C8D5}"/>
              </a:ext>
            </a:extLst>
          </p:cNvPr>
          <p:cNvSpPr/>
          <p:nvPr/>
        </p:nvSpPr>
        <p:spPr>
          <a:xfrm>
            <a:off x="641350" y="10668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190500"/>
                </a:moveTo>
                <a:lnTo>
                  <a:pt x="0" y="190500"/>
                </a:lnTo>
                <a:lnTo>
                  <a:pt x="0" y="0"/>
                </a:lnTo>
                <a:lnTo>
                  <a:pt x="190500" y="0"/>
                </a:lnTo>
                <a:lnTo>
                  <a:pt x="190500" y="190500"/>
                </a:lnTo>
                <a:close/>
              </a:path>
            </a:pathLst>
          </a:custGeom>
          <a:solidFill>
            <a:srgbClr val="0048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30">
            <a:extLst>
              <a:ext uri="{FF2B5EF4-FFF2-40B4-BE49-F238E27FC236}">
                <a16:creationId xmlns:a16="http://schemas.microsoft.com/office/drawing/2014/main" id="{FE167F7F-06DA-1E4C-AE0B-DEE7A1706D64}"/>
              </a:ext>
            </a:extLst>
          </p:cNvPr>
          <p:cNvSpPr/>
          <p:nvPr/>
        </p:nvSpPr>
        <p:spPr>
          <a:xfrm>
            <a:off x="831850" y="10668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190500"/>
                </a:moveTo>
                <a:lnTo>
                  <a:pt x="0" y="190500"/>
                </a:lnTo>
                <a:lnTo>
                  <a:pt x="0" y="0"/>
                </a:lnTo>
                <a:lnTo>
                  <a:pt x="190500" y="0"/>
                </a:lnTo>
                <a:lnTo>
                  <a:pt x="190500" y="190500"/>
                </a:lnTo>
                <a:close/>
              </a:path>
            </a:pathLst>
          </a:custGeom>
          <a:solidFill>
            <a:srgbClr val="EB1B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3">
            <a:extLst>
              <a:ext uri="{FF2B5EF4-FFF2-40B4-BE49-F238E27FC236}">
                <a16:creationId xmlns:a16="http://schemas.microsoft.com/office/drawing/2014/main" id="{C196ABE2-245D-7449-965A-FC7608E12521}"/>
              </a:ext>
            </a:extLst>
          </p:cNvPr>
          <p:cNvSpPr txBox="1">
            <a:spLocks/>
          </p:cNvSpPr>
          <p:nvPr/>
        </p:nvSpPr>
        <p:spPr>
          <a:xfrm>
            <a:off x="161615" y="6369248"/>
            <a:ext cx="312420" cy="305212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 algn="ctr">
              <a:spcBef>
                <a:spcPts val="220"/>
              </a:spcBef>
            </a:pPr>
            <a:r>
              <a:rPr lang="en-US"/>
              <a:t>10</a:t>
            </a:r>
            <a:endParaRPr lang="en-US" dirty="0"/>
          </a:p>
        </p:txBody>
      </p:sp>
      <p:sp>
        <p:nvSpPr>
          <p:cNvPr id="21" name="object 3">
            <a:extLst>
              <a:ext uri="{FF2B5EF4-FFF2-40B4-BE49-F238E27FC236}">
                <a16:creationId xmlns:a16="http://schemas.microsoft.com/office/drawing/2014/main" id="{F089B6BB-D316-E042-8666-CDD45B7782D6}"/>
              </a:ext>
            </a:extLst>
          </p:cNvPr>
          <p:cNvSpPr txBox="1">
            <a:spLocks/>
          </p:cNvSpPr>
          <p:nvPr/>
        </p:nvSpPr>
        <p:spPr>
          <a:xfrm>
            <a:off x="628650" y="95572"/>
            <a:ext cx="1087755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600" b="0" spc="-10" dirty="0">
                <a:latin typeface="+mj-lt"/>
                <a:cs typeface="Montserrat Light"/>
              </a:rPr>
              <a:t>Дорожная</a:t>
            </a:r>
            <a:r>
              <a:rPr lang="ru-RU" sz="2600" b="0" spc="-10" dirty="0">
                <a:latin typeface="+mn-lt"/>
                <a:cs typeface="Montserrat Light"/>
              </a:rPr>
              <a:t> карта создания ФП ИТС РФ</a:t>
            </a:r>
            <a:endParaRPr lang="ru-RU" sz="2600" kern="0" dirty="0">
              <a:latin typeface="+mn-lt"/>
              <a:cs typeface="Montserrat Light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6D8E1AA-FE44-B841-A3E0-DED53CD8A148}"/>
              </a:ext>
            </a:extLst>
          </p:cNvPr>
          <p:cNvSpPr/>
          <p:nvPr/>
        </p:nvSpPr>
        <p:spPr>
          <a:xfrm>
            <a:off x="8420087" y="2325194"/>
            <a:ext cx="438150" cy="432434"/>
          </a:xfrm>
          <a:prstGeom prst="rect">
            <a:avLst/>
          </a:prstGeom>
          <a:solidFill>
            <a:srgbClr val="004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ru-RU" sz="1600" b="1" dirty="0"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23" name="object 21">
            <a:extLst>
              <a:ext uri="{FF2B5EF4-FFF2-40B4-BE49-F238E27FC236}">
                <a16:creationId xmlns:a16="http://schemas.microsoft.com/office/drawing/2014/main" id="{78ED2469-727D-1A40-BAC1-F02C000FE7D2}"/>
              </a:ext>
            </a:extLst>
          </p:cNvPr>
          <p:cNvSpPr txBox="1"/>
          <p:nvPr/>
        </p:nvSpPr>
        <p:spPr>
          <a:xfrm>
            <a:off x="5069021" y="2423531"/>
            <a:ext cx="3083096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600" b="1" spc="-5" dirty="0">
                <a:solidFill>
                  <a:srgbClr val="00488E"/>
                </a:solidFill>
                <a:cs typeface="Open Sans SemiBold"/>
              </a:rPr>
              <a:t>РАЗРАБОТКА ТЗ</a:t>
            </a:r>
          </a:p>
        </p:txBody>
      </p:sp>
      <p:sp>
        <p:nvSpPr>
          <p:cNvPr id="24" name="object 22">
            <a:extLst>
              <a:ext uri="{FF2B5EF4-FFF2-40B4-BE49-F238E27FC236}">
                <a16:creationId xmlns:a16="http://schemas.microsoft.com/office/drawing/2014/main" id="{BB974FE2-5C76-8C43-A642-0AE83E5D57B7}"/>
              </a:ext>
            </a:extLst>
          </p:cNvPr>
          <p:cNvSpPr txBox="1"/>
          <p:nvPr/>
        </p:nvSpPr>
        <p:spPr>
          <a:xfrm>
            <a:off x="4520551" y="2907109"/>
            <a:ext cx="3175000" cy="20826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ru-RU" sz="1200" dirty="0">
                <a:solidFill>
                  <a:srgbClr val="0A1135"/>
                </a:solidFill>
                <a:cs typeface="Open Sans"/>
              </a:rPr>
              <a:t>Разработка и согласование </a:t>
            </a:r>
          </a:p>
          <a:p>
            <a:pPr marL="12700" marR="5080">
              <a:spcBef>
                <a:spcPts val="100"/>
              </a:spcBef>
            </a:pPr>
            <a:r>
              <a:rPr lang="ru-RU" sz="1200" dirty="0">
                <a:solidFill>
                  <a:srgbClr val="0A1135"/>
                </a:solidFill>
                <a:cs typeface="Open Sans"/>
              </a:rPr>
              <a:t>Технического задания на основании нормативно-правовых актов РФ, Транспортной стратегии Российской Федерации на период до 2030 года (утв. распоряжением Правительства РФ от 22 ноября 2008 г. № 1734-р с изменениями и дополнениями) и стандартов.</a:t>
            </a:r>
          </a:p>
          <a:p>
            <a:pPr marL="12700" marR="5080">
              <a:spcBef>
                <a:spcPts val="100"/>
              </a:spcBef>
            </a:pPr>
            <a:endParaRPr lang="ru-RU" sz="1200" dirty="0">
              <a:solidFill>
                <a:srgbClr val="0A1135"/>
              </a:solidFill>
              <a:cs typeface="Open Sans"/>
            </a:endParaRPr>
          </a:p>
          <a:p>
            <a:pPr marL="184150" marR="508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A1135"/>
              </a:solidFill>
              <a:cs typeface="Open Sans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200" dirty="0">
                <a:solidFill>
                  <a:srgbClr val="0A1135"/>
                </a:solidFill>
                <a:cs typeface="Open Sans"/>
              </a:rPr>
              <a:t> </a:t>
            </a:r>
            <a:endParaRPr lang="ru-RU" sz="1200" dirty="0">
              <a:cs typeface="Open Sans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22229C32-709A-084C-8BE1-3E6EDDE3CB8A}"/>
              </a:ext>
            </a:extLst>
          </p:cNvPr>
          <p:cNvSpPr/>
          <p:nvPr/>
        </p:nvSpPr>
        <p:spPr>
          <a:xfrm>
            <a:off x="4532602" y="2325194"/>
            <a:ext cx="438150" cy="432434"/>
          </a:xfrm>
          <a:prstGeom prst="rect">
            <a:avLst/>
          </a:prstGeom>
          <a:solidFill>
            <a:srgbClr val="004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</a:p>
        </p:txBody>
      </p:sp>
      <p:sp>
        <p:nvSpPr>
          <p:cNvPr id="26" name="object 16">
            <a:extLst>
              <a:ext uri="{FF2B5EF4-FFF2-40B4-BE49-F238E27FC236}">
                <a16:creationId xmlns:a16="http://schemas.microsoft.com/office/drawing/2014/main" id="{799B6840-311A-8F42-98B7-F8128FC50075}"/>
              </a:ext>
            </a:extLst>
          </p:cNvPr>
          <p:cNvSpPr txBox="1"/>
          <p:nvPr/>
        </p:nvSpPr>
        <p:spPr>
          <a:xfrm>
            <a:off x="1179064" y="2423532"/>
            <a:ext cx="3281164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b="1" spc="-5" dirty="0">
                <a:solidFill>
                  <a:srgbClr val="00488E"/>
                </a:solidFill>
                <a:cs typeface="Open Sans SemiBold"/>
              </a:rPr>
              <a:t>РАЗРАБОТКА ПОЛОЖЕНИЯ</a:t>
            </a:r>
            <a:endParaRPr sz="1600" dirty="0">
              <a:cs typeface="Open Sans SemiBold"/>
            </a:endParaRPr>
          </a:p>
        </p:txBody>
      </p:sp>
      <p:sp>
        <p:nvSpPr>
          <p:cNvPr id="27" name="object 17">
            <a:extLst>
              <a:ext uri="{FF2B5EF4-FFF2-40B4-BE49-F238E27FC236}">
                <a16:creationId xmlns:a16="http://schemas.microsoft.com/office/drawing/2014/main" id="{CAA39E45-5C28-074F-993F-0E0834C1322D}"/>
              </a:ext>
            </a:extLst>
          </p:cNvPr>
          <p:cNvSpPr txBox="1"/>
          <p:nvPr/>
        </p:nvSpPr>
        <p:spPr>
          <a:xfrm>
            <a:off x="628650" y="2905441"/>
            <a:ext cx="3344426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ru-RU" sz="1200" dirty="0">
                <a:solidFill>
                  <a:srgbClr val="0A1135"/>
                </a:solidFill>
                <a:cs typeface="Open Sans"/>
              </a:rPr>
              <a:t>Необходимо разработать и утвердить</a:t>
            </a:r>
            <a:r>
              <a:rPr lang="en-US" sz="1200" dirty="0">
                <a:solidFill>
                  <a:srgbClr val="0A1135"/>
                </a:solidFill>
                <a:cs typeface="Open Sans"/>
              </a:rPr>
              <a:t>:</a:t>
            </a:r>
            <a:r>
              <a:rPr lang="ru-RU" sz="1200" dirty="0">
                <a:solidFill>
                  <a:srgbClr val="0A1135"/>
                </a:solidFill>
                <a:cs typeface="Open Sans"/>
              </a:rPr>
              <a:t> </a:t>
            </a:r>
            <a:r>
              <a:rPr lang="en-US" sz="1200" b="1" i="1" dirty="0">
                <a:solidFill>
                  <a:srgbClr val="0A1135"/>
                </a:solidFill>
                <a:cs typeface="Open Sans"/>
              </a:rPr>
              <a:t>“</a:t>
            </a:r>
            <a:r>
              <a:rPr lang="ru-RU" sz="1200" b="1" i="1" dirty="0">
                <a:solidFill>
                  <a:srgbClr val="0A1135"/>
                </a:solidFill>
                <a:cs typeface="Open Sans"/>
              </a:rPr>
              <a:t>Положение о федеральной платформе национальной сети интеллектуальных транспортных систем на дорогах общего пользования Российской Федерации</a:t>
            </a:r>
            <a:r>
              <a:rPr lang="en-US" sz="1200" b="1" i="1" dirty="0">
                <a:solidFill>
                  <a:srgbClr val="0A1135"/>
                </a:solidFill>
                <a:cs typeface="Open Sans"/>
              </a:rPr>
              <a:t>”</a:t>
            </a:r>
            <a:r>
              <a:rPr lang="ru-RU" sz="1200" dirty="0">
                <a:solidFill>
                  <a:srgbClr val="0A1135"/>
                </a:solidFill>
                <a:cs typeface="Open Sans"/>
              </a:rPr>
              <a:t>.</a:t>
            </a:r>
            <a:endParaRPr lang="ru-RU" sz="1200" dirty="0">
              <a:cs typeface="Open Sans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3B11C92-0C80-FF4D-82F4-657CD4C949B0}"/>
              </a:ext>
            </a:extLst>
          </p:cNvPr>
          <p:cNvSpPr/>
          <p:nvPr/>
        </p:nvSpPr>
        <p:spPr>
          <a:xfrm>
            <a:off x="647700" y="2351997"/>
            <a:ext cx="438150" cy="432434"/>
          </a:xfrm>
          <a:prstGeom prst="rect">
            <a:avLst/>
          </a:prstGeom>
          <a:solidFill>
            <a:srgbClr val="004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ru-RU" sz="1600" b="1" dirty="0"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D5B196C5-6DC8-D548-A2F2-FDE2BDB9F8CB}"/>
              </a:ext>
            </a:extLst>
          </p:cNvPr>
          <p:cNvSpPr/>
          <p:nvPr/>
        </p:nvSpPr>
        <p:spPr>
          <a:xfrm>
            <a:off x="521844" y="4805163"/>
            <a:ext cx="2336254" cy="597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>
              <a:spcBef>
                <a:spcPts val="100"/>
              </a:spcBef>
            </a:pPr>
            <a:r>
              <a:rPr lang="en-US" sz="1600" b="1" spc="-5" dirty="0">
                <a:solidFill>
                  <a:schemeClr val="tx2">
                    <a:lumMod val="75000"/>
                  </a:schemeClr>
                </a:solidFill>
                <a:cs typeface="Open Sans SemiBold"/>
              </a:rPr>
              <a:t>IV </a:t>
            </a:r>
            <a:r>
              <a:rPr lang="ru-RU" sz="1600" b="1" spc="-5" dirty="0">
                <a:solidFill>
                  <a:schemeClr val="tx2">
                    <a:lumMod val="75000"/>
                  </a:schemeClr>
                </a:solidFill>
                <a:cs typeface="Open Sans SemiBold"/>
              </a:rPr>
              <a:t>квартал 2021 года </a:t>
            </a:r>
            <a:endParaRPr lang="en-US" sz="1600" b="1" spc="-5" dirty="0">
              <a:solidFill>
                <a:schemeClr val="tx2">
                  <a:lumMod val="75000"/>
                </a:schemeClr>
              </a:solidFill>
              <a:cs typeface="Open Sans SemiBold"/>
            </a:endParaRPr>
          </a:p>
          <a:p>
            <a:pPr marL="12700" lvl="0">
              <a:spcBef>
                <a:spcPts val="100"/>
              </a:spcBef>
            </a:pPr>
            <a:r>
              <a:rPr lang="ru-RU" sz="1600" b="1" spc="-5" dirty="0">
                <a:solidFill>
                  <a:schemeClr val="tx2">
                    <a:lumMod val="75000"/>
                  </a:schemeClr>
                </a:solidFill>
                <a:cs typeface="Open Sans SemiBold"/>
              </a:rPr>
              <a:t>Положение</a:t>
            </a:r>
            <a:endParaRPr lang="en-US" sz="1600" b="1" spc="-5" dirty="0">
              <a:solidFill>
                <a:schemeClr val="tx2">
                  <a:lumMod val="75000"/>
                </a:schemeClr>
              </a:solidFill>
              <a:cs typeface="Open Sans SemiBold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6FB8D0F8-EE6C-3E4E-89AA-5890436AFDBF}"/>
              </a:ext>
            </a:extLst>
          </p:cNvPr>
          <p:cNvSpPr/>
          <p:nvPr/>
        </p:nvSpPr>
        <p:spPr>
          <a:xfrm>
            <a:off x="4415096" y="4808862"/>
            <a:ext cx="2747703" cy="597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>
              <a:spcBef>
                <a:spcPts val="100"/>
              </a:spcBef>
            </a:pPr>
            <a:r>
              <a:rPr lang="en-US" sz="1600" b="1" spc="-5" dirty="0">
                <a:solidFill>
                  <a:schemeClr val="tx2">
                    <a:lumMod val="75000"/>
                  </a:schemeClr>
                </a:solidFill>
                <a:cs typeface="Open Sans SemiBold"/>
              </a:rPr>
              <a:t>IV </a:t>
            </a:r>
            <a:r>
              <a:rPr lang="ru-RU" sz="1600" b="1" spc="-5" dirty="0">
                <a:solidFill>
                  <a:schemeClr val="tx2">
                    <a:lumMod val="75000"/>
                  </a:schemeClr>
                </a:solidFill>
                <a:cs typeface="Open Sans SemiBold"/>
              </a:rPr>
              <a:t>квартал 2021 года </a:t>
            </a:r>
            <a:endParaRPr lang="en-US" sz="1600" b="1" spc="-5" dirty="0">
              <a:solidFill>
                <a:schemeClr val="tx2">
                  <a:lumMod val="75000"/>
                </a:schemeClr>
              </a:solidFill>
              <a:cs typeface="Open Sans SemiBold"/>
            </a:endParaRPr>
          </a:p>
          <a:p>
            <a:pPr marL="12700">
              <a:spcBef>
                <a:spcPts val="100"/>
              </a:spcBef>
            </a:pPr>
            <a:r>
              <a:rPr lang="ru-RU" sz="1600" b="1" spc="-5" dirty="0">
                <a:solidFill>
                  <a:schemeClr val="tx2">
                    <a:lumMod val="75000"/>
                  </a:schemeClr>
                </a:solidFill>
                <a:cs typeface="Open Sans SemiBold"/>
              </a:rPr>
              <a:t>Техническое задание</a:t>
            </a:r>
            <a:endParaRPr lang="en-US" sz="1600" b="1" spc="-5" dirty="0">
              <a:solidFill>
                <a:schemeClr val="tx2">
                  <a:lumMod val="75000"/>
                </a:schemeClr>
              </a:solidFill>
              <a:cs typeface="Open Sans SemiBold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2588DA5A-1B7D-BD44-82CF-65E129F76943}"/>
              </a:ext>
            </a:extLst>
          </p:cNvPr>
          <p:cNvSpPr/>
          <p:nvPr/>
        </p:nvSpPr>
        <p:spPr>
          <a:xfrm>
            <a:off x="8430840" y="4805162"/>
            <a:ext cx="3773206" cy="597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>
              <a:spcBef>
                <a:spcPts val="100"/>
              </a:spcBef>
            </a:pPr>
            <a:r>
              <a:rPr lang="en-US" sz="1600" b="1" spc="-5" dirty="0">
                <a:solidFill>
                  <a:schemeClr val="tx2">
                    <a:lumMod val="75000"/>
                  </a:schemeClr>
                </a:solidFill>
                <a:cs typeface="Open Sans SemiBold"/>
              </a:rPr>
              <a:t>II </a:t>
            </a:r>
            <a:r>
              <a:rPr lang="ru-RU" sz="1600" b="1" spc="-5" dirty="0">
                <a:solidFill>
                  <a:schemeClr val="tx2">
                    <a:lumMod val="75000"/>
                  </a:schemeClr>
                </a:solidFill>
                <a:cs typeface="Open Sans SemiBold"/>
              </a:rPr>
              <a:t>квартал 2022 года </a:t>
            </a:r>
          </a:p>
          <a:p>
            <a:pPr marL="12700" lvl="0">
              <a:spcBef>
                <a:spcPts val="100"/>
              </a:spcBef>
            </a:pPr>
            <a:r>
              <a:rPr lang="ru-RU" sz="1600" b="1" spc="-5" dirty="0">
                <a:solidFill>
                  <a:schemeClr val="tx2">
                    <a:lumMod val="75000"/>
                  </a:schemeClr>
                </a:solidFill>
                <a:cs typeface="Open Sans SemiBold"/>
              </a:rPr>
              <a:t>Технический проект</a:t>
            </a:r>
            <a:endParaRPr lang="en-US" sz="1600" b="1" spc="-5" dirty="0">
              <a:solidFill>
                <a:schemeClr val="tx2">
                  <a:lumMod val="75000"/>
                </a:schemeClr>
              </a:solidFill>
              <a:cs typeface="Open Sa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284235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6D25AD-9237-7345-A139-770A3932B1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" y="0"/>
            <a:ext cx="12192000" cy="635000"/>
          </a:xfrm>
          <a:prstGeom prst="rect">
            <a:avLst/>
          </a:prstGeom>
        </p:spPr>
      </p:pic>
      <p:sp>
        <p:nvSpPr>
          <p:cNvPr id="8" name="object 28">
            <a:extLst>
              <a:ext uri="{FF2B5EF4-FFF2-40B4-BE49-F238E27FC236}">
                <a16:creationId xmlns:a16="http://schemas.microsoft.com/office/drawing/2014/main" id="{72D6227F-CCBD-7946-BE05-F27609957A3A}"/>
              </a:ext>
            </a:extLst>
          </p:cNvPr>
          <p:cNvSpPr txBox="1">
            <a:spLocks/>
          </p:cNvSpPr>
          <p:nvPr/>
        </p:nvSpPr>
        <p:spPr>
          <a:xfrm>
            <a:off x="628655" y="1134008"/>
            <a:ext cx="10344145" cy="813043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2600" b="1" dirty="0">
                <a:solidFill>
                  <a:srgbClr val="00488E"/>
                </a:solidFill>
                <a:cs typeface="Montserrat"/>
              </a:rPr>
              <a:t>ФП ИТС создается для достижения следующих социально-экономических эффектов:</a:t>
            </a:r>
            <a:endParaRPr lang="ru-RU" sz="2600" b="1" dirty="0">
              <a:cs typeface="Montserrat"/>
            </a:endParaRPr>
          </a:p>
        </p:txBody>
      </p:sp>
      <p:sp>
        <p:nvSpPr>
          <p:cNvPr id="9" name="object 29">
            <a:extLst>
              <a:ext uri="{FF2B5EF4-FFF2-40B4-BE49-F238E27FC236}">
                <a16:creationId xmlns:a16="http://schemas.microsoft.com/office/drawing/2014/main" id="{690B3184-659B-6648-89F6-2382E290B253}"/>
              </a:ext>
            </a:extLst>
          </p:cNvPr>
          <p:cNvSpPr/>
          <p:nvPr/>
        </p:nvSpPr>
        <p:spPr>
          <a:xfrm>
            <a:off x="641350" y="9144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190500"/>
                </a:moveTo>
                <a:lnTo>
                  <a:pt x="0" y="190500"/>
                </a:lnTo>
                <a:lnTo>
                  <a:pt x="0" y="0"/>
                </a:lnTo>
                <a:lnTo>
                  <a:pt x="190500" y="0"/>
                </a:lnTo>
                <a:lnTo>
                  <a:pt x="190500" y="190500"/>
                </a:lnTo>
                <a:close/>
              </a:path>
            </a:pathLst>
          </a:custGeom>
          <a:solidFill>
            <a:srgbClr val="0048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0">
            <a:extLst>
              <a:ext uri="{FF2B5EF4-FFF2-40B4-BE49-F238E27FC236}">
                <a16:creationId xmlns:a16="http://schemas.microsoft.com/office/drawing/2014/main" id="{67CDC328-2681-2648-B42B-88089FDB23F3}"/>
              </a:ext>
            </a:extLst>
          </p:cNvPr>
          <p:cNvSpPr/>
          <p:nvPr/>
        </p:nvSpPr>
        <p:spPr>
          <a:xfrm>
            <a:off x="831850" y="9144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190500"/>
                </a:moveTo>
                <a:lnTo>
                  <a:pt x="0" y="190500"/>
                </a:lnTo>
                <a:lnTo>
                  <a:pt x="0" y="0"/>
                </a:lnTo>
                <a:lnTo>
                  <a:pt x="190500" y="0"/>
                </a:lnTo>
                <a:lnTo>
                  <a:pt x="190500" y="190500"/>
                </a:lnTo>
                <a:close/>
              </a:path>
            </a:pathLst>
          </a:custGeom>
          <a:solidFill>
            <a:srgbClr val="EB1B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33">
            <a:extLst>
              <a:ext uri="{FF2B5EF4-FFF2-40B4-BE49-F238E27FC236}">
                <a16:creationId xmlns:a16="http://schemas.microsoft.com/office/drawing/2014/main" id="{D78AF5F9-0539-7047-A97B-E1A3F75F800A}"/>
              </a:ext>
            </a:extLst>
          </p:cNvPr>
          <p:cNvSpPr txBox="1">
            <a:spLocks/>
          </p:cNvSpPr>
          <p:nvPr/>
        </p:nvSpPr>
        <p:spPr>
          <a:xfrm>
            <a:off x="161615" y="6369248"/>
            <a:ext cx="312420" cy="305212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 algn="ctr">
              <a:spcBef>
                <a:spcPts val="220"/>
              </a:spcBef>
            </a:pPr>
            <a:r>
              <a:rPr lang="ru-RU" dirty="0"/>
              <a:t>02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5EF612AC-097E-FF49-989E-89CD1B503776}"/>
              </a:ext>
            </a:extLst>
          </p:cNvPr>
          <p:cNvSpPr txBox="1">
            <a:spLocks/>
          </p:cNvSpPr>
          <p:nvPr/>
        </p:nvSpPr>
        <p:spPr>
          <a:xfrm>
            <a:off x="628650" y="106680"/>
            <a:ext cx="1087755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600" b="0" spc="-10" dirty="0">
                <a:latin typeface="+mj-lt"/>
                <a:cs typeface="Montserrat Light"/>
              </a:rPr>
              <a:t>Потребность в создании ФП ИТС РФ</a:t>
            </a:r>
            <a:endParaRPr lang="ru-RU" sz="2600" kern="0" dirty="0">
              <a:latin typeface="+mj-lt"/>
              <a:cs typeface="Montserrat Light"/>
            </a:endParaRP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E8C9C31A-F94A-2D40-9600-AC29C96C0205}"/>
              </a:ext>
            </a:extLst>
          </p:cNvPr>
          <p:cNvSpPr/>
          <p:nvPr/>
        </p:nvSpPr>
        <p:spPr>
          <a:xfrm>
            <a:off x="641350" y="6223000"/>
            <a:ext cx="0" cy="635000"/>
          </a:xfrm>
          <a:custGeom>
            <a:avLst/>
            <a:gdLst/>
            <a:ahLst/>
            <a:cxnLst/>
            <a:rect l="l" t="t" r="r" b="b"/>
            <a:pathLst>
              <a:path h="635000">
                <a:moveTo>
                  <a:pt x="0" y="63500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821F52C-568D-E148-8820-557738E8630F}"/>
              </a:ext>
            </a:extLst>
          </p:cNvPr>
          <p:cNvGrpSpPr/>
          <p:nvPr/>
        </p:nvGrpSpPr>
        <p:grpSpPr>
          <a:xfrm>
            <a:off x="760412" y="6291706"/>
            <a:ext cx="1505709" cy="485012"/>
            <a:chOff x="760412" y="6291706"/>
            <a:chExt cx="1505709" cy="485012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B0CE215F-8CC9-7D4A-BBC9-57C9340C59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36"/>
            <a:stretch/>
          </p:blipFill>
          <p:spPr>
            <a:xfrm>
              <a:off x="1219200" y="6332884"/>
              <a:ext cx="1046921" cy="377953"/>
            </a:xfrm>
            <a:prstGeom prst="rect">
              <a:avLst/>
            </a:prstGeom>
          </p:spPr>
        </p:pic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1B92844B-552C-064F-B839-38F944B3B676}"/>
                </a:ext>
              </a:extLst>
            </p:cNvPr>
            <p:cNvGrpSpPr/>
            <p:nvPr/>
          </p:nvGrpSpPr>
          <p:grpSpPr>
            <a:xfrm>
              <a:off x="760412" y="6291706"/>
              <a:ext cx="458776" cy="485012"/>
              <a:chOff x="1909683" y="237829"/>
              <a:chExt cx="838200" cy="1066800"/>
            </a:xfrm>
            <a:noFill/>
          </p:grpSpPr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AF229E28-CF81-B640-8E1F-C40CD3682578}"/>
                  </a:ext>
                </a:extLst>
              </p:cNvPr>
              <p:cNvSpPr/>
              <p:nvPr/>
            </p:nvSpPr>
            <p:spPr>
              <a:xfrm>
                <a:off x="1981676" y="237829"/>
                <a:ext cx="762000" cy="1066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8" name="Рисунок 17">
                <a:extLst>
                  <a:ext uri="{FF2B5EF4-FFF2-40B4-BE49-F238E27FC236}">
                    <a16:creationId xmlns:a16="http://schemas.microsoft.com/office/drawing/2014/main" id="{FF3EC4FF-0D4D-974D-895F-7AA065B978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9683" y="237829"/>
                <a:ext cx="838200" cy="944144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  <p:sp>
        <p:nvSpPr>
          <p:cNvPr id="19" name="object 4">
            <a:extLst>
              <a:ext uri="{FF2B5EF4-FFF2-40B4-BE49-F238E27FC236}">
                <a16:creationId xmlns:a16="http://schemas.microsoft.com/office/drawing/2014/main" id="{6CD5CAA4-8B75-A348-9571-6D80574D9958}"/>
              </a:ext>
            </a:extLst>
          </p:cNvPr>
          <p:cNvSpPr txBox="1"/>
          <p:nvPr/>
        </p:nvSpPr>
        <p:spPr>
          <a:xfrm>
            <a:off x="641350" y="2133600"/>
            <a:ext cx="11258549" cy="3374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marR="639445" indent="-285750">
              <a:lnSpc>
                <a:spcPct val="125000"/>
              </a:lnSpc>
              <a:buFontTx/>
              <a:buChar char="-"/>
            </a:pPr>
            <a:r>
              <a:rPr lang="ru-RU" sz="1600" b="1" spc="-5" dirty="0">
                <a:solidFill>
                  <a:schemeClr val="tx2">
                    <a:lumMod val="75000"/>
                  </a:schemeClr>
                </a:solidFill>
                <a:cs typeface="Open Sans"/>
              </a:rPr>
              <a:t>повышения эффективности </a:t>
            </a:r>
            <a:r>
              <a:rPr lang="ru-RU" sz="1600" spc="-5" dirty="0">
                <a:solidFill>
                  <a:schemeClr val="tx2">
                    <a:lumMod val="75000"/>
                  </a:schemeClr>
                </a:solidFill>
                <a:cs typeface="Open Sans"/>
              </a:rPr>
              <a:t>решения задач транспортного комплекса Российской Федерации;</a:t>
            </a:r>
          </a:p>
          <a:p>
            <a:pPr marL="304800" marR="639445" indent="-285750">
              <a:lnSpc>
                <a:spcPct val="125000"/>
              </a:lnSpc>
              <a:buFontTx/>
              <a:buChar char="-"/>
            </a:pPr>
            <a:r>
              <a:rPr lang="ru-RU" sz="1600" spc="-5" dirty="0">
                <a:solidFill>
                  <a:schemeClr val="tx2">
                    <a:lumMod val="75000"/>
                  </a:schemeClr>
                </a:solidFill>
                <a:cs typeface="Open Sans"/>
              </a:rPr>
              <a:t>расширения зон управляемого движения и </a:t>
            </a:r>
            <a:r>
              <a:rPr lang="ru-RU" sz="1600" b="1" spc="-5" dirty="0">
                <a:solidFill>
                  <a:schemeClr val="tx2">
                    <a:lumMod val="75000"/>
                  </a:schemeClr>
                </a:solidFill>
                <a:cs typeface="Open Sans"/>
              </a:rPr>
              <a:t>повышения эффективности управления.</a:t>
            </a:r>
          </a:p>
          <a:p>
            <a:pPr marL="304800" marR="639445" indent="-285750">
              <a:lnSpc>
                <a:spcPct val="125000"/>
              </a:lnSpc>
              <a:buFontTx/>
              <a:buChar char="-"/>
            </a:pPr>
            <a:r>
              <a:rPr lang="ru-RU" sz="1600" b="1" spc="-5" dirty="0">
                <a:solidFill>
                  <a:schemeClr val="tx2">
                    <a:lumMod val="75000"/>
                  </a:schemeClr>
                </a:solidFill>
                <a:cs typeface="Open Sans"/>
              </a:rPr>
              <a:t>повышения безопасности </a:t>
            </a:r>
            <a:r>
              <a:rPr lang="ru-RU" sz="1600" spc="-5" dirty="0">
                <a:solidFill>
                  <a:schemeClr val="tx2">
                    <a:lumMod val="75000"/>
                  </a:schemeClr>
                </a:solidFill>
                <a:cs typeface="Open Sans"/>
              </a:rPr>
              <a:t>движения автомобильного транспорта и пешеходов;</a:t>
            </a:r>
            <a:endParaRPr lang="ru-RU" sz="1600" b="1" spc="-5" dirty="0">
              <a:solidFill>
                <a:schemeClr val="tx2">
                  <a:lumMod val="75000"/>
                </a:schemeClr>
              </a:solidFill>
              <a:cs typeface="Open Sans"/>
            </a:endParaRPr>
          </a:p>
          <a:p>
            <a:pPr marL="304800" marR="639445" indent="-285750">
              <a:lnSpc>
                <a:spcPct val="125000"/>
              </a:lnSpc>
              <a:buFontTx/>
              <a:buChar char="-"/>
            </a:pPr>
            <a:r>
              <a:rPr lang="ru-RU" sz="1600" b="1" spc="-5" dirty="0">
                <a:solidFill>
                  <a:schemeClr val="tx2">
                    <a:lumMod val="75000"/>
                  </a:schemeClr>
                </a:solidFill>
                <a:cs typeface="Open Sans"/>
              </a:rPr>
              <a:t>обеспечения граждан </a:t>
            </a:r>
            <a:r>
              <a:rPr lang="ru-RU" sz="1600" spc="-5" dirty="0">
                <a:solidFill>
                  <a:schemeClr val="tx2">
                    <a:lumMod val="75000"/>
                  </a:schemeClr>
                </a:solidFill>
                <a:cs typeface="Open Sans"/>
              </a:rPr>
              <a:t>достоверной, своевременной и качественной </a:t>
            </a:r>
            <a:r>
              <a:rPr lang="ru-RU" sz="1600" b="1" spc="-5" dirty="0">
                <a:solidFill>
                  <a:schemeClr val="tx2">
                    <a:lumMod val="75000"/>
                  </a:schemeClr>
                </a:solidFill>
                <a:cs typeface="Open Sans"/>
              </a:rPr>
              <a:t>информацией</a:t>
            </a:r>
            <a:r>
              <a:rPr lang="ru-RU" sz="1600" spc="-5" dirty="0">
                <a:solidFill>
                  <a:schemeClr val="tx2">
                    <a:lumMod val="75000"/>
                  </a:schemeClr>
                </a:solidFill>
                <a:cs typeface="Open Sans"/>
              </a:rPr>
              <a:t> об условиях дорожного движения на дорогах общего пользования; </a:t>
            </a:r>
          </a:p>
          <a:p>
            <a:pPr marL="304800" marR="639445" indent="-285750">
              <a:lnSpc>
                <a:spcPct val="125000"/>
              </a:lnSpc>
              <a:buFontTx/>
              <a:buChar char="-"/>
            </a:pPr>
            <a:r>
              <a:rPr lang="ru-RU" sz="1600" spc="-5" dirty="0">
                <a:solidFill>
                  <a:schemeClr val="tx2">
                    <a:lumMod val="75000"/>
                  </a:schemeClr>
                </a:solidFill>
                <a:cs typeface="Open Sans"/>
              </a:rPr>
              <a:t>своевременного (экстренного)</a:t>
            </a:r>
            <a:r>
              <a:rPr lang="ru-RU" sz="1600" b="1" spc="-5" dirty="0">
                <a:solidFill>
                  <a:schemeClr val="tx2">
                    <a:lumMod val="75000"/>
                  </a:schemeClr>
                </a:solidFill>
                <a:cs typeface="Open Sans"/>
              </a:rPr>
              <a:t> информирования и управления </a:t>
            </a:r>
            <a:r>
              <a:rPr lang="ru-RU" sz="1600" spc="-5" dirty="0">
                <a:solidFill>
                  <a:schemeClr val="tx2">
                    <a:lumMod val="75000"/>
                  </a:schemeClr>
                </a:solidFill>
                <a:cs typeface="Open Sans"/>
              </a:rPr>
              <a:t>действиями в условиях инцидентов, нештатных и чрезвычайных ситуаций;</a:t>
            </a:r>
          </a:p>
          <a:p>
            <a:pPr marL="304800" marR="639445" indent="-285750">
              <a:lnSpc>
                <a:spcPct val="125000"/>
              </a:lnSpc>
              <a:buFontTx/>
              <a:buChar char="-"/>
            </a:pPr>
            <a:r>
              <a:rPr lang="ru-RU" sz="1600" spc="-5" dirty="0">
                <a:solidFill>
                  <a:schemeClr val="tx2">
                    <a:lumMod val="75000"/>
                  </a:schemeClr>
                </a:solidFill>
                <a:cs typeface="Open Sans"/>
              </a:rPr>
              <a:t>обеспечения </a:t>
            </a:r>
            <a:r>
              <a:rPr lang="ru-RU" sz="1600" b="1" spc="-5" dirty="0">
                <a:solidFill>
                  <a:schemeClr val="tx2">
                    <a:lumMod val="75000"/>
                  </a:schemeClr>
                </a:solidFill>
                <a:cs typeface="Open Sans"/>
              </a:rPr>
              <a:t>снижения вредного воздействия </a:t>
            </a:r>
            <a:r>
              <a:rPr lang="ru-RU" sz="1600" spc="-5" dirty="0">
                <a:solidFill>
                  <a:schemeClr val="tx2">
                    <a:lumMod val="75000"/>
                  </a:schemeClr>
                </a:solidFill>
                <a:cs typeface="Open Sans"/>
              </a:rPr>
              <a:t>транспорта на окружающую среду;</a:t>
            </a:r>
          </a:p>
          <a:p>
            <a:pPr marL="304800" marR="639445" indent="-285750">
              <a:lnSpc>
                <a:spcPct val="125000"/>
              </a:lnSpc>
              <a:buFontTx/>
              <a:buChar char="-"/>
            </a:pPr>
            <a:r>
              <a:rPr lang="ru-RU" sz="1600" spc="-5" dirty="0">
                <a:solidFill>
                  <a:schemeClr val="tx2">
                    <a:lumMod val="75000"/>
                  </a:schemeClr>
                </a:solidFill>
                <a:cs typeface="Open Sans"/>
              </a:rPr>
              <a:t>стимулирования разработки и </a:t>
            </a:r>
            <a:r>
              <a:rPr lang="ru-RU" sz="1600" b="1" spc="-5" dirty="0">
                <a:solidFill>
                  <a:schemeClr val="tx2">
                    <a:lumMod val="75000"/>
                  </a:schemeClr>
                </a:solidFill>
                <a:cs typeface="Open Sans"/>
              </a:rPr>
              <a:t>внедрения инновационных </a:t>
            </a:r>
            <a:r>
              <a:rPr lang="ru-RU" sz="1600" spc="-5" dirty="0">
                <a:solidFill>
                  <a:schemeClr val="tx2">
                    <a:lumMod val="75000"/>
                  </a:schemeClr>
                </a:solidFill>
                <a:cs typeface="Open Sans"/>
              </a:rPr>
              <a:t>интеллектуальных транспортных систем, развития </a:t>
            </a:r>
            <a:r>
              <a:rPr lang="ru-RU" sz="1600" b="1" spc="-5" dirty="0">
                <a:solidFill>
                  <a:schemeClr val="tx2">
                    <a:lumMod val="75000"/>
                  </a:schemeClr>
                </a:solidFill>
                <a:cs typeface="Open Sans"/>
              </a:rPr>
              <a:t>технологий </a:t>
            </a:r>
            <a:r>
              <a:rPr lang="ru-RU" sz="1600" spc="-5" dirty="0">
                <a:solidFill>
                  <a:schemeClr val="tx2">
                    <a:lumMod val="75000"/>
                  </a:schemeClr>
                </a:solidFill>
                <a:cs typeface="Open Sans"/>
              </a:rPr>
              <a:t>и информационного обеспечения;</a:t>
            </a:r>
          </a:p>
          <a:p>
            <a:pPr marL="304800" marR="639445" indent="-285750">
              <a:lnSpc>
                <a:spcPct val="125000"/>
              </a:lnSpc>
              <a:buFontTx/>
              <a:buChar char="-"/>
            </a:pPr>
            <a:r>
              <a:rPr lang="ru-RU" sz="1600" spc="-5" dirty="0">
                <a:solidFill>
                  <a:schemeClr val="tx2">
                    <a:lumMod val="75000"/>
                  </a:schemeClr>
                </a:solidFill>
                <a:cs typeface="Open Sans"/>
              </a:rPr>
              <a:t>организации </a:t>
            </a:r>
            <a:r>
              <a:rPr lang="ru-RU" sz="1600" b="1" spc="-5" dirty="0">
                <a:solidFill>
                  <a:schemeClr val="tx2">
                    <a:lumMod val="75000"/>
                  </a:schemeClr>
                </a:solidFill>
                <a:cs typeface="Open Sans"/>
              </a:rPr>
              <a:t>методологической поддержки </a:t>
            </a:r>
            <a:r>
              <a:rPr lang="ru-RU" sz="1600" spc="-5" dirty="0">
                <a:solidFill>
                  <a:schemeClr val="tx2">
                    <a:lumMod val="75000"/>
                  </a:schemeClr>
                </a:solidFill>
                <a:cs typeface="Open Sans"/>
              </a:rPr>
              <a:t>развития ИТС.</a:t>
            </a:r>
          </a:p>
        </p:txBody>
      </p:sp>
    </p:spTree>
    <p:extLst>
      <p:ext uri="{BB962C8B-B14F-4D97-AF65-F5344CB8AC3E}">
        <p14:creationId xmlns:p14="http://schemas.microsoft.com/office/powerpoint/2010/main" val="1614728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6D25AD-9237-7345-A139-770A3932B1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" y="0"/>
            <a:ext cx="12192000" cy="635000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E8C9C31A-F94A-2D40-9600-AC29C96C0205}"/>
              </a:ext>
            </a:extLst>
          </p:cNvPr>
          <p:cNvSpPr/>
          <p:nvPr/>
        </p:nvSpPr>
        <p:spPr>
          <a:xfrm>
            <a:off x="641350" y="6223000"/>
            <a:ext cx="0" cy="635000"/>
          </a:xfrm>
          <a:custGeom>
            <a:avLst/>
            <a:gdLst/>
            <a:ahLst/>
            <a:cxnLst/>
            <a:rect l="l" t="t" r="r" b="b"/>
            <a:pathLst>
              <a:path h="635000">
                <a:moveTo>
                  <a:pt x="0" y="63500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2F549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821F52C-568D-E148-8820-557738E8630F}"/>
              </a:ext>
            </a:extLst>
          </p:cNvPr>
          <p:cNvGrpSpPr/>
          <p:nvPr/>
        </p:nvGrpSpPr>
        <p:grpSpPr>
          <a:xfrm>
            <a:off x="760412" y="6291706"/>
            <a:ext cx="1505709" cy="485012"/>
            <a:chOff x="760412" y="6291706"/>
            <a:chExt cx="1505709" cy="485012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B0CE215F-8CC9-7D4A-BBC9-57C9340C59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36"/>
            <a:stretch/>
          </p:blipFill>
          <p:spPr>
            <a:xfrm>
              <a:off x="1219200" y="6332884"/>
              <a:ext cx="1046921" cy="377953"/>
            </a:xfrm>
            <a:prstGeom prst="rect">
              <a:avLst/>
            </a:prstGeom>
          </p:spPr>
        </p:pic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1B92844B-552C-064F-B839-38F944B3B676}"/>
                </a:ext>
              </a:extLst>
            </p:cNvPr>
            <p:cNvGrpSpPr/>
            <p:nvPr/>
          </p:nvGrpSpPr>
          <p:grpSpPr>
            <a:xfrm>
              <a:off x="760412" y="6291706"/>
              <a:ext cx="458776" cy="485012"/>
              <a:chOff x="1909683" y="237829"/>
              <a:chExt cx="838200" cy="1066800"/>
            </a:xfrm>
            <a:noFill/>
          </p:grpSpPr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AF229E28-CF81-B640-8E1F-C40CD3682578}"/>
                  </a:ext>
                </a:extLst>
              </p:cNvPr>
              <p:cNvSpPr/>
              <p:nvPr/>
            </p:nvSpPr>
            <p:spPr>
              <a:xfrm>
                <a:off x="1981676" y="237829"/>
                <a:ext cx="762000" cy="1066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pic>
            <p:nvPicPr>
              <p:cNvPr id="18" name="Рисунок 17">
                <a:extLst>
                  <a:ext uri="{FF2B5EF4-FFF2-40B4-BE49-F238E27FC236}">
                    <a16:creationId xmlns:a16="http://schemas.microsoft.com/office/drawing/2014/main" id="{FF3EC4FF-0D4D-974D-895F-7AA065B978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9683" y="237829"/>
                <a:ext cx="838200" cy="944144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931B3F8-B8B5-3948-88DD-AFE04F9C3C0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77"/>
          <a:stretch/>
        </p:blipFill>
        <p:spPr>
          <a:xfrm>
            <a:off x="6809146" y="615030"/>
            <a:ext cx="5382854" cy="6242970"/>
          </a:xfrm>
          <a:prstGeom prst="rect">
            <a:avLst/>
          </a:prstGeom>
        </p:spPr>
      </p:pic>
      <p:sp>
        <p:nvSpPr>
          <p:cNvPr id="21" name="object 3">
            <a:extLst>
              <a:ext uri="{FF2B5EF4-FFF2-40B4-BE49-F238E27FC236}">
                <a16:creationId xmlns:a16="http://schemas.microsoft.com/office/drawing/2014/main" id="{1F706B22-D3DD-7848-BA4B-E1156C8DA490}"/>
              </a:ext>
            </a:extLst>
          </p:cNvPr>
          <p:cNvSpPr txBox="1">
            <a:spLocks/>
          </p:cNvSpPr>
          <p:nvPr/>
        </p:nvSpPr>
        <p:spPr>
          <a:xfrm>
            <a:off x="628650" y="144289"/>
            <a:ext cx="10953750" cy="372923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spcBef>
                <a:spcPts val="100"/>
              </a:spcBef>
            </a:pPr>
            <a:r>
              <a:rPr lang="ru-RU" sz="2600" spc="-10" dirty="0">
                <a:solidFill>
                  <a:schemeClr val="bg1"/>
                </a:solidFill>
                <a:cs typeface="Montserrat Light"/>
              </a:rPr>
              <a:t>Цели и задачи создания ФП ИТС РФ</a:t>
            </a:r>
            <a:endParaRPr lang="ru-RU" sz="2600" dirty="0">
              <a:solidFill>
                <a:schemeClr val="bg1"/>
              </a:solidFill>
              <a:cs typeface="Montserrat Light"/>
            </a:endParaRPr>
          </a:p>
        </p:txBody>
      </p:sp>
      <p:sp>
        <p:nvSpPr>
          <p:cNvPr id="22" name="object 4">
            <a:extLst>
              <a:ext uri="{FF2B5EF4-FFF2-40B4-BE49-F238E27FC236}">
                <a16:creationId xmlns:a16="http://schemas.microsoft.com/office/drawing/2014/main" id="{BE44AC7C-1FA7-9640-AABB-F4AF0D8DA4D4}"/>
              </a:ext>
            </a:extLst>
          </p:cNvPr>
          <p:cNvSpPr txBox="1"/>
          <p:nvPr/>
        </p:nvSpPr>
        <p:spPr>
          <a:xfrm>
            <a:off x="628650" y="1029379"/>
            <a:ext cx="5847715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600" b="1" spc="-10" dirty="0">
                <a:solidFill>
                  <a:srgbClr val="00488E"/>
                </a:solidFill>
                <a:latin typeface="+mj-lt"/>
                <a:cs typeface="Montserrat"/>
              </a:rPr>
              <a:t>ФП ИТС РФ</a:t>
            </a:r>
            <a:endParaRPr sz="2600" dirty="0">
              <a:latin typeface="+mj-lt"/>
              <a:cs typeface="Montserrat"/>
            </a:endParaRPr>
          </a:p>
        </p:txBody>
      </p:sp>
      <p:sp>
        <p:nvSpPr>
          <p:cNvPr id="23" name="object 9">
            <a:extLst>
              <a:ext uri="{FF2B5EF4-FFF2-40B4-BE49-F238E27FC236}">
                <a16:creationId xmlns:a16="http://schemas.microsoft.com/office/drawing/2014/main" id="{1F071768-2356-B84E-BCC6-186D2CF5234E}"/>
              </a:ext>
            </a:extLst>
          </p:cNvPr>
          <p:cNvSpPr txBox="1"/>
          <p:nvPr/>
        </p:nvSpPr>
        <p:spPr>
          <a:xfrm>
            <a:off x="174315" y="6369255"/>
            <a:ext cx="287020" cy="305212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20"/>
              </a:spcBef>
            </a:pPr>
            <a:r>
              <a:rPr lang="ru-RU" sz="1800" b="0" dirty="0">
                <a:solidFill>
                  <a:srgbClr val="00488E"/>
                </a:solidFill>
                <a:cs typeface="Open Sans Light"/>
              </a:rPr>
              <a:t>03</a:t>
            </a:r>
            <a:endParaRPr sz="1800" dirty="0">
              <a:cs typeface="Open Sans Light"/>
            </a:endParaRPr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03168251-4453-164C-8FEF-81107B7C6EF7}"/>
              </a:ext>
            </a:extLst>
          </p:cNvPr>
          <p:cNvSpPr txBox="1"/>
          <p:nvPr/>
        </p:nvSpPr>
        <p:spPr>
          <a:xfrm>
            <a:off x="628648" y="1571779"/>
            <a:ext cx="6640061" cy="54861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 marR="639445">
              <a:lnSpc>
                <a:spcPct val="100000"/>
              </a:lnSpc>
              <a:spcBef>
                <a:spcPts val="2165"/>
              </a:spcBef>
            </a:pPr>
            <a:r>
              <a:rPr lang="ru-RU" sz="1300" spc="-5" dirty="0">
                <a:solidFill>
                  <a:schemeClr val="tx2">
                    <a:lumMod val="75000"/>
                  </a:schemeClr>
                </a:solidFill>
                <a:cs typeface="Open Sans"/>
              </a:rPr>
              <a:t>является составной частью цифровой платформы транспортного комплекса РФ, реализуемая как </a:t>
            </a:r>
            <a:r>
              <a:rPr lang="ru-RU" sz="1300" b="1" spc="-5" dirty="0">
                <a:solidFill>
                  <a:schemeClr val="tx2">
                    <a:lumMod val="75000"/>
                  </a:schemeClr>
                </a:solidFill>
                <a:cs typeface="Open Sans"/>
              </a:rPr>
              <a:t>аппаратно-программная среда.</a:t>
            </a:r>
          </a:p>
          <a:p>
            <a:pPr marL="19050" marR="639445">
              <a:lnSpc>
                <a:spcPct val="100000"/>
              </a:lnSpc>
              <a:spcBef>
                <a:spcPts val="2165"/>
              </a:spcBef>
            </a:pPr>
            <a:r>
              <a:rPr lang="ru-RU" sz="1300" spc="-5" dirty="0">
                <a:solidFill>
                  <a:schemeClr val="tx2">
                    <a:lumMod val="75000"/>
                  </a:schemeClr>
                </a:solidFill>
                <a:cs typeface="Open Sans"/>
              </a:rPr>
              <a:t>Назначение ФП ИТС состоит в обеспечении:</a:t>
            </a:r>
          </a:p>
          <a:p>
            <a:pPr marL="304800" marR="639445" indent="-285750">
              <a:lnSpc>
                <a:spcPct val="125000"/>
              </a:lnSpc>
              <a:spcBef>
                <a:spcPts val="200"/>
              </a:spcBef>
              <a:buFontTx/>
              <a:buChar char="-"/>
            </a:pPr>
            <a:r>
              <a:rPr lang="ru-RU" sz="1300" spc="-5" dirty="0">
                <a:solidFill>
                  <a:schemeClr val="tx2">
                    <a:lumMod val="75000"/>
                  </a:schemeClr>
                </a:solidFill>
                <a:cs typeface="Open Sans"/>
              </a:rPr>
              <a:t>регламентированного доступа к данным;</a:t>
            </a:r>
          </a:p>
          <a:p>
            <a:pPr marL="304800" marR="639445" indent="-285750">
              <a:lnSpc>
                <a:spcPct val="125000"/>
              </a:lnSpc>
              <a:buFontTx/>
              <a:buChar char="-"/>
            </a:pPr>
            <a:r>
              <a:rPr lang="ru-RU" sz="1300" spc="-5" dirty="0">
                <a:solidFill>
                  <a:schemeClr val="tx2">
                    <a:lumMod val="75000"/>
                  </a:schemeClr>
                </a:solidFill>
                <a:cs typeface="Open Sans"/>
              </a:rPr>
              <a:t>организации цифрового информационного взаимодействия;</a:t>
            </a:r>
          </a:p>
          <a:p>
            <a:pPr marL="304800" marR="639445" indent="-285750">
              <a:lnSpc>
                <a:spcPct val="125000"/>
              </a:lnSpc>
              <a:buFontTx/>
              <a:buChar char="-"/>
            </a:pPr>
            <a:r>
              <a:rPr lang="ru-RU" sz="1300" spc="-5" dirty="0">
                <a:solidFill>
                  <a:schemeClr val="tx2">
                    <a:lumMod val="75000"/>
                  </a:schemeClr>
                </a:solidFill>
                <a:cs typeface="Open Sans"/>
              </a:rPr>
              <a:t>формирования единого информационного пространства ИТС;</a:t>
            </a:r>
          </a:p>
          <a:p>
            <a:pPr marL="304800" marR="639445" indent="-285750">
              <a:lnSpc>
                <a:spcPct val="125000"/>
              </a:lnSpc>
              <a:buFontTx/>
              <a:buChar char="-"/>
            </a:pPr>
            <a:r>
              <a:rPr lang="ru-RU" sz="1300" spc="-5" dirty="0">
                <a:solidFill>
                  <a:schemeClr val="tx2">
                    <a:lumMod val="75000"/>
                  </a:schemeClr>
                </a:solidFill>
                <a:cs typeface="Open Sans"/>
              </a:rPr>
              <a:t>стимулировании разработки и внедрения инновационных ИТС, обеспечивающих эффективное управление транспортными потоками и транспортными средствами;</a:t>
            </a:r>
          </a:p>
          <a:p>
            <a:pPr marL="304800" marR="639445" indent="-285750">
              <a:lnSpc>
                <a:spcPct val="125000"/>
              </a:lnSpc>
              <a:buFontTx/>
              <a:buChar char="-"/>
            </a:pPr>
            <a:r>
              <a:rPr lang="ru-RU" sz="1300" spc="-5" dirty="0">
                <a:solidFill>
                  <a:schemeClr val="tx2">
                    <a:lumMod val="75000"/>
                  </a:schemeClr>
                </a:solidFill>
                <a:cs typeface="Open Sans"/>
              </a:rPr>
              <a:t>методологической поддержке развития ИТС в целях повышения эффективности решения задач транспортного комплекса РФ.</a:t>
            </a:r>
          </a:p>
          <a:p>
            <a:pPr marL="19050" marR="639445">
              <a:lnSpc>
                <a:spcPct val="100000"/>
              </a:lnSpc>
            </a:pPr>
            <a:endParaRPr lang="ru-RU" sz="1300" spc="-5" dirty="0">
              <a:solidFill>
                <a:schemeClr val="tx2">
                  <a:lumMod val="75000"/>
                </a:schemeClr>
              </a:solidFill>
              <a:cs typeface="Open Sans"/>
            </a:endParaRPr>
          </a:p>
          <a:p>
            <a:pPr marL="19050" marR="639445">
              <a:lnSpc>
                <a:spcPct val="100000"/>
              </a:lnSpc>
            </a:pPr>
            <a:r>
              <a:rPr lang="ru-RU" sz="1300" spc="-5" dirty="0">
                <a:solidFill>
                  <a:schemeClr val="tx2">
                    <a:lumMod val="75000"/>
                  </a:schemeClr>
                </a:solidFill>
                <a:cs typeface="Open Sans"/>
              </a:rPr>
              <a:t>Собственником ФП ИТС является </a:t>
            </a:r>
            <a:r>
              <a:rPr lang="ru-RU" sz="1300" b="1" spc="-5" dirty="0">
                <a:solidFill>
                  <a:schemeClr val="tx2">
                    <a:lumMod val="75000"/>
                  </a:schemeClr>
                </a:solidFill>
                <a:cs typeface="Open Sans"/>
              </a:rPr>
              <a:t>Российская Федерация</a:t>
            </a:r>
            <a:r>
              <a:rPr lang="ru-RU" sz="1300" spc="-5" dirty="0">
                <a:solidFill>
                  <a:schemeClr val="tx2">
                    <a:lumMod val="75000"/>
                  </a:schemeClr>
                </a:solidFill>
                <a:cs typeface="Open Sans"/>
              </a:rPr>
              <a:t>.</a:t>
            </a:r>
          </a:p>
          <a:p>
            <a:pPr marL="19050" marR="639445">
              <a:lnSpc>
                <a:spcPct val="100000"/>
              </a:lnSpc>
            </a:pPr>
            <a:endParaRPr lang="ru-RU" sz="1300" spc="-5" dirty="0">
              <a:solidFill>
                <a:schemeClr val="tx2">
                  <a:lumMod val="75000"/>
                </a:schemeClr>
              </a:solidFill>
              <a:cs typeface="Open Sans"/>
            </a:endParaRPr>
          </a:p>
          <a:p>
            <a:pPr marL="19050" marR="639445">
              <a:lnSpc>
                <a:spcPct val="100000"/>
              </a:lnSpc>
            </a:pPr>
            <a:r>
              <a:rPr lang="ru-RU" sz="1300" spc="-5" dirty="0">
                <a:solidFill>
                  <a:schemeClr val="tx2">
                    <a:lumMod val="75000"/>
                  </a:schemeClr>
                </a:solidFill>
                <a:cs typeface="Open Sans"/>
              </a:rPr>
              <a:t>Правомочия обладателя информации ФП ИТС осуществляются </a:t>
            </a:r>
            <a:r>
              <a:rPr lang="ru-RU" sz="1300" b="1" spc="-5" dirty="0">
                <a:solidFill>
                  <a:schemeClr val="tx2">
                    <a:lumMod val="75000"/>
                  </a:schemeClr>
                </a:solidFill>
                <a:cs typeface="Open Sans"/>
              </a:rPr>
              <a:t>Министерством транспорта Российской Федерации.</a:t>
            </a:r>
          </a:p>
          <a:p>
            <a:pPr marL="19050" marR="639445">
              <a:lnSpc>
                <a:spcPct val="100000"/>
              </a:lnSpc>
            </a:pPr>
            <a:endParaRPr lang="ru-RU" sz="1300" b="1" spc="-5" dirty="0">
              <a:solidFill>
                <a:schemeClr val="tx2">
                  <a:lumMod val="75000"/>
                </a:schemeClr>
              </a:solidFill>
              <a:cs typeface="Open Sans"/>
            </a:endParaRPr>
          </a:p>
          <a:p>
            <a:pPr marL="19050" marR="639445">
              <a:lnSpc>
                <a:spcPct val="100000"/>
              </a:lnSpc>
            </a:pPr>
            <a:r>
              <a:rPr lang="ru-RU" sz="1300" spc="-5" dirty="0">
                <a:solidFill>
                  <a:schemeClr val="tx2">
                    <a:lumMod val="75000"/>
                  </a:schemeClr>
                </a:solidFill>
                <a:cs typeface="Open Sans"/>
              </a:rPr>
              <a:t>Функции оператора ФП ИТС осуществляются </a:t>
            </a:r>
            <a:r>
              <a:rPr lang="ru-RU" sz="1300" b="1" spc="-5" dirty="0">
                <a:solidFill>
                  <a:schemeClr val="tx2">
                    <a:lumMod val="75000"/>
                  </a:schemeClr>
                </a:solidFill>
                <a:cs typeface="Open Sans"/>
              </a:rPr>
              <a:t>ФАУ «РОСДОРНИИ».</a:t>
            </a:r>
          </a:p>
          <a:p>
            <a:pPr marL="19050" marR="639445">
              <a:lnSpc>
                <a:spcPct val="100000"/>
              </a:lnSpc>
            </a:pPr>
            <a:endParaRPr lang="ru-RU" sz="1300" spc="-5" dirty="0">
              <a:solidFill>
                <a:schemeClr val="tx2">
                  <a:lumMod val="75000"/>
                </a:schemeClr>
              </a:solidFill>
              <a:cs typeface="Open Sans"/>
            </a:endParaRPr>
          </a:p>
          <a:p>
            <a:pPr marL="19050" marR="639445">
              <a:lnSpc>
                <a:spcPct val="100000"/>
              </a:lnSpc>
              <a:spcBef>
                <a:spcPts val="2165"/>
              </a:spcBef>
            </a:pPr>
            <a:endParaRPr lang="ru-RU" sz="1300" b="1" spc="-5" dirty="0">
              <a:solidFill>
                <a:schemeClr val="tx2">
                  <a:lumMod val="75000"/>
                </a:schemeClr>
              </a:solidFill>
              <a:cs typeface="Open Sans"/>
            </a:endParaRPr>
          </a:p>
          <a:p>
            <a:pPr marL="19050" marR="639445">
              <a:lnSpc>
                <a:spcPct val="100000"/>
              </a:lnSpc>
              <a:spcBef>
                <a:spcPts val="2165"/>
              </a:spcBef>
            </a:pPr>
            <a:endParaRPr lang="ru-RU" sz="1300" spc="-5" dirty="0">
              <a:solidFill>
                <a:schemeClr val="tx2">
                  <a:lumMod val="75000"/>
                </a:schemeClr>
              </a:solidFill>
              <a:cs typeface="Open Sans"/>
            </a:endParaRPr>
          </a:p>
        </p:txBody>
      </p:sp>
      <p:sp>
        <p:nvSpPr>
          <p:cNvPr id="25" name="object 5">
            <a:extLst>
              <a:ext uri="{FF2B5EF4-FFF2-40B4-BE49-F238E27FC236}">
                <a16:creationId xmlns:a16="http://schemas.microsoft.com/office/drawing/2014/main" id="{BE168DD1-13AF-1B43-BAF9-1D4908E7B644}"/>
              </a:ext>
            </a:extLst>
          </p:cNvPr>
          <p:cNvSpPr/>
          <p:nvPr/>
        </p:nvSpPr>
        <p:spPr>
          <a:xfrm>
            <a:off x="641350" y="809779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190500"/>
                </a:moveTo>
                <a:lnTo>
                  <a:pt x="0" y="190500"/>
                </a:lnTo>
                <a:lnTo>
                  <a:pt x="0" y="0"/>
                </a:lnTo>
                <a:lnTo>
                  <a:pt x="190500" y="0"/>
                </a:lnTo>
                <a:lnTo>
                  <a:pt x="190500" y="190500"/>
                </a:lnTo>
                <a:close/>
              </a:path>
            </a:pathLst>
          </a:custGeom>
          <a:solidFill>
            <a:srgbClr val="0048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6">
            <a:extLst>
              <a:ext uri="{FF2B5EF4-FFF2-40B4-BE49-F238E27FC236}">
                <a16:creationId xmlns:a16="http://schemas.microsoft.com/office/drawing/2014/main" id="{8A52F972-FB6A-0F4D-8BB7-EE2750D0F1A4}"/>
              </a:ext>
            </a:extLst>
          </p:cNvPr>
          <p:cNvSpPr/>
          <p:nvPr/>
        </p:nvSpPr>
        <p:spPr>
          <a:xfrm>
            <a:off x="831850" y="809779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190500"/>
                </a:moveTo>
                <a:lnTo>
                  <a:pt x="0" y="190500"/>
                </a:lnTo>
                <a:lnTo>
                  <a:pt x="0" y="0"/>
                </a:lnTo>
                <a:lnTo>
                  <a:pt x="190500" y="0"/>
                </a:lnTo>
                <a:lnTo>
                  <a:pt x="190500" y="190500"/>
                </a:lnTo>
                <a:close/>
              </a:path>
            </a:pathLst>
          </a:custGeom>
          <a:solidFill>
            <a:srgbClr val="EB1B2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9926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6D25AD-9237-7345-A139-770A3932B1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" y="0"/>
            <a:ext cx="12192000" cy="635000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E8C9C31A-F94A-2D40-9600-AC29C96C0205}"/>
              </a:ext>
            </a:extLst>
          </p:cNvPr>
          <p:cNvSpPr/>
          <p:nvPr/>
        </p:nvSpPr>
        <p:spPr>
          <a:xfrm>
            <a:off x="641350" y="6223000"/>
            <a:ext cx="0" cy="635000"/>
          </a:xfrm>
          <a:custGeom>
            <a:avLst/>
            <a:gdLst/>
            <a:ahLst/>
            <a:cxnLst/>
            <a:rect l="l" t="t" r="r" b="b"/>
            <a:pathLst>
              <a:path h="635000">
                <a:moveTo>
                  <a:pt x="0" y="63500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2F549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821F52C-568D-E148-8820-557738E8630F}"/>
              </a:ext>
            </a:extLst>
          </p:cNvPr>
          <p:cNvGrpSpPr/>
          <p:nvPr/>
        </p:nvGrpSpPr>
        <p:grpSpPr>
          <a:xfrm>
            <a:off x="760412" y="6291706"/>
            <a:ext cx="1505709" cy="485012"/>
            <a:chOff x="760412" y="6291706"/>
            <a:chExt cx="1505709" cy="485012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B0CE215F-8CC9-7D4A-BBC9-57C9340C59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36"/>
            <a:stretch/>
          </p:blipFill>
          <p:spPr>
            <a:xfrm>
              <a:off x="1219200" y="6332884"/>
              <a:ext cx="1046921" cy="377953"/>
            </a:xfrm>
            <a:prstGeom prst="rect">
              <a:avLst/>
            </a:prstGeom>
          </p:spPr>
        </p:pic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1B92844B-552C-064F-B839-38F944B3B676}"/>
                </a:ext>
              </a:extLst>
            </p:cNvPr>
            <p:cNvGrpSpPr/>
            <p:nvPr/>
          </p:nvGrpSpPr>
          <p:grpSpPr>
            <a:xfrm>
              <a:off x="760412" y="6291706"/>
              <a:ext cx="458776" cy="485012"/>
              <a:chOff x="1909683" y="237829"/>
              <a:chExt cx="838200" cy="1066800"/>
            </a:xfrm>
            <a:noFill/>
          </p:grpSpPr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AF229E28-CF81-B640-8E1F-C40CD3682578}"/>
                  </a:ext>
                </a:extLst>
              </p:cNvPr>
              <p:cNvSpPr/>
              <p:nvPr/>
            </p:nvSpPr>
            <p:spPr>
              <a:xfrm>
                <a:off x="1981676" y="237829"/>
                <a:ext cx="762000" cy="1066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pic>
            <p:nvPicPr>
              <p:cNvPr id="18" name="Рисунок 17">
                <a:extLst>
                  <a:ext uri="{FF2B5EF4-FFF2-40B4-BE49-F238E27FC236}">
                    <a16:creationId xmlns:a16="http://schemas.microsoft.com/office/drawing/2014/main" id="{FF3EC4FF-0D4D-974D-895F-7AA065B978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9683" y="237829"/>
                <a:ext cx="838200" cy="944144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  <p:sp>
        <p:nvSpPr>
          <p:cNvPr id="19" name="object 28">
            <a:extLst>
              <a:ext uri="{FF2B5EF4-FFF2-40B4-BE49-F238E27FC236}">
                <a16:creationId xmlns:a16="http://schemas.microsoft.com/office/drawing/2014/main" id="{EBE33AA9-10F7-A347-B8C1-26F8174B0C84}"/>
              </a:ext>
            </a:extLst>
          </p:cNvPr>
          <p:cNvSpPr txBox="1">
            <a:spLocks/>
          </p:cNvSpPr>
          <p:nvPr/>
        </p:nvSpPr>
        <p:spPr>
          <a:xfrm>
            <a:off x="628655" y="1343935"/>
            <a:ext cx="11106141" cy="1120820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>
                <a:solidFill>
                  <a:srgbClr val="00488E"/>
                </a:solidFill>
                <a:latin typeface="+mn-lt"/>
                <a:cs typeface="Montserrat"/>
              </a:rPr>
              <a:t>ФП ИТС позволит автоматизировать часть бизнес-процессов при оказании и предоставлении следующих государственных функций и государственных услуг в цифровом виде: </a:t>
            </a:r>
          </a:p>
        </p:txBody>
      </p:sp>
      <p:sp>
        <p:nvSpPr>
          <p:cNvPr id="25" name="object 29">
            <a:extLst>
              <a:ext uri="{FF2B5EF4-FFF2-40B4-BE49-F238E27FC236}">
                <a16:creationId xmlns:a16="http://schemas.microsoft.com/office/drawing/2014/main" id="{89C2AD8C-AB5A-2048-B90C-1454D1693BE6}"/>
              </a:ext>
            </a:extLst>
          </p:cNvPr>
          <p:cNvSpPr/>
          <p:nvPr/>
        </p:nvSpPr>
        <p:spPr>
          <a:xfrm>
            <a:off x="656371" y="1065013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190500"/>
                </a:moveTo>
                <a:lnTo>
                  <a:pt x="0" y="190500"/>
                </a:lnTo>
                <a:lnTo>
                  <a:pt x="0" y="0"/>
                </a:lnTo>
                <a:lnTo>
                  <a:pt x="190500" y="0"/>
                </a:lnTo>
                <a:lnTo>
                  <a:pt x="190500" y="190500"/>
                </a:lnTo>
                <a:close/>
              </a:path>
            </a:pathLst>
          </a:custGeom>
          <a:solidFill>
            <a:srgbClr val="0048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30">
            <a:extLst>
              <a:ext uri="{FF2B5EF4-FFF2-40B4-BE49-F238E27FC236}">
                <a16:creationId xmlns:a16="http://schemas.microsoft.com/office/drawing/2014/main" id="{1C32BBA7-527F-944E-B1AF-97A20B312953}"/>
              </a:ext>
            </a:extLst>
          </p:cNvPr>
          <p:cNvSpPr/>
          <p:nvPr/>
        </p:nvSpPr>
        <p:spPr>
          <a:xfrm>
            <a:off x="846871" y="1065013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190500"/>
                </a:moveTo>
                <a:lnTo>
                  <a:pt x="0" y="190500"/>
                </a:lnTo>
                <a:lnTo>
                  <a:pt x="0" y="0"/>
                </a:lnTo>
                <a:lnTo>
                  <a:pt x="190500" y="0"/>
                </a:lnTo>
                <a:lnTo>
                  <a:pt x="190500" y="190500"/>
                </a:lnTo>
                <a:close/>
              </a:path>
            </a:pathLst>
          </a:custGeom>
          <a:solidFill>
            <a:srgbClr val="EB1B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33">
            <a:extLst>
              <a:ext uri="{FF2B5EF4-FFF2-40B4-BE49-F238E27FC236}">
                <a16:creationId xmlns:a16="http://schemas.microsoft.com/office/drawing/2014/main" id="{E81CAB60-9086-5C4A-AA34-D457D938A198}"/>
              </a:ext>
            </a:extLst>
          </p:cNvPr>
          <p:cNvSpPr txBox="1">
            <a:spLocks/>
          </p:cNvSpPr>
          <p:nvPr/>
        </p:nvSpPr>
        <p:spPr>
          <a:xfrm>
            <a:off x="161615" y="6369248"/>
            <a:ext cx="312420" cy="305212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 algn="ctr">
              <a:spcBef>
                <a:spcPts val="220"/>
              </a:spcBef>
            </a:pPr>
            <a:r>
              <a:rPr lang="ru-RU" dirty="0"/>
              <a:t>04</a:t>
            </a:r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91DFD6B0-2A6C-4449-95DB-BB6B45A80993}"/>
              </a:ext>
            </a:extLst>
          </p:cNvPr>
          <p:cNvSpPr txBox="1"/>
          <p:nvPr/>
        </p:nvSpPr>
        <p:spPr>
          <a:xfrm>
            <a:off x="641350" y="2800727"/>
            <a:ext cx="11258549" cy="3249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marR="639445" indent="-285750">
              <a:lnSpc>
                <a:spcPct val="125000"/>
              </a:lnSpc>
              <a:buFontTx/>
              <a:buChar char="-"/>
            </a:pPr>
            <a:r>
              <a:rPr lang="ru-RU" sz="1700" spc="-5" dirty="0">
                <a:solidFill>
                  <a:schemeClr val="tx2">
                    <a:lumMod val="75000"/>
                  </a:schemeClr>
                </a:solidFill>
                <a:cs typeface="Open Sans"/>
              </a:rPr>
              <a:t>Поддержка функционирования цифровой платформы транспортного комплекса Российской Федерации</a:t>
            </a:r>
            <a:r>
              <a:rPr lang="en-US" sz="1700" spc="-5" dirty="0">
                <a:solidFill>
                  <a:schemeClr val="tx2">
                    <a:lumMod val="75000"/>
                  </a:schemeClr>
                </a:solidFill>
                <a:cs typeface="Open Sans"/>
              </a:rPr>
              <a:t>;</a:t>
            </a:r>
            <a:endParaRPr lang="ru-RU" sz="1700" spc="-5" dirty="0">
              <a:solidFill>
                <a:schemeClr val="tx2">
                  <a:lumMod val="75000"/>
                </a:schemeClr>
              </a:solidFill>
              <a:cs typeface="Open Sans"/>
            </a:endParaRPr>
          </a:p>
          <a:p>
            <a:pPr marL="304800" marR="639445" indent="-285750">
              <a:lnSpc>
                <a:spcPct val="125000"/>
              </a:lnSpc>
              <a:buFontTx/>
              <a:buChar char="-"/>
            </a:pPr>
            <a:endParaRPr lang="ru-RU" sz="1700" spc="-5" dirty="0">
              <a:solidFill>
                <a:schemeClr val="tx2">
                  <a:lumMod val="75000"/>
                </a:schemeClr>
              </a:solidFill>
              <a:cs typeface="Open Sans"/>
            </a:endParaRPr>
          </a:p>
          <a:p>
            <a:pPr marL="304800" marR="639445" indent="-285750">
              <a:lnSpc>
                <a:spcPct val="125000"/>
              </a:lnSpc>
              <a:buFontTx/>
              <a:buChar char="-"/>
            </a:pPr>
            <a:r>
              <a:rPr lang="ru-RU" sz="1700" spc="-5" dirty="0">
                <a:solidFill>
                  <a:schemeClr val="tx2">
                    <a:lumMod val="75000"/>
                  </a:schemeClr>
                </a:solidFill>
                <a:cs typeface="Open Sans"/>
              </a:rPr>
              <a:t>Информационное обеспечение безопасности граждан, участников, дорожного движения на транспорте; </a:t>
            </a:r>
          </a:p>
          <a:p>
            <a:pPr marL="19050" marR="639445" lvl="0">
              <a:lnSpc>
                <a:spcPct val="125000"/>
              </a:lnSpc>
            </a:pPr>
            <a:endParaRPr lang="ru-RU" sz="1700" spc="-5" dirty="0">
              <a:solidFill>
                <a:schemeClr val="tx2">
                  <a:lumMod val="75000"/>
                </a:schemeClr>
              </a:solidFill>
              <a:cs typeface="Open Sans"/>
            </a:endParaRPr>
          </a:p>
          <a:p>
            <a:pPr marL="304800" marR="639445" lvl="0" indent="-285750">
              <a:lnSpc>
                <a:spcPct val="125000"/>
              </a:lnSpc>
              <a:buFontTx/>
              <a:buChar char="-"/>
            </a:pPr>
            <a:r>
              <a:rPr lang="ru-RU" sz="1700" spc="-5" dirty="0">
                <a:solidFill>
                  <a:schemeClr val="tx2">
                    <a:lumMod val="75000"/>
                  </a:schemeClr>
                </a:solidFill>
                <a:cs typeface="Open Sans"/>
              </a:rPr>
              <a:t>Информационно-аналитическое обеспечение процессов управления транспортным комплексом РФ. </a:t>
            </a:r>
          </a:p>
          <a:p>
            <a:pPr marL="304800" marR="639445" lvl="0" indent="-285750">
              <a:lnSpc>
                <a:spcPct val="125000"/>
              </a:lnSpc>
              <a:buFontTx/>
              <a:buChar char="-"/>
            </a:pPr>
            <a:endParaRPr lang="ru-RU" sz="1700" spc="-5" dirty="0">
              <a:solidFill>
                <a:schemeClr val="tx2">
                  <a:lumMod val="75000"/>
                </a:schemeClr>
              </a:solidFill>
              <a:cs typeface="Open Sans"/>
            </a:endParaRPr>
          </a:p>
          <a:p>
            <a:pPr marL="304800" marR="639445" lvl="0" indent="-285750">
              <a:lnSpc>
                <a:spcPct val="125000"/>
              </a:lnSpc>
              <a:buFontTx/>
              <a:buChar char="-"/>
            </a:pPr>
            <a:endParaRPr lang="ru-RU" sz="1700" spc="-5" dirty="0">
              <a:solidFill>
                <a:schemeClr val="tx2">
                  <a:lumMod val="75000"/>
                </a:schemeClr>
              </a:solidFill>
              <a:cs typeface="Open Sans"/>
            </a:endParaRPr>
          </a:p>
        </p:txBody>
      </p:sp>
      <p:sp>
        <p:nvSpPr>
          <p:cNvPr id="29" name="object 3">
            <a:extLst>
              <a:ext uri="{FF2B5EF4-FFF2-40B4-BE49-F238E27FC236}">
                <a16:creationId xmlns:a16="http://schemas.microsoft.com/office/drawing/2014/main" id="{6A6B314F-707C-3B4D-A8ED-5444F8F14CFC}"/>
              </a:ext>
            </a:extLst>
          </p:cNvPr>
          <p:cNvSpPr txBox="1">
            <a:spLocks/>
          </p:cNvSpPr>
          <p:nvPr/>
        </p:nvSpPr>
        <p:spPr>
          <a:xfrm>
            <a:off x="628650" y="95572"/>
            <a:ext cx="1095375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600" b="0" kern="0" spc="-10" dirty="0">
                <a:latin typeface="+mn-lt"/>
                <a:cs typeface="Montserrat Light"/>
              </a:rPr>
              <a:t>Назначение ФП ИТС РФ</a:t>
            </a:r>
            <a:endParaRPr lang="ru-RU" sz="2600" kern="0" dirty="0">
              <a:latin typeface="+mn-lt"/>
              <a:cs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2002610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6D25AD-9237-7345-A139-770A3932B1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" y="0"/>
            <a:ext cx="12190228" cy="635000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E8C9C31A-F94A-2D40-9600-AC29C96C0205}"/>
              </a:ext>
            </a:extLst>
          </p:cNvPr>
          <p:cNvSpPr/>
          <p:nvPr/>
        </p:nvSpPr>
        <p:spPr>
          <a:xfrm>
            <a:off x="641350" y="6223000"/>
            <a:ext cx="0" cy="635000"/>
          </a:xfrm>
          <a:custGeom>
            <a:avLst/>
            <a:gdLst/>
            <a:ahLst/>
            <a:cxnLst/>
            <a:rect l="l" t="t" r="r" b="b"/>
            <a:pathLst>
              <a:path h="635000">
                <a:moveTo>
                  <a:pt x="0" y="63500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2F549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821F52C-568D-E148-8820-557738E8630F}"/>
              </a:ext>
            </a:extLst>
          </p:cNvPr>
          <p:cNvGrpSpPr/>
          <p:nvPr/>
        </p:nvGrpSpPr>
        <p:grpSpPr>
          <a:xfrm>
            <a:off x="760412" y="6291706"/>
            <a:ext cx="1505709" cy="485012"/>
            <a:chOff x="760412" y="6291706"/>
            <a:chExt cx="1505709" cy="485012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B0CE215F-8CC9-7D4A-BBC9-57C9340C59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36"/>
            <a:stretch/>
          </p:blipFill>
          <p:spPr>
            <a:xfrm>
              <a:off x="1219200" y="6332884"/>
              <a:ext cx="1046921" cy="377953"/>
            </a:xfrm>
            <a:prstGeom prst="rect">
              <a:avLst/>
            </a:prstGeom>
          </p:spPr>
        </p:pic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1B92844B-552C-064F-B839-38F944B3B676}"/>
                </a:ext>
              </a:extLst>
            </p:cNvPr>
            <p:cNvGrpSpPr/>
            <p:nvPr/>
          </p:nvGrpSpPr>
          <p:grpSpPr>
            <a:xfrm>
              <a:off x="760412" y="6291706"/>
              <a:ext cx="458776" cy="485012"/>
              <a:chOff x="1909683" y="237829"/>
              <a:chExt cx="838200" cy="1066800"/>
            </a:xfrm>
            <a:noFill/>
          </p:grpSpPr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AF229E28-CF81-B640-8E1F-C40CD3682578}"/>
                  </a:ext>
                </a:extLst>
              </p:cNvPr>
              <p:cNvSpPr/>
              <p:nvPr/>
            </p:nvSpPr>
            <p:spPr>
              <a:xfrm>
                <a:off x="1981676" y="237829"/>
                <a:ext cx="762000" cy="1066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pic>
            <p:nvPicPr>
              <p:cNvPr id="18" name="Рисунок 17">
                <a:extLst>
                  <a:ext uri="{FF2B5EF4-FFF2-40B4-BE49-F238E27FC236}">
                    <a16:creationId xmlns:a16="http://schemas.microsoft.com/office/drawing/2014/main" id="{FF3EC4FF-0D4D-974D-895F-7AA065B978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9683" y="237829"/>
                <a:ext cx="838200" cy="944144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9BE151B-52EF-3D41-B1BA-FDEE861AD1F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67"/>
          <a:stretch/>
        </p:blipFill>
        <p:spPr>
          <a:xfrm>
            <a:off x="0" y="595808"/>
            <a:ext cx="12190228" cy="6279807"/>
          </a:xfrm>
          <a:prstGeom prst="rect">
            <a:avLst/>
          </a:prstGeom>
        </p:spPr>
      </p:pic>
      <p:sp>
        <p:nvSpPr>
          <p:cNvPr id="24" name="object 3">
            <a:extLst>
              <a:ext uri="{FF2B5EF4-FFF2-40B4-BE49-F238E27FC236}">
                <a16:creationId xmlns:a16="http://schemas.microsoft.com/office/drawing/2014/main" id="{82225DC9-4DFD-A641-AA93-4C0DFD73FBB4}"/>
              </a:ext>
            </a:extLst>
          </p:cNvPr>
          <p:cNvSpPr txBox="1">
            <a:spLocks/>
          </p:cNvSpPr>
          <p:nvPr/>
        </p:nvSpPr>
        <p:spPr>
          <a:xfrm>
            <a:off x="628650" y="95572"/>
            <a:ext cx="1087755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600" b="0" kern="0" spc="-10" dirty="0">
                <a:latin typeface="+mj-lt"/>
                <a:cs typeface="Montserrat Light"/>
              </a:rPr>
              <a:t>Принципы создания ФП ИТС</a:t>
            </a:r>
            <a:endParaRPr lang="ru-RU" sz="2600" kern="0" dirty="0">
              <a:latin typeface="+mj-lt"/>
              <a:cs typeface="Montserrat Light"/>
            </a:endParaRPr>
          </a:p>
        </p:txBody>
      </p:sp>
      <p:sp>
        <p:nvSpPr>
          <p:cNvPr id="25" name="object 18">
            <a:extLst>
              <a:ext uri="{FF2B5EF4-FFF2-40B4-BE49-F238E27FC236}">
                <a16:creationId xmlns:a16="http://schemas.microsoft.com/office/drawing/2014/main" id="{8BF4FC20-F139-5348-BC72-861EA25927DB}"/>
              </a:ext>
            </a:extLst>
          </p:cNvPr>
          <p:cNvSpPr txBox="1"/>
          <p:nvPr/>
        </p:nvSpPr>
        <p:spPr>
          <a:xfrm>
            <a:off x="831934" y="1676400"/>
            <a:ext cx="564111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ru-RU" sz="2800" dirty="0">
                <a:solidFill>
                  <a:schemeClr val="bg1"/>
                </a:solidFill>
                <a:cs typeface="Open Sans"/>
              </a:rPr>
              <a:t>Открытость и доступность</a:t>
            </a:r>
          </a:p>
        </p:txBody>
      </p:sp>
      <p:sp>
        <p:nvSpPr>
          <p:cNvPr id="26" name="object 29">
            <a:extLst>
              <a:ext uri="{FF2B5EF4-FFF2-40B4-BE49-F238E27FC236}">
                <a16:creationId xmlns:a16="http://schemas.microsoft.com/office/drawing/2014/main" id="{F5986652-1E02-4046-9C61-E9FE304C24C9}"/>
              </a:ext>
            </a:extLst>
          </p:cNvPr>
          <p:cNvSpPr txBox="1">
            <a:spLocks/>
          </p:cNvSpPr>
          <p:nvPr/>
        </p:nvSpPr>
        <p:spPr>
          <a:xfrm>
            <a:off x="161615" y="6369248"/>
            <a:ext cx="312420" cy="305212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b="0" i="0" kern="1200">
                <a:solidFill>
                  <a:srgbClr val="00488E"/>
                </a:solidFill>
                <a:latin typeface="Open Sans Light"/>
                <a:ea typeface="+mn-ea"/>
                <a:cs typeface="Open Sans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 marR="0" lvl="0" indent="0" algn="ctr" defTabSz="914400" rtl="0" eaLnBrk="1" fontAlgn="auto" latinLnBrk="0" hangingPunct="1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Open Sans Light"/>
              </a:rPr>
              <a:t>05</a:t>
            </a:r>
          </a:p>
        </p:txBody>
      </p:sp>
      <p:sp>
        <p:nvSpPr>
          <p:cNvPr id="27" name="object 18">
            <a:extLst>
              <a:ext uri="{FF2B5EF4-FFF2-40B4-BE49-F238E27FC236}">
                <a16:creationId xmlns:a16="http://schemas.microsoft.com/office/drawing/2014/main" id="{17B61C2D-E58F-2A48-B9F0-0A9D2D2B25EB}"/>
              </a:ext>
            </a:extLst>
          </p:cNvPr>
          <p:cNvSpPr txBox="1"/>
          <p:nvPr/>
        </p:nvSpPr>
        <p:spPr>
          <a:xfrm>
            <a:off x="4178854" y="4054574"/>
            <a:ext cx="564111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ru-RU" sz="2800" dirty="0">
                <a:solidFill>
                  <a:schemeClr val="bg1"/>
                </a:solidFill>
                <a:cs typeface="Open Sans"/>
              </a:rPr>
              <a:t>Системность</a:t>
            </a:r>
          </a:p>
        </p:txBody>
      </p:sp>
      <p:sp>
        <p:nvSpPr>
          <p:cNvPr id="28" name="object 18">
            <a:extLst>
              <a:ext uri="{FF2B5EF4-FFF2-40B4-BE49-F238E27FC236}">
                <a16:creationId xmlns:a16="http://schemas.microsoft.com/office/drawing/2014/main" id="{609D85CD-611C-9842-827A-7D43E0402938}"/>
              </a:ext>
            </a:extLst>
          </p:cNvPr>
          <p:cNvSpPr txBox="1"/>
          <p:nvPr/>
        </p:nvSpPr>
        <p:spPr>
          <a:xfrm>
            <a:off x="3214014" y="3292001"/>
            <a:ext cx="564111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ru-RU" sz="2800" dirty="0">
                <a:solidFill>
                  <a:schemeClr val="bg1"/>
                </a:solidFill>
                <a:cs typeface="Open Sans"/>
              </a:rPr>
              <a:t>Унификация</a:t>
            </a:r>
          </a:p>
        </p:txBody>
      </p:sp>
      <p:sp>
        <p:nvSpPr>
          <p:cNvPr id="29" name="object 18">
            <a:extLst>
              <a:ext uri="{FF2B5EF4-FFF2-40B4-BE49-F238E27FC236}">
                <a16:creationId xmlns:a16="http://schemas.microsoft.com/office/drawing/2014/main" id="{DF51E555-1C36-144F-AEAD-9D1005E7197B}"/>
              </a:ext>
            </a:extLst>
          </p:cNvPr>
          <p:cNvSpPr txBox="1"/>
          <p:nvPr/>
        </p:nvSpPr>
        <p:spPr>
          <a:xfrm>
            <a:off x="2298456" y="2453801"/>
            <a:ext cx="564111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ru-RU" sz="2800" dirty="0">
                <a:solidFill>
                  <a:schemeClr val="bg1"/>
                </a:solidFill>
                <a:cs typeface="Open Sans"/>
              </a:rPr>
              <a:t>Эффективность</a:t>
            </a:r>
          </a:p>
        </p:txBody>
      </p:sp>
      <p:sp>
        <p:nvSpPr>
          <p:cNvPr id="30" name="object 18">
            <a:extLst>
              <a:ext uri="{FF2B5EF4-FFF2-40B4-BE49-F238E27FC236}">
                <a16:creationId xmlns:a16="http://schemas.microsoft.com/office/drawing/2014/main" id="{12CF32D1-FE3A-8741-B7B5-E30276DEE16E}"/>
              </a:ext>
            </a:extLst>
          </p:cNvPr>
          <p:cNvSpPr txBox="1"/>
          <p:nvPr/>
        </p:nvSpPr>
        <p:spPr>
          <a:xfrm>
            <a:off x="5119013" y="4727079"/>
            <a:ext cx="699678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ru-RU" sz="2800" dirty="0">
                <a:solidFill>
                  <a:schemeClr val="bg1"/>
                </a:solidFill>
                <a:cs typeface="Open Sans"/>
              </a:rPr>
              <a:t>Инновационность и </a:t>
            </a:r>
            <a:r>
              <a:rPr lang="ru-RU" sz="2800" dirty="0" err="1">
                <a:solidFill>
                  <a:schemeClr val="bg1"/>
                </a:solidFill>
                <a:cs typeface="Open Sans"/>
              </a:rPr>
              <a:t>адаптируемость</a:t>
            </a:r>
            <a:endParaRPr lang="ru-RU" sz="2800" dirty="0">
              <a:solidFill>
                <a:schemeClr val="bg1"/>
              </a:solidFill>
              <a:cs typeface="Open Sans"/>
            </a:endParaRPr>
          </a:p>
        </p:txBody>
      </p:sp>
      <p:sp>
        <p:nvSpPr>
          <p:cNvPr id="31" name="object 5">
            <a:extLst>
              <a:ext uri="{FF2B5EF4-FFF2-40B4-BE49-F238E27FC236}">
                <a16:creationId xmlns:a16="http://schemas.microsoft.com/office/drawing/2014/main" id="{02AEB866-B9D7-3B48-8A70-80AFBEF0953A}"/>
              </a:ext>
            </a:extLst>
          </p:cNvPr>
          <p:cNvSpPr/>
          <p:nvPr/>
        </p:nvSpPr>
        <p:spPr>
          <a:xfrm>
            <a:off x="533400" y="1791078"/>
            <a:ext cx="180000" cy="180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5">
            <a:extLst>
              <a:ext uri="{FF2B5EF4-FFF2-40B4-BE49-F238E27FC236}">
                <a16:creationId xmlns:a16="http://schemas.microsoft.com/office/drawing/2014/main" id="{7641C63D-D723-D64C-83A9-34D0B1463691}"/>
              </a:ext>
            </a:extLst>
          </p:cNvPr>
          <p:cNvSpPr/>
          <p:nvPr/>
        </p:nvSpPr>
        <p:spPr>
          <a:xfrm>
            <a:off x="3874054" y="4191000"/>
            <a:ext cx="180000" cy="180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5">
            <a:extLst>
              <a:ext uri="{FF2B5EF4-FFF2-40B4-BE49-F238E27FC236}">
                <a16:creationId xmlns:a16="http://schemas.microsoft.com/office/drawing/2014/main" id="{030DADAD-ADE2-0441-92B0-7B17C179CAA2}"/>
              </a:ext>
            </a:extLst>
          </p:cNvPr>
          <p:cNvSpPr/>
          <p:nvPr/>
        </p:nvSpPr>
        <p:spPr>
          <a:xfrm>
            <a:off x="2915480" y="3438954"/>
            <a:ext cx="180000" cy="180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5">
            <a:extLst>
              <a:ext uri="{FF2B5EF4-FFF2-40B4-BE49-F238E27FC236}">
                <a16:creationId xmlns:a16="http://schemas.microsoft.com/office/drawing/2014/main" id="{7378CC9C-732F-B244-AB06-5D32EEF6DBB3}"/>
              </a:ext>
            </a:extLst>
          </p:cNvPr>
          <p:cNvSpPr/>
          <p:nvPr/>
        </p:nvSpPr>
        <p:spPr>
          <a:xfrm>
            <a:off x="2045254" y="2590800"/>
            <a:ext cx="180000" cy="180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5">
            <a:extLst>
              <a:ext uri="{FF2B5EF4-FFF2-40B4-BE49-F238E27FC236}">
                <a16:creationId xmlns:a16="http://schemas.microsoft.com/office/drawing/2014/main" id="{44885D1A-C01D-2A4D-9709-0F46C61B6D51}"/>
              </a:ext>
            </a:extLst>
          </p:cNvPr>
          <p:cNvSpPr/>
          <p:nvPr/>
        </p:nvSpPr>
        <p:spPr>
          <a:xfrm>
            <a:off x="4822279" y="4876800"/>
            <a:ext cx="180000" cy="180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51D5F295-F0EF-1344-A6E6-238F66BEAF23}"/>
              </a:ext>
            </a:extLst>
          </p:cNvPr>
          <p:cNvGrpSpPr/>
          <p:nvPr/>
        </p:nvGrpSpPr>
        <p:grpSpPr>
          <a:xfrm>
            <a:off x="760412" y="6291706"/>
            <a:ext cx="1505708" cy="485012"/>
            <a:chOff x="760412" y="6291706"/>
            <a:chExt cx="1505708" cy="485012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8D7E896F-261D-754B-B056-85FECCC9CE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76"/>
            <a:stretch/>
          </p:blipFill>
          <p:spPr>
            <a:xfrm>
              <a:off x="1216885" y="6332884"/>
              <a:ext cx="1049235" cy="377953"/>
            </a:xfrm>
            <a:prstGeom prst="rect">
              <a:avLst/>
            </a:prstGeom>
          </p:spPr>
        </p:pic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id="{6393434D-4628-514D-BE74-5301448DB8D5}"/>
                </a:ext>
              </a:extLst>
            </p:cNvPr>
            <p:cNvGrpSpPr/>
            <p:nvPr/>
          </p:nvGrpSpPr>
          <p:grpSpPr>
            <a:xfrm>
              <a:off x="760412" y="6291706"/>
              <a:ext cx="458776" cy="485012"/>
              <a:chOff x="1909683" y="237829"/>
              <a:chExt cx="838200" cy="1066800"/>
            </a:xfrm>
            <a:noFill/>
          </p:grpSpPr>
          <p:sp>
            <p:nvSpPr>
              <p:cNvPr id="39" name="Прямоугольник 38">
                <a:extLst>
                  <a:ext uri="{FF2B5EF4-FFF2-40B4-BE49-F238E27FC236}">
                    <a16:creationId xmlns:a16="http://schemas.microsoft.com/office/drawing/2014/main" id="{14BB3EDF-6B36-5646-A231-583774F799E3}"/>
                  </a:ext>
                </a:extLst>
              </p:cNvPr>
              <p:cNvSpPr/>
              <p:nvPr/>
            </p:nvSpPr>
            <p:spPr>
              <a:xfrm>
                <a:off x="1981676" y="237829"/>
                <a:ext cx="762000" cy="1066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84DD2ACD-F1A2-434C-9C29-427C161345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9683" y="237829"/>
                <a:ext cx="838200" cy="944144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486444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6D25AD-9237-7345-A139-770A3932B1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" y="0"/>
            <a:ext cx="12192000" cy="635000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E8C9C31A-F94A-2D40-9600-AC29C96C0205}"/>
              </a:ext>
            </a:extLst>
          </p:cNvPr>
          <p:cNvSpPr/>
          <p:nvPr/>
        </p:nvSpPr>
        <p:spPr>
          <a:xfrm>
            <a:off x="641350" y="6223000"/>
            <a:ext cx="0" cy="635000"/>
          </a:xfrm>
          <a:custGeom>
            <a:avLst/>
            <a:gdLst/>
            <a:ahLst/>
            <a:cxnLst/>
            <a:rect l="l" t="t" r="r" b="b"/>
            <a:pathLst>
              <a:path h="635000">
                <a:moveTo>
                  <a:pt x="0" y="63500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2F549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821F52C-568D-E148-8820-557738E8630F}"/>
              </a:ext>
            </a:extLst>
          </p:cNvPr>
          <p:cNvGrpSpPr/>
          <p:nvPr/>
        </p:nvGrpSpPr>
        <p:grpSpPr>
          <a:xfrm>
            <a:off x="760412" y="6291706"/>
            <a:ext cx="1505709" cy="485012"/>
            <a:chOff x="760412" y="6291706"/>
            <a:chExt cx="1505709" cy="485012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B0CE215F-8CC9-7D4A-BBC9-57C9340C59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36"/>
            <a:stretch/>
          </p:blipFill>
          <p:spPr>
            <a:xfrm>
              <a:off x="1219200" y="6332884"/>
              <a:ext cx="1046921" cy="377953"/>
            </a:xfrm>
            <a:prstGeom prst="rect">
              <a:avLst/>
            </a:prstGeom>
          </p:spPr>
        </p:pic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1B92844B-552C-064F-B839-38F944B3B676}"/>
                </a:ext>
              </a:extLst>
            </p:cNvPr>
            <p:cNvGrpSpPr/>
            <p:nvPr/>
          </p:nvGrpSpPr>
          <p:grpSpPr>
            <a:xfrm>
              <a:off x="760412" y="6291706"/>
              <a:ext cx="458776" cy="485012"/>
              <a:chOff x="1909683" y="237829"/>
              <a:chExt cx="838200" cy="1066800"/>
            </a:xfrm>
            <a:noFill/>
          </p:grpSpPr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AF229E28-CF81-B640-8E1F-C40CD3682578}"/>
                  </a:ext>
                </a:extLst>
              </p:cNvPr>
              <p:cNvSpPr/>
              <p:nvPr/>
            </p:nvSpPr>
            <p:spPr>
              <a:xfrm>
                <a:off x="1981676" y="237829"/>
                <a:ext cx="762000" cy="1066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pic>
            <p:nvPicPr>
              <p:cNvPr id="18" name="Рисунок 17">
                <a:extLst>
                  <a:ext uri="{FF2B5EF4-FFF2-40B4-BE49-F238E27FC236}">
                    <a16:creationId xmlns:a16="http://schemas.microsoft.com/office/drawing/2014/main" id="{FF3EC4FF-0D4D-974D-895F-7AA065B978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9683" y="237829"/>
                <a:ext cx="838200" cy="944144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  <p:pic>
        <p:nvPicPr>
          <p:cNvPr id="9" name="Рисунок 8" descr="Изображение выглядит как сцена, дорога, внешний, шоссе&#10;&#10;Автоматически созданное описание">
            <a:extLst>
              <a:ext uri="{FF2B5EF4-FFF2-40B4-BE49-F238E27FC236}">
                <a16:creationId xmlns:a16="http://schemas.microsoft.com/office/drawing/2014/main" id="{11022025-370D-5849-B9B2-C75AC426D31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3"/>
          <a:stretch/>
        </p:blipFill>
        <p:spPr>
          <a:xfrm>
            <a:off x="7086604" y="562830"/>
            <a:ext cx="5105396" cy="6301923"/>
          </a:xfrm>
          <a:prstGeom prst="rect">
            <a:avLst/>
          </a:prstGeom>
        </p:spPr>
      </p:pic>
      <p:sp>
        <p:nvSpPr>
          <p:cNvPr id="10" name="object 3">
            <a:extLst>
              <a:ext uri="{FF2B5EF4-FFF2-40B4-BE49-F238E27FC236}">
                <a16:creationId xmlns:a16="http://schemas.microsoft.com/office/drawing/2014/main" id="{EDAB1655-D8C3-0049-9864-3D0DC76BC8A6}"/>
              </a:ext>
            </a:extLst>
          </p:cNvPr>
          <p:cNvSpPr txBox="1">
            <a:spLocks/>
          </p:cNvSpPr>
          <p:nvPr/>
        </p:nvSpPr>
        <p:spPr>
          <a:xfrm>
            <a:off x="628650" y="95572"/>
            <a:ext cx="10877550" cy="421640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2600" spc="-10" dirty="0">
                <a:solidFill>
                  <a:schemeClr val="bg1"/>
                </a:solidFill>
                <a:cs typeface="Montserrat Light"/>
              </a:rPr>
              <a:t>Функции</a:t>
            </a:r>
            <a:r>
              <a:rPr lang="ru-RU" sz="2600" spc="-10" dirty="0">
                <a:solidFill>
                  <a:schemeClr val="bg1"/>
                </a:solidFill>
                <a:latin typeface="Montserrat Light"/>
                <a:cs typeface="Montserrat Light"/>
              </a:rPr>
              <a:t> ФП ИТС</a:t>
            </a:r>
            <a:endParaRPr lang="ru-RU" sz="2600" dirty="0">
              <a:solidFill>
                <a:schemeClr val="bg1"/>
              </a:solidFill>
              <a:latin typeface="Montserrat Light"/>
              <a:cs typeface="Montserrat Light"/>
            </a:endParaRPr>
          </a:p>
        </p:txBody>
      </p:sp>
      <p:sp>
        <p:nvSpPr>
          <p:cNvPr id="11" name="object 13">
            <a:extLst>
              <a:ext uri="{FF2B5EF4-FFF2-40B4-BE49-F238E27FC236}">
                <a16:creationId xmlns:a16="http://schemas.microsoft.com/office/drawing/2014/main" id="{C585855D-EEE0-6D4D-9AEF-8814DEEF48DA}"/>
              </a:ext>
            </a:extLst>
          </p:cNvPr>
          <p:cNvSpPr txBox="1"/>
          <p:nvPr/>
        </p:nvSpPr>
        <p:spPr>
          <a:xfrm>
            <a:off x="7762980" y="4265068"/>
            <a:ext cx="4752387" cy="2319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 marR="639445" algn="r">
              <a:lnSpc>
                <a:spcPct val="125000"/>
              </a:lnSpc>
              <a:spcBef>
                <a:spcPts val="100"/>
              </a:spcBef>
            </a:pPr>
            <a:r>
              <a:rPr lang="ru-RU" sz="1700" b="1" spc="-5" dirty="0">
                <a:solidFill>
                  <a:schemeClr val="bg1"/>
                </a:solidFill>
                <a:cs typeface="Open Sans"/>
              </a:rPr>
              <a:t>Ведение:</a:t>
            </a:r>
          </a:p>
          <a:p>
            <a:pPr marL="19050" marR="639445" algn="r">
              <a:lnSpc>
                <a:spcPct val="125000"/>
              </a:lnSpc>
              <a:spcBef>
                <a:spcPts val="100"/>
              </a:spcBef>
            </a:pPr>
            <a:r>
              <a:rPr lang="ru-RU" sz="1700" b="1" spc="-5" dirty="0">
                <a:solidFill>
                  <a:schemeClr val="bg1"/>
                </a:solidFill>
                <a:cs typeface="Open Sans"/>
              </a:rPr>
              <a:t>- информационной модели транспортного комплекса</a:t>
            </a:r>
          </a:p>
          <a:p>
            <a:pPr marL="19050" marR="639445" algn="r">
              <a:lnSpc>
                <a:spcPct val="125000"/>
              </a:lnSpc>
              <a:spcBef>
                <a:spcPts val="100"/>
              </a:spcBef>
            </a:pPr>
            <a:r>
              <a:rPr lang="ru-RU" sz="1700" b="1" spc="-5" dirty="0">
                <a:solidFill>
                  <a:schemeClr val="bg1"/>
                </a:solidFill>
                <a:cs typeface="Open Sans"/>
              </a:rPr>
              <a:t>- геоинформационной системы</a:t>
            </a:r>
          </a:p>
          <a:p>
            <a:pPr marL="19050" marR="639445" algn="r">
              <a:lnSpc>
                <a:spcPct val="125000"/>
              </a:lnSpc>
              <a:spcBef>
                <a:spcPts val="100"/>
              </a:spcBef>
            </a:pPr>
            <a:r>
              <a:rPr lang="ru-RU" sz="1700" b="1" spc="-5" dirty="0">
                <a:solidFill>
                  <a:schemeClr val="bg1"/>
                </a:solidFill>
                <a:cs typeface="Open Sans"/>
              </a:rPr>
              <a:t>- единой системы нормативно-справочной информации</a:t>
            </a:r>
          </a:p>
          <a:p>
            <a:pPr marL="19050" marR="639445" algn="r">
              <a:lnSpc>
                <a:spcPct val="125000"/>
              </a:lnSpc>
              <a:spcBef>
                <a:spcPts val="100"/>
              </a:spcBef>
            </a:pPr>
            <a:r>
              <a:rPr lang="ru-RU" sz="1700" b="1" spc="-5" dirty="0">
                <a:solidFill>
                  <a:schemeClr val="bg1"/>
                </a:solidFill>
                <a:cs typeface="Open Sans"/>
              </a:rPr>
              <a:t>-</a:t>
            </a:r>
            <a:r>
              <a:rPr lang="en-US" sz="1700" b="1" spc="-5" dirty="0">
                <a:solidFill>
                  <a:schemeClr val="bg1"/>
                </a:solidFill>
                <a:cs typeface="Open Sans"/>
              </a:rPr>
              <a:t> </a:t>
            </a:r>
            <a:r>
              <a:rPr lang="ru-RU" sz="1700" b="1" spc="-5" dirty="0">
                <a:solidFill>
                  <a:schemeClr val="bg1"/>
                </a:solidFill>
                <a:cs typeface="Open Sans"/>
              </a:rPr>
              <a:t>информационного хранилища</a:t>
            </a:r>
          </a:p>
        </p:txBody>
      </p:sp>
      <p:sp>
        <p:nvSpPr>
          <p:cNvPr id="12" name="object 16">
            <a:extLst>
              <a:ext uri="{FF2B5EF4-FFF2-40B4-BE49-F238E27FC236}">
                <a16:creationId xmlns:a16="http://schemas.microsoft.com/office/drawing/2014/main" id="{7A3C3DF8-8A2D-9843-B381-297B83C55B71}"/>
              </a:ext>
            </a:extLst>
          </p:cNvPr>
          <p:cNvSpPr txBox="1"/>
          <p:nvPr/>
        </p:nvSpPr>
        <p:spPr>
          <a:xfrm>
            <a:off x="4266496" y="1448368"/>
            <a:ext cx="3024118" cy="12874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 marR="639445" algn="ctr">
              <a:lnSpc>
                <a:spcPct val="125000"/>
              </a:lnSpc>
              <a:spcBef>
                <a:spcPts val="100"/>
              </a:spcBef>
            </a:pPr>
            <a:r>
              <a:rPr lang="ru-RU" sz="1700" b="1" spc="-5" dirty="0">
                <a:solidFill>
                  <a:schemeClr val="tx2">
                    <a:lumMod val="75000"/>
                  </a:schemeClr>
                </a:solidFill>
                <a:cs typeface="Open Sans"/>
              </a:rPr>
              <a:t>Единая система информационно-аналитических сервисов</a:t>
            </a:r>
          </a:p>
        </p:txBody>
      </p:sp>
      <p:sp>
        <p:nvSpPr>
          <p:cNvPr id="19" name="object 18">
            <a:extLst>
              <a:ext uri="{FF2B5EF4-FFF2-40B4-BE49-F238E27FC236}">
                <a16:creationId xmlns:a16="http://schemas.microsoft.com/office/drawing/2014/main" id="{C7B9B89E-ADC9-4047-9EC7-49090429E20A}"/>
              </a:ext>
            </a:extLst>
          </p:cNvPr>
          <p:cNvSpPr txBox="1"/>
          <p:nvPr/>
        </p:nvSpPr>
        <p:spPr>
          <a:xfrm>
            <a:off x="705978" y="2908590"/>
            <a:ext cx="3056471" cy="9604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 marR="639445" algn="ctr">
              <a:lnSpc>
                <a:spcPct val="125000"/>
              </a:lnSpc>
              <a:spcBef>
                <a:spcPts val="100"/>
              </a:spcBef>
            </a:pPr>
            <a:r>
              <a:rPr lang="ru-RU" sz="1700" b="1" spc="-5" dirty="0">
                <a:solidFill>
                  <a:schemeClr val="tx2">
                    <a:lumMod val="75000"/>
                  </a:schemeClr>
                </a:solidFill>
                <a:cs typeface="Open Sans"/>
              </a:rPr>
              <a:t>Мониторинг и контроль эффективности ИТС </a:t>
            </a:r>
          </a:p>
        </p:txBody>
      </p:sp>
      <p:sp>
        <p:nvSpPr>
          <p:cNvPr id="20" name="object 22">
            <a:extLst>
              <a:ext uri="{FF2B5EF4-FFF2-40B4-BE49-F238E27FC236}">
                <a16:creationId xmlns:a16="http://schemas.microsoft.com/office/drawing/2014/main" id="{AAC13D75-BBBB-664A-913C-2E57D5C05B90}"/>
              </a:ext>
            </a:extLst>
          </p:cNvPr>
          <p:cNvSpPr txBox="1"/>
          <p:nvPr/>
        </p:nvSpPr>
        <p:spPr>
          <a:xfrm>
            <a:off x="4546259" y="4051512"/>
            <a:ext cx="2449208" cy="959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 marR="639445" algn="ctr">
              <a:lnSpc>
                <a:spcPct val="125000"/>
              </a:lnSpc>
              <a:spcBef>
                <a:spcPts val="100"/>
              </a:spcBef>
            </a:pPr>
            <a:r>
              <a:rPr lang="ru-RU" sz="1700" b="1" spc="-5" dirty="0">
                <a:solidFill>
                  <a:schemeClr val="tx2">
                    <a:lumMod val="75000"/>
                  </a:schemeClr>
                </a:solidFill>
                <a:cs typeface="Open Sans"/>
              </a:rPr>
              <a:t>Поддержка принятия решений</a:t>
            </a:r>
          </a:p>
        </p:txBody>
      </p:sp>
      <p:sp>
        <p:nvSpPr>
          <p:cNvPr id="21" name="object 26">
            <a:extLst>
              <a:ext uri="{FF2B5EF4-FFF2-40B4-BE49-F238E27FC236}">
                <a16:creationId xmlns:a16="http://schemas.microsoft.com/office/drawing/2014/main" id="{060985CC-A353-974A-941B-152768F90C0F}"/>
              </a:ext>
            </a:extLst>
          </p:cNvPr>
          <p:cNvSpPr txBox="1"/>
          <p:nvPr/>
        </p:nvSpPr>
        <p:spPr>
          <a:xfrm>
            <a:off x="867257" y="4526902"/>
            <a:ext cx="3056473" cy="12874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 marR="639445" algn="ctr">
              <a:lnSpc>
                <a:spcPct val="125000"/>
              </a:lnSpc>
              <a:spcBef>
                <a:spcPts val="100"/>
              </a:spcBef>
            </a:pPr>
            <a:r>
              <a:rPr lang="ru-RU" sz="1700" b="1" spc="-5" dirty="0">
                <a:solidFill>
                  <a:schemeClr val="tx2">
                    <a:lumMod val="75000"/>
                  </a:schemeClr>
                </a:solidFill>
                <a:cs typeface="Open Sans"/>
              </a:rPr>
              <a:t>Обеспечение управления в условиях экстренных ситуаций и ЧС</a:t>
            </a:r>
          </a:p>
        </p:txBody>
      </p:sp>
      <p:sp>
        <p:nvSpPr>
          <p:cNvPr id="22" name="object 29">
            <a:extLst>
              <a:ext uri="{FF2B5EF4-FFF2-40B4-BE49-F238E27FC236}">
                <a16:creationId xmlns:a16="http://schemas.microsoft.com/office/drawing/2014/main" id="{B29B477F-1E32-A542-BA2C-071520AC668C}"/>
              </a:ext>
            </a:extLst>
          </p:cNvPr>
          <p:cNvSpPr txBox="1">
            <a:spLocks/>
          </p:cNvSpPr>
          <p:nvPr/>
        </p:nvSpPr>
        <p:spPr>
          <a:xfrm>
            <a:off x="161615" y="6369248"/>
            <a:ext cx="312420" cy="305212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 algn="ctr">
              <a:spcBef>
                <a:spcPts val="220"/>
              </a:spcBef>
            </a:pPr>
            <a:r>
              <a:rPr lang="ru-RU" dirty="0"/>
              <a:t>06</a:t>
            </a:r>
          </a:p>
        </p:txBody>
      </p:sp>
      <p:sp>
        <p:nvSpPr>
          <p:cNvPr id="23" name="object 15">
            <a:extLst>
              <a:ext uri="{FF2B5EF4-FFF2-40B4-BE49-F238E27FC236}">
                <a16:creationId xmlns:a16="http://schemas.microsoft.com/office/drawing/2014/main" id="{CCD15A79-F0D0-2640-8E28-29E0A1F4D341}"/>
              </a:ext>
            </a:extLst>
          </p:cNvPr>
          <p:cNvSpPr txBox="1"/>
          <p:nvPr/>
        </p:nvSpPr>
        <p:spPr>
          <a:xfrm>
            <a:off x="387737" y="911525"/>
            <a:ext cx="3464457" cy="12866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 marR="639445" algn="ctr">
              <a:lnSpc>
                <a:spcPct val="125000"/>
              </a:lnSpc>
              <a:spcBef>
                <a:spcPts val="100"/>
              </a:spcBef>
            </a:pPr>
            <a:r>
              <a:rPr lang="ru-RU" sz="1700" b="1" spc="-5" dirty="0">
                <a:solidFill>
                  <a:schemeClr val="tx2">
                    <a:lumMod val="75000"/>
                  </a:schemeClr>
                </a:solidFill>
                <a:cs typeface="Open Sans"/>
              </a:rPr>
              <a:t>Информационно-навигационное обеспечение участников движения и пассажиров</a:t>
            </a:r>
            <a:endParaRPr sz="1700" b="1" spc="-5" dirty="0">
              <a:solidFill>
                <a:schemeClr val="tx2">
                  <a:lumMod val="75000"/>
                </a:schemeClr>
              </a:solidFill>
              <a:cs typeface="Open Sans"/>
            </a:endParaRPr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DF8794BF-3C84-4E4D-9189-AF44296378EC}"/>
              </a:ext>
            </a:extLst>
          </p:cNvPr>
          <p:cNvSpPr txBox="1"/>
          <p:nvPr/>
        </p:nvSpPr>
        <p:spPr>
          <a:xfrm>
            <a:off x="7391400" y="3018015"/>
            <a:ext cx="2135188" cy="3572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 marR="639445">
              <a:lnSpc>
                <a:spcPct val="125000"/>
              </a:lnSpc>
              <a:spcBef>
                <a:spcPts val="100"/>
              </a:spcBef>
            </a:pPr>
            <a:r>
              <a:rPr lang="ru-RU" sz="2000" b="1" spc="-5" dirty="0">
                <a:solidFill>
                  <a:schemeClr val="bg1"/>
                </a:solidFill>
                <a:latin typeface="+mj-lt"/>
                <a:cs typeface="Open Sans"/>
              </a:rPr>
              <a:t>ФП ИТС РФ</a:t>
            </a:r>
            <a:endParaRPr sz="2000" b="1" spc="-5" dirty="0">
              <a:solidFill>
                <a:schemeClr val="bg1"/>
              </a:solidFill>
              <a:latin typeface="+mj-lt"/>
              <a:cs typeface="Open Sans"/>
            </a:endParaRPr>
          </a:p>
        </p:txBody>
      </p:sp>
      <p:sp>
        <p:nvSpPr>
          <p:cNvPr id="25" name="object 5">
            <a:extLst>
              <a:ext uri="{FF2B5EF4-FFF2-40B4-BE49-F238E27FC236}">
                <a16:creationId xmlns:a16="http://schemas.microsoft.com/office/drawing/2014/main" id="{A5B0A5C6-94C3-AA40-81FF-4ACCCE5CCA97}"/>
              </a:ext>
            </a:extLst>
          </p:cNvPr>
          <p:cNvSpPr/>
          <p:nvPr/>
        </p:nvSpPr>
        <p:spPr>
          <a:xfrm>
            <a:off x="7467600" y="27051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190500"/>
                </a:moveTo>
                <a:lnTo>
                  <a:pt x="0" y="190500"/>
                </a:lnTo>
                <a:lnTo>
                  <a:pt x="0" y="0"/>
                </a:lnTo>
                <a:lnTo>
                  <a:pt x="190500" y="0"/>
                </a:lnTo>
                <a:lnTo>
                  <a:pt x="190500" y="190500"/>
                </a:lnTo>
                <a:close/>
              </a:path>
            </a:pathLst>
          </a:custGeom>
          <a:solidFill>
            <a:srgbClr val="0048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6">
            <a:extLst>
              <a:ext uri="{FF2B5EF4-FFF2-40B4-BE49-F238E27FC236}">
                <a16:creationId xmlns:a16="http://schemas.microsoft.com/office/drawing/2014/main" id="{226D647C-D2E2-A14A-9803-8C73C8993810}"/>
              </a:ext>
            </a:extLst>
          </p:cNvPr>
          <p:cNvSpPr/>
          <p:nvPr/>
        </p:nvSpPr>
        <p:spPr>
          <a:xfrm>
            <a:off x="7658100" y="27051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190500"/>
                </a:moveTo>
                <a:lnTo>
                  <a:pt x="0" y="190500"/>
                </a:lnTo>
                <a:lnTo>
                  <a:pt x="0" y="0"/>
                </a:lnTo>
                <a:lnTo>
                  <a:pt x="190500" y="0"/>
                </a:lnTo>
                <a:lnTo>
                  <a:pt x="190500" y="190500"/>
                </a:lnTo>
                <a:close/>
              </a:path>
            </a:pathLst>
          </a:custGeom>
          <a:solidFill>
            <a:srgbClr val="EB1B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id="{638BE390-B958-4B4F-ABF2-F8817FD1CB7D}"/>
              </a:ext>
            </a:extLst>
          </p:cNvPr>
          <p:cNvSpPr/>
          <p:nvPr/>
        </p:nvSpPr>
        <p:spPr>
          <a:xfrm>
            <a:off x="233257" y="992528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190500"/>
                </a:moveTo>
                <a:lnTo>
                  <a:pt x="0" y="190500"/>
                </a:lnTo>
                <a:lnTo>
                  <a:pt x="0" y="0"/>
                </a:lnTo>
                <a:lnTo>
                  <a:pt x="190500" y="0"/>
                </a:lnTo>
                <a:lnTo>
                  <a:pt x="190500" y="190500"/>
                </a:lnTo>
                <a:close/>
              </a:path>
            </a:pathLst>
          </a:custGeom>
          <a:solidFill>
            <a:srgbClr val="00488E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28" name="object 6">
            <a:extLst>
              <a:ext uri="{FF2B5EF4-FFF2-40B4-BE49-F238E27FC236}">
                <a16:creationId xmlns:a16="http://schemas.microsoft.com/office/drawing/2014/main" id="{D7C3A195-A709-294B-BB0B-B0699DCB7215}"/>
              </a:ext>
            </a:extLst>
          </p:cNvPr>
          <p:cNvSpPr/>
          <p:nvPr/>
        </p:nvSpPr>
        <p:spPr>
          <a:xfrm>
            <a:off x="423757" y="992528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190500"/>
                </a:moveTo>
                <a:lnTo>
                  <a:pt x="0" y="190500"/>
                </a:lnTo>
                <a:lnTo>
                  <a:pt x="0" y="0"/>
                </a:lnTo>
                <a:lnTo>
                  <a:pt x="190500" y="0"/>
                </a:lnTo>
                <a:lnTo>
                  <a:pt x="190500" y="1905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29" name="object 5">
            <a:extLst>
              <a:ext uri="{FF2B5EF4-FFF2-40B4-BE49-F238E27FC236}">
                <a16:creationId xmlns:a16="http://schemas.microsoft.com/office/drawing/2014/main" id="{DFB49461-63FD-7546-A87B-2794AE83FBE5}"/>
              </a:ext>
            </a:extLst>
          </p:cNvPr>
          <p:cNvSpPr/>
          <p:nvPr/>
        </p:nvSpPr>
        <p:spPr>
          <a:xfrm>
            <a:off x="626265" y="2992267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190500"/>
                </a:moveTo>
                <a:lnTo>
                  <a:pt x="0" y="190500"/>
                </a:lnTo>
                <a:lnTo>
                  <a:pt x="0" y="0"/>
                </a:lnTo>
                <a:lnTo>
                  <a:pt x="190500" y="0"/>
                </a:lnTo>
                <a:lnTo>
                  <a:pt x="190500" y="190500"/>
                </a:lnTo>
                <a:close/>
              </a:path>
            </a:pathLst>
          </a:custGeom>
          <a:solidFill>
            <a:srgbClr val="0048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6">
            <a:extLst>
              <a:ext uri="{FF2B5EF4-FFF2-40B4-BE49-F238E27FC236}">
                <a16:creationId xmlns:a16="http://schemas.microsoft.com/office/drawing/2014/main" id="{96F8CC39-4788-4748-A9F7-0C929A2FCF9F}"/>
              </a:ext>
            </a:extLst>
          </p:cNvPr>
          <p:cNvSpPr/>
          <p:nvPr/>
        </p:nvSpPr>
        <p:spPr>
          <a:xfrm>
            <a:off x="816765" y="2992267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190500"/>
                </a:moveTo>
                <a:lnTo>
                  <a:pt x="0" y="190500"/>
                </a:lnTo>
                <a:lnTo>
                  <a:pt x="0" y="0"/>
                </a:lnTo>
                <a:lnTo>
                  <a:pt x="190500" y="0"/>
                </a:lnTo>
                <a:lnTo>
                  <a:pt x="190500" y="1905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5">
            <a:extLst>
              <a:ext uri="{FF2B5EF4-FFF2-40B4-BE49-F238E27FC236}">
                <a16:creationId xmlns:a16="http://schemas.microsoft.com/office/drawing/2014/main" id="{B39AA003-DF23-C34D-97FC-7D31B1F5873E}"/>
              </a:ext>
            </a:extLst>
          </p:cNvPr>
          <p:cNvSpPr/>
          <p:nvPr/>
        </p:nvSpPr>
        <p:spPr>
          <a:xfrm>
            <a:off x="3984859" y="1509304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190500"/>
                </a:moveTo>
                <a:lnTo>
                  <a:pt x="0" y="190500"/>
                </a:lnTo>
                <a:lnTo>
                  <a:pt x="0" y="0"/>
                </a:lnTo>
                <a:lnTo>
                  <a:pt x="190500" y="0"/>
                </a:lnTo>
                <a:lnTo>
                  <a:pt x="190500" y="190500"/>
                </a:lnTo>
                <a:close/>
              </a:path>
            </a:pathLst>
          </a:custGeom>
          <a:solidFill>
            <a:srgbClr val="0048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6">
            <a:extLst>
              <a:ext uri="{FF2B5EF4-FFF2-40B4-BE49-F238E27FC236}">
                <a16:creationId xmlns:a16="http://schemas.microsoft.com/office/drawing/2014/main" id="{31808B3F-F0CE-C645-B799-4674B077A3C3}"/>
              </a:ext>
            </a:extLst>
          </p:cNvPr>
          <p:cNvSpPr/>
          <p:nvPr/>
        </p:nvSpPr>
        <p:spPr>
          <a:xfrm>
            <a:off x="4175359" y="1509304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190500"/>
                </a:moveTo>
                <a:lnTo>
                  <a:pt x="0" y="190500"/>
                </a:lnTo>
                <a:lnTo>
                  <a:pt x="0" y="0"/>
                </a:lnTo>
                <a:lnTo>
                  <a:pt x="190500" y="0"/>
                </a:lnTo>
                <a:lnTo>
                  <a:pt x="190500" y="1905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5">
            <a:extLst>
              <a:ext uri="{FF2B5EF4-FFF2-40B4-BE49-F238E27FC236}">
                <a16:creationId xmlns:a16="http://schemas.microsoft.com/office/drawing/2014/main" id="{3A4E8130-A10F-8746-BD78-C177C79E6D5C}"/>
              </a:ext>
            </a:extLst>
          </p:cNvPr>
          <p:cNvSpPr/>
          <p:nvPr/>
        </p:nvSpPr>
        <p:spPr>
          <a:xfrm>
            <a:off x="3984859" y="4134752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190500"/>
                </a:moveTo>
                <a:lnTo>
                  <a:pt x="0" y="190500"/>
                </a:lnTo>
                <a:lnTo>
                  <a:pt x="0" y="0"/>
                </a:lnTo>
                <a:lnTo>
                  <a:pt x="190500" y="0"/>
                </a:lnTo>
                <a:lnTo>
                  <a:pt x="190500" y="190500"/>
                </a:lnTo>
                <a:close/>
              </a:path>
            </a:pathLst>
          </a:custGeom>
          <a:solidFill>
            <a:srgbClr val="0048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6">
            <a:extLst>
              <a:ext uri="{FF2B5EF4-FFF2-40B4-BE49-F238E27FC236}">
                <a16:creationId xmlns:a16="http://schemas.microsoft.com/office/drawing/2014/main" id="{23D1984F-BE60-9D4E-961A-956AE0143914}"/>
              </a:ext>
            </a:extLst>
          </p:cNvPr>
          <p:cNvSpPr/>
          <p:nvPr/>
        </p:nvSpPr>
        <p:spPr>
          <a:xfrm>
            <a:off x="4175359" y="4134752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190500"/>
                </a:moveTo>
                <a:lnTo>
                  <a:pt x="0" y="190500"/>
                </a:lnTo>
                <a:lnTo>
                  <a:pt x="0" y="0"/>
                </a:lnTo>
                <a:lnTo>
                  <a:pt x="190500" y="0"/>
                </a:lnTo>
                <a:lnTo>
                  <a:pt x="190500" y="1905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5">
            <a:extLst>
              <a:ext uri="{FF2B5EF4-FFF2-40B4-BE49-F238E27FC236}">
                <a16:creationId xmlns:a16="http://schemas.microsoft.com/office/drawing/2014/main" id="{A8D87580-8D26-4E43-A9D8-6F0C5DD5A90A}"/>
              </a:ext>
            </a:extLst>
          </p:cNvPr>
          <p:cNvSpPr/>
          <p:nvPr/>
        </p:nvSpPr>
        <p:spPr>
          <a:xfrm>
            <a:off x="233257" y="4723193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190500"/>
                </a:moveTo>
                <a:lnTo>
                  <a:pt x="0" y="190500"/>
                </a:lnTo>
                <a:lnTo>
                  <a:pt x="0" y="0"/>
                </a:lnTo>
                <a:lnTo>
                  <a:pt x="190500" y="0"/>
                </a:lnTo>
                <a:lnTo>
                  <a:pt x="190500" y="190500"/>
                </a:lnTo>
                <a:close/>
              </a:path>
            </a:pathLst>
          </a:custGeom>
          <a:solidFill>
            <a:srgbClr val="0048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6">
            <a:extLst>
              <a:ext uri="{FF2B5EF4-FFF2-40B4-BE49-F238E27FC236}">
                <a16:creationId xmlns:a16="http://schemas.microsoft.com/office/drawing/2014/main" id="{CF1804C6-9186-F944-AF62-CE54C3879ED4}"/>
              </a:ext>
            </a:extLst>
          </p:cNvPr>
          <p:cNvSpPr/>
          <p:nvPr/>
        </p:nvSpPr>
        <p:spPr>
          <a:xfrm>
            <a:off x="423757" y="4723193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190500"/>
                </a:moveTo>
                <a:lnTo>
                  <a:pt x="0" y="190500"/>
                </a:lnTo>
                <a:lnTo>
                  <a:pt x="0" y="0"/>
                </a:lnTo>
                <a:lnTo>
                  <a:pt x="190500" y="0"/>
                </a:lnTo>
                <a:lnTo>
                  <a:pt x="190500" y="1905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736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6D25AD-9237-7345-A139-770A3932B1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" y="-1"/>
            <a:ext cx="12192000" cy="908615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E8C9C31A-F94A-2D40-9600-AC29C96C0205}"/>
              </a:ext>
            </a:extLst>
          </p:cNvPr>
          <p:cNvSpPr/>
          <p:nvPr/>
        </p:nvSpPr>
        <p:spPr>
          <a:xfrm>
            <a:off x="641350" y="6223000"/>
            <a:ext cx="0" cy="635000"/>
          </a:xfrm>
          <a:custGeom>
            <a:avLst/>
            <a:gdLst/>
            <a:ahLst/>
            <a:cxnLst/>
            <a:rect l="l" t="t" r="r" b="b"/>
            <a:pathLst>
              <a:path h="635000">
                <a:moveTo>
                  <a:pt x="0" y="63500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2F549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821F52C-568D-E148-8820-557738E8630F}"/>
              </a:ext>
            </a:extLst>
          </p:cNvPr>
          <p:cNvGrpSpPr/>
          <p:nvPr/>
        </p:nvGrpSpPr>
        <p:grpSpPr>
          <a:xfrm>
            <a:off x="760412" y="6291706"/>
            <a:ext cx="1505709" cy="485012"/>
            <a:chOff x="760412" y="6291706"/>
            <a:chExt cx="1505709" cy="485012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B0CE215F-8CC9-7D4A-BBC9-57C9340C59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36"/>
            <a:stretch/>
          </p:blipFill>
          <p:spPr>
            <a:xfrm>
              <a:off x="1219200" y="6332884"/>
              <a:ext cx="1046921" cy="377953"/>
            </a:xfrm>
            <a:prstGeom prst="rect">
              <a:avLst/>
            </a:prstGeom>
          </p:spPr>
        </p:pic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1B92844B-552C-064F-B839-38F944B3B676}"/>
                </a:ext>
              </a:extLst>
            </p:cNvPr>
            <p:cNvGrpSpPr/>
            <p:nvPr/>
          </p:nvGrpSpPr>
          <p:grpSpPr>
            <a:xfrm>
              <a:off x="760412" y="6291706"/>
              <a:ext cx="458776" cy="485012"/>
              <a:chOff x="1909683" y="237829"/>
              <a:chExt cx="838200" cy="1066800"/>
            </a:xfrm>
            <a:noFill/>
          </p:grpSpPr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AF229E28-CF81-B640-8E1F-C40CD3682578}"/>
                  </a:ext>
                </a:extLst>
              </p:cNvPr>
              <p:cNvSpPr/>
              <p:nvPr/>
            </p:nvSpPr>
            <p:spPr>
              <a:xfrm>
                <a:off x="1981676" y="237829"/>
                <a:ext cx="762000" cy="1066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pic>
            <p:nvPicPr>
              <p:cNvPr id="18" name="Рисунок 17">
                <a:extLst>
                  <a:ext uri="{FF2B5EF4-FFF2-40B4-BE49-F238E27FC236}">
                    <a16:creationId xmlns:a16="http://schemas.microsoft.com/office/drawing/2014/main" id="{FF3EC4FF-0D4D-974D-895F-7AA065B978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9683" y="237829"/>
                <a:ext cx="838200" cy="944144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  <p:sp>
        <p:nvSpPr>
          <p:cNvPr id="9" name="object 33">
            <a:extLst>
              <a:ext uri="{FF2B5EF4-FFF2-40B4-BE49-F238E27FC236}">
                <a16:creationId xmlns:a16="http://schemas.microsoft.com/office/drawing/2014/main" id="{0349467D-E90C-B940-8A6A-99AA53FD4F85}"/>
              </a:ext>
            </a:extLst>
          </p:cNvPr>
          <p:cNvSpPr txBox="1">
            <a:spLocks/>
          </p:cNvSpPr>
          <p:nvPr/>
        </p:nvSpPr>
        <p:spPr>
          <a:xfrm>
            <a:off x="161615" y="6369248"/>
            <a:ext cx="312420" cy="305212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 algn="ctr">
              <a:spcBef>
                <a:spcPts val="220"/>
              </a:spcBef>
            </a:pPr>
            <a:r>
              <a:rPr lang="en-US" dirty="0"/>
              <a:t>07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CB70C6C-5163-6243-963F-23596388EE3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213644"/>
            <a:ext cx="8534400" cy="5165129"/>
          </a:xfrm>
          <a:prstGeom prst="rect">
            <a:avLst/>
          </a:prstGeom>
          <a:noFill/>
        </p:spPr>
      </p:pic>
      <p:sp>
        <p:nvSpPr>
          <p:cNvPr id="11" name="object 3">
            <a:extLst>
              <a:ext uri="{FF2B5EF4-FFF2-40B4-BE49-F238E27FC236}">
                <a16:creationId xmlns:a16="http://schemas.microsoft.com/office/drawing/2014/main" id="{A966C046-74F5-8341-8463-FC736E44165E}"/>
              </a:ext>
            </a:extLst>
          </p:cNvPr>
          <p:cNvSpPr txBox="1">
            <a:spLocks/>
          </p:cNvSpPr>
          <p:nvPr/>
        </p:nvSpPr>
        <p:spPr>
          <a:xfrm>
            <a:off x="628650" y="95572"/>
            <a:ext cx="9429750" cy="813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600" b="0" spc="-10" dirty="0">
                <a:latin typeface="+mj-lt"/>
                <a:cs typeface="Montserrat Light"/>
              </a:rPr>
              <a:t>Обобщенная функциональная структура ИТС городской агломерации</a:t>
            </a:r>
            <a:endParaRPr lang="ru-RU" sz="2600" kern="0" dirty="0">
              <a:latin typeface="+mj-lt"/>
              <a:cs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4239568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6D25AD-9237-7345-A139-770A3932B1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" y="0"/>
            <a:ext cx="12192000" cy="635000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E8C9C31A-F94A-2D40-9600-AC29C96C0205}"/>
              </a:ext>
            </a:extLst>
          </p:cNvPr>
          <p:cNvSpPr/>
          <p:nvPr/>
        </p:nvSpPr>
        <p:spPr>
          <a:xfrm>
            <a:off x="641350" y="6223000"/>
            <a:ext cx="0" cy="635000"/>
          </a:xfrm>
          <a:custGeom>
            <a:avLst/>
            <a:gdLst/>
            <a:ahLst/>
            <a:cxnLst/>
            <a:rect l="l" t="t" r="r" b="b"/>
            <a:pathLst>
              <a:path h="635000">
                <a:moveTo>
                  <a:pt x="0" y="63500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2F549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821F52C-568D-E148-8820-557738E8630F}"/>
              </a:ext>
            </a:extLst>
          </p:cNvPr>
          <p:cNvGrpSpPr/>
          <p:nvPr/>
        </p:nvGrpSpPr>
        <p:grpSpPr>
          <a:xfrm>
            <a:off x="760412" y="6291706"/>
            <a:ext cx="1505709" cy="485012"/>
            <a:chOff x="760412" y="6291706"/>
            <a:chExt cx="1505709" cy="485012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B0CE215F-8CC9-7D4A-BBC9-57C9340C59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36"/>
            <a:stretch/>
          </p:blipFill>
          <p:spPr>
            <a:xfrm>
              <a:off x="1219200" y="6332884"/>
              <a:ext cx="1046921" cy="377953"/>
            </a:xfrm>
            <a:prstGeom prst="rect">
              <a:avLst/>
            </a:prstGeom>
          </p:spPr>
        </p:pic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1B92844B-552C-064F-B839-38F944B3B676}"/>
                </a:ext>
              </a:extLst>
            </p:cNvPr>
            <p:cNvGrpSpPr/>
            <p:nvPr/>
          </p:nvGrpSpPr>
          <p:grpSpPr>
            <a:xfrm>
              <a:off x="760412" y="6291706"/>
              <a:ext cx="458776" cy="485012"/>
              <a:chOff x="1909683" y="237829"/>
              <a:chExt cx="838200" cy="1066800"/>
            </a:xfrm>
            <a:noFill/>
          </p:grpSpPr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AF229E28-CF81-B640-8E1F-C40CD3682578}"/>
                  </a:ext>
                </a:extLst>
              </p:cNvPr>
              <p:cNvSpPr/>
              <p:nvPr/>
            </p:nvSpPr>
            <p:spPr>
              <a:xfrm>
                <a:off x="1981676" y="237829"/>
                <a:ext cx="762000" cy="1066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pic>
            <p:nvPicPr>
              <p:cNvPr id="18" name="Рисунок 17">
                <a:extLst>
                  <a:ext uri="{FF2B5EF4-FFF2-40B4-BE49-F238E27FC236}">
                    <a16:creationId xmlns:a16="http://schemas.microsoft.com/office/drawing/2014/main" id="{FF3EC4FF-0D4D-974D-895F-7AA065B978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9683" y="237829"/>
                <a:ext cx="838200" cy="944144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  <p:sp>
        <p:nvSpPr>
          <p:cNvPr id="9" name="object 33">
            <a:extLst>
              <a:ext uri="{FF2B5EF4-FFF2-40B4-BE49-F238E27FC236}">
                <a16:creationId xmlns:a16="http://schemas.microsoft.com/office/drawing/2014/main" id="{FFC6B9F6-FBF0-B041-A32A-3F43939BEE6D}"/>
              </a:ext>
            </a:extLst>
          </p:cNvPr>
          <p:cNvSpPr txBox="1">
            <a:spLocks/>
          </p:cNvSpPr>
          <p:nvPr/>
        </p:nvSpPr>
        <p:spPr>
          <a:xfrm>
            <a:off x="161615" y="6369248"/>
            <a:ext cx="312420" cy="305212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 algn="ctr">
              <a:spcBef>
                <a:spcPts val="220"/>
              </a:spcBef>
            </a:pPr>
            <a:r>
              <a:rPr lang="en-US" dirty="0"/>
              <a:t>08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1CEDAF28-E7B3-7B44-8844-9647385680A1}"/>
              </a:ext>
            </a:extLst>
          </p:cNvPr>
          <p:cNvSpPr txBox="1">
            <a:spLocks/>
          </p:cNvSpPr>
          <p:nvPr/>
        </p:nvSpPr>
        <p:spPr>
          <a:xfrm>
            <a:off x="628650" y="95572"/>
            <a:ext cx="10877550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600" b="0" kern="0" spc="-10" dirty="0">
                <a:latin typeface="+mj-lt"/>
                <a:cs typeface="Montserrat Light"/>
              </a:rPr>
              <a:t>Место ФП ИТС в архитектур</a:t>
            </a:r>
            <a:r>
              <a:rPr lang="es-ES" sz="2600" b="0" kern="0" spc="-10" dirty="0">
                <a:latin typeface="+mj-lt"/>
                <a:cs typeface="Montserrat Light"/>
              </a:rPr>
              <a:t>e </a:t>
            </a:r>
            <a:r>
              <a:rPr lang="ru-RU" sz="2600" b="0" kern="0" spc="-10" dirty="0">
                <a:latin typeface="+mj-lt"/>
                <a:cs typeface="Montserrat Light"/>
              </a:rPr>
              <a:t>национальной сети ИТС РФ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D8BA388-14E7-5343-A7F9-55C62BCF0671}"/>
              </a:ext>
            </a:extLst>
          </p:cNvPr>
          <p:cNvSpPr/>
          <p:nvPr/>
        </p:nvSpPr>
        <p:spPr>
          <a:xfrm>
            <a:off x="4896933" y="3452615"/>
            <a:ext cx="2438400" cy="1828800"/>
          </a:xfrm>
          <a:prstGeom prst="rect">
            <a:avLst/>
          </a:prstGeom>
          <a:solidFill>
            <a:srgbClr val="4B7B9F"/>
          </a:solidFill>
          <a:ln>
            <a:solidFill>
              <a:srgbClr val="719C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ctr">
              <a:spcBef>
                <a:spcPts val="100"/>
              </a:spcBef>
            </a:pPr>
            <a:r>
              <a:rPr lang="ru-RU" sz="1600" b="1" dirty="0">
                <a:solidFill>
                  <a:srgbClr val="FFFFFF"/>
                </a:solidFill>
                <a:cs typeface="Open Sans"/>
              </a:rPr>
              <a:t>Федеральная платформа ИТС</a:t>
            </a:r>
          </a:p>
          <a:p>
            <a:pPr marL="12700" marR="5080" algn="ctr">
              <a:spcBef>
                <a:spcPts val="100"/>
              </a:spcBef>
            </a:pPr>
            <a:r>
              <a:rPr lang="ru-RU" sz="1600" b="1" dirty="0">
                <a:solidFill>
                  <a:srgbClr val="FFFFFF"/>
                </a:solidFill>
                <a:cs typeface="Open Sans"/>
              </a:rPr>
              <a:t>_________________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59285C3-6C98-724E-8F2F-86A61B6FF6D5}"/>
              </a:ext>
            </a:extLst>
          </p:cNvPr>
          <p:cNvSpPr/>
          <p:nvPr/>
        </p:nvSpPr>
        <p:spPr>
          <a:xfrm>
            <a:off x="1008350" y="1090415"/>
            <a:ext cx="2438400" cy="1828800"/>
          </a:xfrm>
          <a:prstGeom prst="rect">
            <a:avLst/>
          </a:prstGeom>
          <a:solidFill>
            <a:srgbClr val="4B7B9F"/>
          </a:solidFill>
          <a:ln>
            <a:solidFill>
              <a:srgbClr val="719C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ctr">
              <a:spcBef>
                <a:spcPts val="100"/>
              </a:spcBef>
            </a:pPr>
            <a:r>
              <a:rPr lang="ru-RU" sz="1600" dirty="0">
                <a:solidFill>
                  <a:srgbClr val="FFFFFF"/>
                </a:solidFill>
                <a:cs typeface="Open Sans"/>
              </a:rPr>
              <a:t>Министерства и ведомства </a:t>
            </a:r>
          </a:p>
          <a:p>
            <a:pPr marL="12700" marR="5080" algn="ctr">
              <a:spcBef>
                <a:spcPts val="100"/>
              </a:spcBef>
            </a:pPr>
            <a:r>
              <a:rPr lang="ru-RU" sz="1600" dirty="0">
                <a:solidFill>
                  <a:srgbClr val="FFFFFF"/>
                </a:solidFill>
                <a:cs typeface="Open Sans"/>
              </a:rPr>
              <a:t>(МО, МВД, МЧС, ФСО и др.)</a:t>
            </a:r>
          </a:p>
          <a:p>
            <a:pPr algn="ctr"/>
            <a:endParaRPr lang="ru-RU" sz="160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D56D8B2-C48A-6F4C-8784-9342D3195DF7}"/>
              </a:ext>
            </a:extLst>
          </p:cNvPr>
          <p:cNvSpPr/>
          <p:nvPr/>
        </p:nvSpPr>
        <p:spPr>
          <a:xfrm>
            <a:off x="8785516" y="1090415"/>
            <a:ext cx="2438400" cy="1828800"/>
          </a:xfrm>
          <a:prstGeom prst="rect">
            <a:avLst/>
          </a:prstGeom>
          <a:solidFill>
            <a:srgbClr val="4B7B9F"/>
          </a:solidFill>
          <a:ln>
            <a:solidFill>
              <a:srgbClr val="719C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ctr">
              <a:spcBef>
                <a:spcPts val="100"/>
              </a:spcBef>
            </a:pPr>
            <a:r>
              <a:rPr lang="ru-RU" sz="1600" dirty="0">
                <a:solidFill>
                  <a:srgbClr val="FFFFFF"/>
                </a:solidFill>
                <a:cs typeface="Open Sans"/>
              </a:rPr>
              <a:t>Ространснадзор, Росавиация, Росавтодор, Росжелдор, Росморречфлот</a:t>
            </a:r>
            <a:r>
              <a:rPr lang="en-US" sz="1600" dirty="0">
                <a:solidFill>
                  <a:srgbClr val="FFFFFF"/>
                </a:solidFill>
                <a:cs typeface="Open Sans"/>
              </a:rPr>
              <a:t>, </a:t>
            </a:r>
            <a:r>
              <a:rPr lang="ru-RU" sz="1600" dirty="0">
                <a:solidFill>
                  <a:srgbClr val="FFFFFF"/>
                </a:solidFill>
                <a:cs typeface="Open Sans"/>
              </a:rPr>
              <a:t>ГЛОНАСС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BFE6594-A0D9-BE4E-92DC-E980FA5F7282}"/>
              </a:ext>
            </a:extLst>
          </p:cNvPr>
          <p:cNvSpPr/>
          <p:nvPr/>
        </p:nvSpPr>
        <p:spPr>
          <a:xfrm>
            <a:off x="4896933" y="5715000"/>
            <a:ext cx="2438400" cy="914400"/>
          </a:xfrm>
          <a:prstGeom prst="rect">
            <a:avLst/>
          </a:prstGeom>
          <a:solidFill>
            <a:srgbClr val="4B7B9F"/>
          </a:solidFill>
          <a:ln>
            <a:solidFill>
              <a:srgbClr val="719C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FFFF"/>
                </a:solidFill>
                <a:cs typeface="Open Sans"/>
              </a:rPr>
              <a:t>Ситуационный центр</a:t>
            </a:r>
          </a:p>
          <a:p>
            <a:pPr algn="ctr"/>
            <a:r>
              <a:rPr lang="ru-RU" sz="1600" dirty="0">
                <a:solidFill>
                  <a:srgbClr val="FFFFFF"/>
                </a:solidFill>
                <a:cs typeface="Open Sans"/>
              </a:rPr>
              <a:t>ГК «Автодор»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774D5D49-285C-5744-B2C1-5C8273A11598}"/>
              </a:ext>
            </a:extLst>
          </p:cNvPr>
          <p:cNvSpPr/>
          <p:nvPr/>
        </p:nvSpPr>
        <p:spPr>
          <a:xfrm>
            <a:off x="979667" y="3452615"/>
            <a:ext cx="2438400" cy="1828800"/>
          </a:xfrm>
          <a:prstGeom prst="rect">
            <a:avLst/>
          </a:prstGeom>
          <a:solidFill>
            <a:srgbClr val="4B7B9F"/>
          </a:solidFill>
          <a:ln>
            <a:solidFill>
              <a:srgbClr val="719C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ctr">
              <a:spcBef>
                <a:spcPts val="100"/>
              </a:spcBef>
            </a:pPr>
            <a:r>
              <a:rPr lang="ru-RU" sz="1600" dirty="0">
                <a:solidFill>
                  <a:srgbClr val="FFFFFF"/>
                </a:solidFill>
                <a:cs typeface="Open Sans"/>
              </a:rPr>
              <a:t>Центр мониторинга безопасной эксплуатации автомобильных дорог ФДА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C6DE1D8-4086-5A42-9CDA-0C0F415C9A44}"/>
              </a:ext>
            </a:extLst>
          </p:cNvPr>
          <p:cNvSpPr/>
          <p:nvPr/>
        </p:nvSpPr>
        <p:spPr>
          <a:xfrm>
            <a:off x="8785516" y="3457678"/>
            <a:ext cx="2438400" cy="1828800"/>
          </a:xfrm>
          <a:prstGeom prst="rect">
            <a:avLst/>
          </a:prstGeom>
          <a:solidFill>
            <a:srgbClr val="4B7B9F"/>
          </a:solidFill>
          <a:ln>
            <a:solidFill>
              <a:srgbClr val="719C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FFFF"/>
                </a:solidFill>
                <a:cs typeface="Open Sans"/>
              </a:rPr>
              <a:t>Центры управления ИТС городских агломераций (рег.центры и центры субъектов РФ)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6A7B1F7B-1388-7E48-B31D-AB3C7D9D4CEB}"/>
              </a:ext>
            </a:extLst>
          </p:cNvPr>
          <p:cNvSpPr/>
          <p:nvPr/>
        </p:nvSpPr>
        <p:spPr>
          <a:xfrm>
            <a:off x="4887849" y="1090415"/>
            <a:ext cx="2438400" cy="1828800"/>
          </a:xfrm>
          <a:prstGeom prst="rect">
            <a:avLst/>
          </a:prstGeom>
          <a:solidFill>
            <a:srgbClr val="4B7B9F"/>
          </a:solidFill>
          <a:ln>
            <a:solidFill>
              <a:srgbClr val="719C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  <a:p>
            <a:pPr algn="ctr"/>
            <a:endParaRPr lang="ru-RU" sz="1600" dirty="0"/>
          </a:p>
          <a:p>
            <a:pPr algn="ctr"/>
            <a:endParaRPr lang="ru-RU" sz="1600" dirty="0"/>
          </a:p>
          <a:p>
            <a:pPr algn="ctr"/>
            <a:endParaRPr lang="ru-RU" sz="1600" dirty="0"/>
          </a:p>
          <a:p>
            <a:pPr marL="12700" marR="5080" algn="ctr">
              <a:spcBef>
                <a:spcPts val="100"/>
              </a:spcBef>
            </a:pPr>
            <a:r>
              <a:rPr lang="ru-RU" sz="1600" dirty="0">
                <a:solidFill>
                  <a:srgbClr val="FFFFFF"/>
                </a:solidFill>
                <a:cs typeface="Open Sans"/>
              </a:rPr>
              <a:t>Минтранс России</a:t>
            </a:r>
          </a:p>
          <a:p>
            <a:pPr algn="ctr"/>
            <a:endParaRPr lang="ru-RU" sz="1600" dirty="0"/>
          </a:p>
        </p:txBody>
      </p:sp>
      <p:pic>
        <p:nvPicPr>
          <p:cNvPr id="24" name="Рисунок 2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8636E48-7E62-3940-954B-F71A76D337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671" y="1219200"/>
            <a:ext cx="904658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21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6D25AD-9237-7345-A139-770A3932B1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" y="0"/>
            <a:ext cx="12192000" cy="635000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E8C9C31A-F94A-2D40-9600-AC29C96C0205}"/>
              </a:ext>
            </a:extLst>
          </p:cNvPr>
          <p:cNvSpPr/>
          <p:nvPr/>
        </p:nvSpPr>
        <p:spPr>
          <a:xfrm>
            <a:off x="641350" y="6223000"/>
            <a:ext cx="0" cy="635000"/>
          </a:xfrm>
          <a:custGeom>
            <a:avLst/>
            <a:gdLst/>
            <a:ahLst/>
            <a:cxnLst/>
            <a:rect l="l" t="t" r="r" b="b"/>
            <a:pathLst>
              <a:path h="635000">
                <a:moveTo>
                  <a:pt x="0" y="63500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2F549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821F52C-568D-E148-8820-557738E8630F}"/>
              </a:ext>
            </a:extLst>
          </p:cNvPr>
          <p:cNvGrpSpPr/>
          <p:nvPr/>
        </p:nvGrpSpPr>
        <p:grpSpPr>
          <a:xfrm>
            <a:off x="760412" y="6291706"/>
            <a:ext cx="1505709" cy="485012"/>
            <a:chOff x="760412" y="6291706"/>
            <a:chExt cx="1505709" cy="485012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B0CE215F-8CC9-7D4A-BBC9-57C9340C59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36"/>
            <a:stretch/>
          </p:blipFill>
          <p:spPr>
            <a:xfrm>
              <a:off x="1219200" y="6332884"/>
              <a:ext cx="1046921" cy="377953"/>
            </a:xfrm>
            <a:prstGeom prst="rect">
              <a:avLst/>
            </a:prstGeom>
          </p:spPr>
        </p:pic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1B92844B-552C-064F-B839-38F944B3B676}"/>
                </a:ext>
              </a:extLst>
            </p:cNvPr>
            <p:cNvGrpSpPr/>
            <p:nvPr/>
          </p:nvGrpSpPr>
          <p:grpSpPr>
            <a:xfrm>
              <a:off x="760412" y="6291706"/>
              <a:ext cx="458776" cy="485012"/>
              <a:chOff x="1909683" y="237829"/>
              <a:chExt cx="838200" cy="1066800"/>
            </a:xfrm>
            <a:noFill/>
          </p:grpSpPr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AF229E28-CF81-B640-8E1F-C40CD3682578}"/>
                  </a:ext>
                </a:extLst>
              </p:cNvPr>
              <p:cNvSpPr/>
              <p:nvPr/>
            </p:nvSpPr>
            <p:spPr>
              <a:xfrm>
                <a:off x="1981676" y="237829"/>
                <a:ext cx="762000" cy="1066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pic>
            <p:nvPicPr>
              <p:cNvPr id="18" name="Рисунок 17">
                <a:extLst>
                  <a:ext uri="{FF2B5EF4-FFF2-40B4-BE49-F238E27FC236}">
                    <a16:creationId xmlns:a16="http://schemas.microsoft.com/office/drawing/2014/main" id="{FF3EC4FF-0D4D-974D-895F-7AA065B978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9683" y="237829"/>
                <a:ext cx="838200" cy="944144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  <p:sp>
        <p:nvSpPr>
          <p:cNvPr id="9" name="object 33">
            <a:extLst>
              <a:ext uri="{FF2B5EF4-FFF2-40B4-BE49-F238E27FC236}">
                <a16:creationId xmlns:a16="http://schemas.microsoft.com/office/drawing/2014/main" id="{BA6789A3-5439-1B4A-920A-92B61E162141}"/>
              </a:ext>
            </a:extLst>
          </p:cNvPr>
          <p:cNvSpPr txBox="1">
            <a:spLocks/>
          </p:cNvSpPr>
          <p:nvPr/>
        </p:nvSpPr>
        <p:spPr>
          <a:xfrm>
            <a:off x="161615" y="6369248"/>
            <a:ext cx="312420" cy="305212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 algn="ctr">
              <a:spcBef>
                <a:spcPts val="220"/>
              </a:spcBef>
            </a:pPr>
            <a:r>
              <a:rPr lang="en-US"/>
              <a:t>09</a:t>
            </a:r>
            <a:endParaRPr lang="en-US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25BFF530-15F1-BF45-A9A1-57B124370B8A}"/>
              </a:ext>
            </a:extLst>
          </p:cNvPr>
          <p:cNvSpPr txBox="1">
            <a:spLocks/>
          </p:cNvSpPr>
          <p:nvPr/>
        </p:nvSpPr>
        <p:spPr>
          <a:xfrm>
            <a:off x="628650" y="112026"/>
            <a:ext cx="1087755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600" b="0" kern="0" spc="-10" dirty="0">
                <a:latin typeface="+mj-lt"/>
                <a:cs typeface="Montserrat Light"/>
              </a:rPr>
              <a:t>Общая структура ФП ИТС</a:t>
            </a:r>
            <a:endParaRPr lang="ru-RU" sz="2600" kern="0" dirty="0">
              <a:latin typeface="+mj-lt"/>
              <a:cs typeface="Montserrat Light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7C82C076-6596-E043-9D55-4AED53C9CF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896431"/>
              </p:ext>
            </p:extLst>
          </p:nvPr>
        </p:nvGraphicFramePr>
        <p:xfrm>
          <a:off x="474035" y="722169"/>
          <a:ext cx="11260764" cy="2398205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484343">
                  <a:extLst>
                    <a:ext uri="{9D8B030D-6E8A-4147-A177-3AD203B41FA5}">
                      <a16:colId xmlns:a16="http://schemas.microsoft.com/office/drawing/2014/main" val="3550754597"/>
                    </a:ext>
                  </a:extLst>
                </a:gridCol>
                <a:gridCol w="1503084">
                  <a:extLst>
                    <a:ext uri="{9D8B030D-6E8A-4147-A177-3AD203B41FA5}">
                      <a16:colId xmlns:a16="http://schemas.microsoft.com/office/drawing/2014/main" val="3552833432"/>
                    </a:ext>
                  </a:extLst>
                </a:gridCol>
                <a:gridCol w="1695000">
                  <a:extLst>
                    <a:ext uri="{9D8B030D-6E8A-4147-A177-3AD203B41FA5}">
                      <a16:colId xmlns:a16="http://schemas.microsoft.com/office/drawing/2014/main" val="1035358125"/>
                    </a:ext>
                  </a:extLst>
                </a:gridCol>
                <a:gridCol w="1671760">
                  <a:extLst>
                    <a:ext uri="{9D8B030D-6E8A-4147-A177-3AD203B41FA5}">
                      <a16:colId xmlns:a16="http://schemas.microsoft.com/office/drawing/2014/main" val="1080139750"/>
                    </a:ext>
                  </a:extLst>
                </a:gridCol>
                <a:gridCol w="1693499">
                  <a:extLst>
                    <a:ext uri="{9D8B030D-6E8A-4147-A177-3AD203B41FA5}">
                      <a16:colId xmlns:a16="http://schemas.microsoft.com/office/drawing/2014/main" val="1817250243"/>
                    </a:ext>
                  </a:extLst>
                </a:gridCol>
                <a:gridCol w="1590796">
                  <a:extLst>
                    <a:ext uri="{9D8B030D-6E8A-4147-A177-3AD203B41FA5}">
                      <a16:colId xmlns:a16="http://schemas.microsoft.com/office/drawing/2014/main" val="1579774075"/>
                    </a:ext>
                  </a:extLst>
                </a:gridCol>
                <a:gridCol w="1622282">
                  <a:extLst>
                    <a:ext uri="{9D8B030D-6E8A-4147-A177-3AD203B41FA5}">
                      <a16:colId xmlns:a16="http://schemas.microsoft.com/office/drawing/2014/main" val="2701154445"/>
                    </a:ext>
                  </a:extLst>
                </a:gridCol>
              </a:tblGrid>
              <a:tr h="143072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Федеральная платформа ИТС</a:t>
                      </a:r>
                    </a:p>
                  </a:txBody>
                  <a:tcPr marL="4362" marR="43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7B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767837"/>
                  </a:ext>
                </a:extLst>
              </a:tr>
              <a:tr h="181535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Общесистемные информационно-аналитические сервисы</a:t>
                      </a:r>
                    </a:p>
                  </a:txBody>
                  <a:tcPr marL="4362" marR="43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979206"/>
                  </a:ext>
                </a:extLst>
              </a:tr>
              <a:tr h="103196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Единая система информационно-аналитических сервисов ИТС</a:t>
                      </a:r>
                    </a:p>
                  </a:txBody>
                  <a:tcPr marL="4362" marR="4362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7B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2159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Система поддержки принятия решений</a:t>
                      </a:r>
                    </a:p>
                  </a:txBody>
                  <a:tcPr marL="4362" marR="4362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7B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899411"/>
                  </a:ext>
                </a:extLst>
              </a:tr>
              <a:tr h="7824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50440" algn="l"/>
                          <a:tab pos="2340610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Информационная модель транспортного процесса</a:t>
                      </a:r>
                    </a:p>
                  </a:txBody>
                  <a:tcPr marL="4362" marR="436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Геоинформационная система</a:t>
                      </a:r>
                    </a:p>
                  </a:txBody>
                  <a:tcPr marL="4362" marR="436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Единая нормативно­справочная информация</a:t>
                      </a:r>
                    </a:p>
                  </a:txBody>
                  <a:tcPr marL="4362" marR="436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50440" algn="l"/>
                          <a:tab pos="234061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Информационное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50440" algn="l"/>
                          <a:tab pos="234061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хранилище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362" marR="4362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76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Аналитические приложения</a:t>
                      </a:r>
                    </a:p>
                  </a:txBody>
                  <a:tcPr marL="4362" marR="436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50440" algn="l"/>
                          <a:tab pos="2340610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50440" algn="l"/>
                          <a:tab pos="2340610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Система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50440" algn="l"/>
                          <a:tab pos="2340610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моделирования</a:t>
                      </a:r>
                    </a:p>
                    <a:p>
                      <a:pPr marR="76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4362" marR="436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50440" algn="l"/>
                          <a:tab pos="2340610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50440" algn="l"/>
                          <a:tab pos="2340610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Система прогнозирования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4362" marR="436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408332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Общесистемное интеграционное программное обеспечение </a:t>
                      </a:r>
                    </a:p>
                  </a:txBody>
                  <a:tcPr marL="4362" marR="43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7B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902088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Система обеспечения информационной безопасности </a:t>
                      </a:r>
                    </a:p>
                  </a:txBody>
                  <a:tcPr marL="4362" marR="43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7B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143416"/>
                  </a:ext>
                </a:extLst>
              </a:tr>
              <a:tr h="178775"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Телекоммуникационная система (система связи и передачи данных)</a:t>
                      </a:r>
                    </a:p>
                  </a:txBody>
                  <a:tcPr marL="4362" marR="4362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7B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87724"/>
                  </a:ext>
                </a:extLst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CCBAF44-44A6-4442-848B-5FD6E46183E3}"/>
              </a:ext>
            </a:extLst>
          </p:cNvPr>
          <p:cNvSpPr/>
          <p:nvPr/>
        </p:nvSpPr>
        <p:spPr>
          <a:xfrm>
            <a:off x="4871155" y="4410479"/>
            <a:ext cx="2449690" cy="876308"/>
          </a:xfrm>
          <a:prstGeom prst="rect">
            <a:avLst/>
          </a:prstGeom>
          <a:solidFill>
            <a:srgbClr val="4B7B9F"/>
          </a:solidFill>
          <a:ln>
            <a:solidFill>
              <a:srgbClr val="719C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lt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Мониторинг параметров дорожного движения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69A01D6-8942-F849-BF9E-05593C82CAEF}"/>
              </a:ext>
            </a:extLst>
          </p:cNvPr>
          <p:cNvSpPr/>
          <p:nvPr/>
        </p:nvSpPr>
        <p:spPr>
          <a:xfrm>
            <a:off x="7562262" y="4441241"/>
            <a:ext cx="2426312" cy="876308"/>
          </a:xfrm>
          <a:prstGeom prst="rect">
            <a:avLst/>
          </a:prstGeom>
          <a:solidFill>
            <a:srgbClr val="4B7B9F"/>
          </a:solidFill>
          <a:ln>
            <a:solidFill>
              <a:srgbClr val="719C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lt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Диспетчеризация общественного транспорта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F6C7E1D-5326-E149-96E4-0BAD5452FF1A}"/>
              </a:ext>
            </a:extLst>
          </p:cNvPr>
          <p:cNvSpPr/>
          <p:nvPr/>
        </p:nvSpPr>
        <p:spPr>
          <a:xfrm>
            <a:off x="7535866" y="3381555"/>
            <a:ext cx="2449690" cy="854183"/>
          </a:xfrm>
          <a:prstGeom prst="rect">
            <a:avLst/>
          </a:prstGeom>
          <a:solidFill>
            <a:srgbClr val="4B7B9F"/>
          </a:solidFill>
          <a:ln>
            <a:solidFill>
              <a:srgbClr val="719C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lt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Мониторинг и поддержка безопасного движения ВАТС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A676F27-DE37-234F-9263-80138FE7F91C}"/>
              </a:ext>
            </a:extLst>
          </p:cNvPr>
          <p:cNvSpPr/>
          <p:nvPr/>
        </p:nvSpPr>
        <p:spPr>
          <a:xfrm>
            <a:off x="1983805" y="5508685"/>
            <a:ext cx="2677051" cy="795576"/>
          </a:xfrm>
          <a:prstGeom prst="rect">
            <a:avLst/>
          </a:prstGeom>
          <a:solidFill>
            <a:srgbClr val="4B7B9F"/>
          </a:solidFill>
          <a:ln>
            <a:solidFill>
              <a:srgbClr val="719C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lt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Мониторинг состояния и управления дорожным движением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38C487C-2E03-084A-A24C-34FB9C37BCEA}"/>
              </a:ext>
            </a:extLst>
          </p:cNvPr>
          <p:cNvSpPr/>
          <p:nvPr/>
        </p:nvSpPr>
        <p:spPr>
          <a:xfrm>
            <a:off x="4878699" y="3359430"/>
            <a:ext cx="2449691" cy="876308"/>
          </a:xfrm>
          <a:prstGeom prst="rect">
            <a:avLst/>
          </a:prstGeom>
          <a:solidFill>
            <a:srgbClr val="4B7B9F"/>
          </a:solidFill>
          <a:ln>
            <a:solidFill>
              <a:srgbClr val="719C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lt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Модуль управления в условиях экстренных ситуаций и ЧС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8C0299E-D14B-E945-9BDD-A2D82AB9301F}"/>
              </a:ext>
            </a:extLst>
          </p:cNvPr>
          <p:cNvSpPr/>
          <p:nvPr/>
        </p:nvSpPr>
        <p:spPr>
          <a:xfrm>
            <a:off x="1983805" y="3370993"/>
            <a:ext cx="2655533" cy="876308"/>
          </a:xfrm>
          <a:prstGeom prst="rect">
            <a:avLst/>
          </a:prstGeom>
          <a:solidFill>
            <a:srgbClr val="4B7B9F"/>
          </a:solidFill>
          <a:ln>
            <a:solidFill>
              <a:srgbClr val="719C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ea typeface="Open Sans" panose="020B0606030504020204" pitchFamily="34" charset="0"/>
                <a:cs typeface="Open Sans" panose="020B0606030504020204" pitchFamily="34" charset="0"/>
              </a:rPr>
              <a:t>Навигационно-информационное обеспечение участников дорожного движения и пассажиров</a:t>
            </a:r>
            <a:endParaRPr lang="ru-RU" sz="1100" dirty="0">
              <a:solidFill>
                <a:schemeClr val="lt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865663E-76A8-714A-B068-D953A378AFB9}"/>
              </a:ext>
            </a:extLst>
          </p:cNvPr>
          <p:cNvSpPr/>
          <p:nvPr/>
        </p:nvSpPr>
        <p:spPr>
          <a:xfrm>
            <a:off x="1992302" y="4410479"/>
            <a:ext cx="2660814" cy="876308"/>
          </a:xfrm>
          <a:prstGeom prst="rect">
            <a:avLst/>
          </a:prstGeom>
          <a:solidFill>
            <a:srgbClr val="4B7B9F"/>
          </a:solidFill>
          <a:ln>
            <a:solidFill>
              <a:srgbClr val="719C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lt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Мониторинг служб содержания дорог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22116C55-A829-8F4A-BE82-8E09B4B50A90}"/>
              </a:ext>
            </a:extLst>
          </p:cNvPr>
          <p:cNvSpPr/>
          <p:nvPr/>
        </p:nvSpPr>
        <p:spPr>
          <a:xfrm>
            <a:off x="4868136" y="5508768"/>
            <a:ext cx="2449681" cy="795493"/>
          </a:xfrm>
          <a:prstGeom prst="rect">
            <a:avLst/>
          </a:prstGeom>
          <a:solidFill>
            <a:srgbClr val="4B7B9F"/>
          </a:solidFill>
          <a:ln>
            <a:solidFill>
              <a:srgbClr val="719C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err="1">
                <a:solidFill>
                  <a:schemeClr val="lt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Метеомониторинг</a:t>
            </a:r>
            <a:endParaRPr lang="ru-RU" sz="1100" dirty="0">
              <a:solidFill>
                <a:schemeClr val="lt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A536A660-FC80-DE44-8F9D-5252615AD723}"/>
              </a:ext>
            </a:extLst>
          </p:cNvPr>
          <p:cNvSpPr/>
          <p:nvPr/>
        </p:nvSpPr>
        <p:spPr>
          <a:xfrm>
            <a:off x="7559997" y="5533692"/>
            <a:ext cx="2425557" cy="770569"/>
          </a:xfrm>
          <a:prstGeom prst="rect">
            <a:avLst/>
          </a:prstGeom>
          <a:solidFill>
            <a:srgbClr val="4B7B9F"/>
          </a:solidFill>
          <a:ln>
            <a:solidFill>
              <a:srgbClr val="719C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lt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Контроль эффекти</a:t>
            </a:r>
            <a:r>
              <a:rPr lang="ru-RU" sz="1100" dirty="0">
                <a:ea typeface="Open Sans" panose="020B0606030504020204" pitchFamily="34" charset="0"/>
                <a:cs typeface="Open Sans" panose="020B0606030504020204" pitchFamily="34" charset="0"/>
              </a:rPr>
              <a:t>вности ИТС</a:t>
            </a:r>
            <a:endParaRPr lang="ru-RU" sz="1100" dirty="0">
              <a:solidFill>
                <a:schemeClr val="lt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190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Другая 2">
      <a:dk1>
        <a:srgbClr val="2F5496"/>
      </a:dk1>
      <a:lt1>
        <a:sysClr val="window" lastClr="FFFFFF"/>
      </a:lt1>
      <a:dk2>
        <a:srgbClr val="034A90"/>
      </a:dk2>
      <a:lt2>
        <a:srgbClr val="E7E6E6"/>
      </a:lt2>
      <a:accent1>
        <a:srgbClr val="FF6600"/>
      </a:accent1>
      <a:accent2>
        <a:srgbClr val="FF66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683</Words>
  <Application>Microsoft Office PowerPoint</Application>
  <PresentationFormat>Широкоэкранный</PresentationFormat>
  <Paragraphs>130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Montserrat Light</vt:lpstr>
      <vt:lpstr>Open Sans</vt:lpstr>
      <vt:lpstr>Office Theme</vt:lpstr>
      <vt:lpstr>Федеральная платформа национальной сети интеллектуальных транспортных систем на дорогах общего пользования Российской Федерации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Work</dc:creator>
  <cp:lastModifiedBy>MSI_1</cp:lastModifiedBy>
  <cp:revision>19</cp:revision>
  <dcterms:created xsi:type="dcterms:W3CDTF">2021-08-17T12:22:19Z</dcterms:created>
  <dcterms:modified xsi:type="dcterms:W3CDTF">2021-09-13T18:47:39Z</dcterms:modified>
</cp:coreProperties>
</file>